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4" r:id="rId4"/>
    <p:sldId id="285" r:id="rId5"/>
    <p:sldId id="274" r:id="rId6"/>
    <p:sldId id="273" r:id="rId7"/>
    <p:sldId id="272" r:id="rId8"/>
    <p:sldId id="286" r:id="rId9"/>
    <p:sldId id="287" r:id="rId10"/>
    <p:sldId id="290" r:id="rId11"/>
    <p:sldId id="291" r:id="rId12"/>
    <p:sldId id="288" r:id="rId13"/>
    <p:sldId id="289" r:id="rId14"/>
    <p:sldId id="292" r:id="rId15"/>
    <p:sldId id="293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50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D02E6-EDB7-480B-AE3C-78CD8580F625}" type="datetimeFigureOut">
              <a:rPr lang="zh-CN" altLang="en-US" smtClean="0"/>
              <a:t>2015/3/19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A5B96-B044-4358-8DB4-AD2662C4BD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D02E6-EDB7-480B-AE3C-78CD8580F625}" type="datetimeFigureOut">
              <a:rPr lang="zh-CN" altLang="en-US" smtClean="0"/>
              <a:t>2015/3/19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A5B96-B044-4358-8DB4-AD2662C4BD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D02E6-EDB7-480B-AE3C-78CD8580F625}" type="datetimeFigureOut">
              <a:rPr lang="zh-CN" altLang="en-US" smtClean="0"/>
              <a:t>2015/3/19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A5B96-B044-4358-8DB4-AD2662C4BD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B40933B-64FB-4595-A030-1A0DFF20DF7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D02E6-EDB7-480B-AE3C-78CD8580F625}" type="datetimeFigureOut">
              <a:rPr lang="zh-CN" altLang="en-US" smtClean="0"/>
              <a:t>2015/3/19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A5B96-B044-4358-8DB4-AD2662C4BD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D02E6-EDB7-480B-AE3C-78CD8580F625}" type="datetimeFigureOut">
              <a:rPr lang="zh-CN" altLang="en-US" smtClean="0"/>
              <a:t>2015/3/19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A5B96-B044-4358-8DB4-AD2662C4BD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D02E6-EDB7-480B-AE3C-78CD8580F625}" type="datetimeFigureOut">
              <a:rPr lang="zh-CN" altLang="en-US" smtClean="0"/>
              <a:t>2015/3/19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A5B96-B044-4358-8DB4-AD2662C4BD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D02E6-EDB7-480B-AE3C-78CD8580F625}" type="datetimeFigureOut">
              <a:rPr lang="zh-CN" altLang="en-US" smtClean="0"/>
              <a:t>2015/3/19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A5B96-B044-4358-8DB4-AD2662C4BD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D02E6-EDB7-480B-AE3C-78CD8580F625}" type="datetimeFigureOut">
              <a:rPr lang="zh-CN" altLang="en-US" smtClean="0"/>
              <a:t>2015/3/19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A5B96-B044-4358-8DB4-AD2662C4BD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D02E6-EDB7-480B-AE3C-78CD8580F625}" type="datetimeFigureOut">
              <a:rPr lang="zh-CN" altLang="en-US" smtClean="0"/>
              <a:t>2015/3/19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A5B96-B044-4358-8DB4-AD2662C4BD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D02E6-EDB7-480B-AE3C-78CD8580F625}" type="datetimeFigureOut">
              <a:rPr lang="zh-CN" altLang="en-US" smtClean="0"/>
              <a:t>2015/3/19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A5B96-B044-4358-8DB4-AD2662C4BD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D02E6-EDB7-480B-AE3C-78CD8580F625}" type="datetimeFigureOut">
              <a:rPr lang="zh-CN" altLang="en-US" smtClean="0"/>
              <a:t>2015/3/19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A5B96-B044-4358-8DB4-AD2662C4BD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D02E6-EDB7-480B-AE3C-78CD8580F625}" type="datetimeFigureOut">
              <a:rPr lang="zh-CN" altLang="en-US" smtClean="0"/>
              <a:t>2015/3/19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A5B96-B044-4358-8DB4-AD2662C4BD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3645024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sz="5400" b="1" dirty="0">
                <a:solidFill>
                  <a:schemeClr val="tx1"/>
                </a:solidFill>
              </a:rPr>
              <a:t>R</a:t>
            </a:r>
            <a:r>
              <a:rPr lang="en-US" altLang="zh-CN" sz="5400" b="1" dirty="0" smtClean="0">
                <a:solidFill>
                  <a:schemeClr val="tx1"/>
                </a:solidFill>
              </a:rPr>
              <a:t>evision</a:t>
            </a:r>
            <a:endParaRPr lang="zh-CN" altLang="en-US" sz="5400" b="1" dirty="0">
              <a:solidFill>
                <a:schemeClr val="tx1"/>
              </a:solidFill>
            </a:endParaRPr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683568" y="1006570"/>
            <a:ext cx="7772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 smtClean="0">
                <a:solidFill>
                  <a:schemeClr val="accent1"/>
                </a:solidFill>
              </a:rPr>
              <a:t>Unit 1 How </a:t>
            </a:r>
            <a:r>
              <a:rPr lang="en-US" sz="5400" b="1" dirty="0">
                <a:solidFill>
                  <a:schemeClr val="accent1"/>
                </a:solidFill>
              </a:rPr>
              <a:t>tall are you?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0"/>
            <a:ext cx="8229600" cy="1265238"/>
          </a:xfrm>
        </p:spPr>
        <p:txBody>
          <a:bodyPr/>
          <a:lstStyle/>
          <a:p>
            <a:r>
              <a:rPr lang="en-US" sz="5400" b="1" dirty="0">
                <a:solidFill>
                  <a:srgbClr val="FF0066"/>
                </a:solidFill>
              </a:rPr>
              <a:t>Review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836712"/>
            <a:ext cx="3182888" cy="1285875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b="1" dirty="0">
                <a:solidFill>
                  <a:srgbClr val="FF00FF"/>
                </a:solidFill>
              </a:rPr>
              <a:t> Key words: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6600CC"/>
                </a:solidFill>
              </a:rPr>
              <a:t> </a:t>
            </a:r>
            <a:r>
              <a:rPr lang="zh-CN" altLang="en-US" b="1" dirty="0">
                <a:solidFill>
                  <a:srgbClr val="6600CC"/>
                </a:solidFill>
              </a:rPr>
              <a:t>older</a:t>
            </a:r>
            <a:r>
              <a:rPr lang="en-US" altLang="zh-CN" b="1" dirty="0">
                <a:solidFill>
                  <a:srgbClr val="6600CC"/>
                </a:solidFill>
              </a:rPr>
              <a:t>—</a:t>
            </a:r>
            <a:r>
              <a:rPr lang="zh-CN" altLang="en-US" b="1" dirty="0">
                <a:solidFill>
                  <a:srgbClr val="6600CC"/>
                </a:solidFill>
              </a:rPr>
              <a:t>younger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5004048" y="1412776"/>
            <a:ext cx="43924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6600CC"/>
                </a:solidFill>
              </a:rPr>
              <a:t>taller</a:t>
            </a:r>
            <a:r>
              <a:rPr lang="en-US" altLang="zh-CN" sz="3200" b="1" dirty="0" smtClean="0">
                <a:solidFill>
                  <a:srgbClr val="6600CC"/>
                </a:solidFill>
              </a:rPr>
              <a:t>—</a:t>
            </a:r>
            <a:r>
              <a:rPr lang="zh-CN" altLang="en-US" sz="3200" b="1" dirty="0" smtClean="0">
                <a:solidFill>
                  <a:srgbClr val="6600CC"/>
                </a:solidFill>
              </a:rPr>
              <a:t>shorter</a:t>
            </a:r>
            <a:r>
              <a:rPr lang="en-US" altLang="zh-CN" sz="3200" b="1" dirty="0" smtClean="0">
                <a:solidFill>
                  <a:srgbClr val="6600CC"/>
                </a:solidFill>
              </a:rPr>
              <a:t>/longer</a:t>
            </a:r>
            <a:endParaRPr lang="zh-CN" altLang="en-US" sz="3200" b="1" dirty="0">
              <a:solidFill>
                <a:srgbClr val="6600CC"/>
              </a:solidFill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5004048" y="2204864"/>
            <a:ext cx="3600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6600CC"/>
                </a:solidFill>
              </a:rPr>
              <a:t>thinner</a:t>
            </a:r>
            <a:r>
              <a:rPr lang="zh-CN" altLang="en-US" sz="3200" b="1" dirty="0" smtClean="0">
                <a:solidFill>
                  <a:srgbClr val="6600CC"/>
                </a:solidFill>
              </a:rPr>
              <a:t>--</a:t>
            </a:r>
            <a:r>
              <a:rPr lang="zh-CN" altLang="en-US" sz="3200" b="1" dirty="0">
                <a:solidFill>
                  <a:srgbClr val="6600CC"/>
                </a:solidFill>
              </a:rPr>
              <a:t>stronger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468313" y="2205038"/>
            <a:ext cx="28125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6600CC"/>
                </a:solidFill>
              </a:rPr>
              <a:t>bigger--smaller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468313" y="2924174"/>
            <a:ext cx="8136135" cy="3272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rgbClr val="FF00FF"/>
                </a:solidFill>
              </a:rPr>
              <a:t>Key </a:t>
            </a:r>
            <a:r>
              <a:rPr lang="zh-CN" altLang="en-US" sz="3200" b="1" i="1" dirty="0">
                <a:solidFill>
                  <a:srgbClr val="FF00FF"/>
                </a:solidFill>
              </a:rPr>
              <a:t>grammer</a:t>
            </a:r>
            <a:r>
              <a:rPr lang="en-US" altLang="zh-CN" sz="3200" b="1" i="1" dirty="0" smtClean="0">
                <a:solidFill>
                  <a:srgbClr val="FF00FF"/>
                </a:solidFill>
              </a:rPr>
              <a:t>:</a:t>
            </a:r>
            <a:r>
              <a:rPr lang="zh-CN" altLang="en-US" sz="2800" b="1" i="1" dirty="0" smtClean="0">
                <a:solidFill>
                  <a:srgbClr val="6600CC"/>
                </a:solidFill>
              </a:rPr>
              <a:t>比</a:t>
            </a:r>
            <a:r>
              <a:rPr lang="zh-CN" altLang="en-US" sz="2800" b="1" i="1" dirty="0">
                <a:solidFill>
                  <a:srgbClr val="6600CC"/>
                </a:solidFill>
              </a:rPr>
              <a:t>较级变化口</a:t>
            </a:r>
            <a:r>
              <a:rPr lang="zh-CN" altLang="en-US" sz="2800" b="1" i="1" dirty="0" smtClean="0">
                <a:solidFill>
                  <a:srgbClr val="6600CC"/>
                </a:solidFill>
              </a:rPr>
              <a:t>诀</a:t>
            </a:r>
            <a:endParaRPr lang="en-US" altLang="zh-CN" sz="2800" b="1" i="1" dirty="0" smtClean="0">
              <a:solidFill>
                <a:srgbClr val="6600CC"/>
              </a:solidFill>
            </a:endParaRPr>
          </a:p>
          <a:p>
            <a:endParaRPr lang="zh-CN" altLang="en-US" sz="2800" b="1" i="1" dirty="0">
              <a:solidFill>
                <a:srgbClr val="6600CC"/>
              </a:solidFill>
            </a:endParaRPr>
          </a:p>
          <a:p>
            <a:pPr>
              <a:lnSpc>
                <a:spcPts val="4400"/>
              </a:lnSpc>
            </a:pPr>
            <a:r>
              <a:rPr lang="zh-CN" altLang="en-US" sz="2800" b="1" i="1" dirty="0">
                <a:solidFill>
                  <a:srgbClr val="0000FF"/>
                </a:solidFill>
              </a:rPr>
              <a:t>比较级要变化，一般词尾加</a:t>
            </a:r>
            <a:r>
              <a:rPr lang="zh-CN" altLang="en-US" sz="2800" b="1" i="1" dirty="0" smtClean="0">
                <a:solidFill>
                  <a:srgbClr val="0000FF"/>
                </a:solidFill>
              </a:rPr>
              <a:t>er</a:t>
            </a:r>
            <a:endParaRPr lang="zh-CN" altLang="en-US" sz="2800" b="1" i="1" dirty="0">
              <a:solidFill>
                <a:srgbClr val="0000FF"/>
              </a:solidFill>
            </a:endParaRPr>
          </a:p>
          <a:p>
            <a:pPr>
              <a:lnSpc>
                <a:spcPts val="4400"/>
              </a:lnSpc>
            </a:pPr>
            <a:r>
              <a:rPr lang="zh-CN" altLang="en-US" sz="2800" b="1" i="1" dirty="0">
                <a:solidFill>
                  <a:srgbClr val="0000FF"/>
                </a:solidFill>
              </a:rPr>
              <a:t>加的方法有四种，一般情况直接</a:t>
            </a:r>
            <a:r>
              <a:rPr lang="zh-CN" altLang="en-US" sz="2800" b="1" i="1" dirty="0" smtClean="0">
                <a:solidFill>
                  <a:srgbClr val="0000FF"/>
                </a:solidFill>
              </a:rPr>
              <a:t>加</a:t>
            </a:r>
            <a:r>
              <a:rPr lang="en-US" altLang="zh-CN" sz="2800" b="1" i="1" dirty="0" smtClean="0">
                <a:solidFill>
                  <a:srgbClr val="0000FF"/>
                </a:solidFill>
              </a:rPr>
              <a:t>: </a:t>
            </a:r>
            <a:r>
              <a:rPr lang="en-US" altLang="zh-CN" sz="2800" b="1" i="1" dirty="0" smtClean="0">
                <a:solidFill>
                  <a:srgbClr val="FF0000"/>
                </a:solidFill>
              </a:rPr>
              <a:t>older, younger</a:t>
            </a:r>
          </a:p>
          <a:p>
            <a:pPr>
              <a:lnSpc>
                <a:spcPts val="4400"/>
              </a:lnSpc>
            </a:pPr>
            <a:r>
              <a:rPr lang="zh-CN" altLang="en-US" sz="2800" b="1" i="1" dirty="0" smtClean="0">
                <a:solidFill>
                  <a:srgbClr val="0000FF"/>
                </a:solidFill>
              </a:rPr>
              <a:t>结</a:t>
            </a:r>
            <a:r>
              <a:rPr lang="zh-CN" altLang="en-US" sz="2800" b="1" i="1" dirty="0">
                <a:solidFill>
                  <a:srgbClr val="0000FF"/>
                </a:solidFill>
              </a:rPr>
              <a:t>尾有e去e加，辅y结尾改i</a:t>
            </a:r>
            <a:r>
              <a:rPr lang="zh-CN" altLang="en-US" sz="2800" b="1" i="1" dirty="0" smtClean="0">
                <a:solidFill>
                  <a:srgbClr val="0000FF"/>
                </a:solidFill>
              </a:rPr>
              <a:t>加</a:t>
            </a:r>
            <a:r>
              <a:rPr lang="en-US" altLang="zh-CN" sz="2800" b="1" i="1" dirty="0" smtClean="0">
                <a:solidFill>
                  <a:srgbClr val="0000FF"/>
                </a:solidFill>
              </a:rPr>
              <a:t>: </a:t>
            </a:r>
            <a:r>
              <a:rPr lang="en-US" altLang="zh-CN" sz="2800" b="1" i="1" dirty="0" smtClean="0">
                <a:solidFill>
                  <a:srgbClr val="FF0000"/>
                </a:solidFill>
              </a:rPr>
              <a:t>larger, heavier</a:t>
            </a:r>
            <a:endParaRPr lang="zh-CN" altLang="en-US" sz="2800" b="1" i="1" dirty="0">
              <a:solidFill>
                <a:srgbClr val="FF0000"/>
              </a:solidFill>
            </a:endParaRPr>
          </a:p>
          <a:p>
            <a:pPr>
              <a:lnSpc>
                <a:spcPts val="4400"/>
              </a:lnSpc>
            </a:pPr>
            <a:r>
              <a:rPr lang="zh-CN" altLang="en-US" sz="2800" b="1" i="1" dirty="0">
                <a:solidFill>
                  <a:srgbClr val="0000FF"/>
                </a:solidFill>
              </a:rPr>
              <a:t>一辅重读闭音节，末尾字母要双</a:t>
            </a:r>
            <a:r>
              <a:rPr lang="zh-CN" altLang="en-US" sz="2800" b="1" i="1" dirty="0" smtClean="0">
                <a:solidFill>
                  <a:srgbClr val="0000FF"/>
                </a:solidFill>
              </a:rPr>
              <a:t>写</a:t>
            </a:r>
            <a:r>
              <a:rPr lang="en-US" altLang="zh-CN" sz="2800" b="1" i="1" dirty="0" smtClean="0">
                <a:solidFill>
                  <a:srgbClr val="0000FF"/>
                </a:solidFill>
              </a:rPr>
              <a:t>: </a:t>
            </a:r>
            <a:r>
              <a:rPr lang="en-US" altLang="zh-CN" sz="2800" b="1" i="1" dirty="0" smtClean="0">
                <a:solidFill>
                  <a:srgbClr val="FF0000"/>
                </a:solidFill>
              </a:rPr>
              <a:t>thinner</a:t>
            </a:r>
            <a:endParaRPr lang="zh-CN" altLang="en-US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2267744" y="260648"/>
            <a:ext cx="504056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zh-CN" altLang="en-US" sz="3200" b="1" dirty="0"/>
              <a:t>写出下列单词的比较级</a:t>
            </a:r>
            <a:endParaRPr lang="zh-CN" altLang="en-US" sz="3200" dirty="0"/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539552" y="1700808"/>
            <a:ext cx="3671888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sz="3200" b="1" dirty="0"/>
              <a:t>1.</a:t>
            </a:r>
            <a:r>
              <a:rPr lang="en-US" altLang="zh-CN" sz="3200" b="1" dirty="0"/>
              <a:t>n</a:t>
            </a:r>
            <a:r>
              <a:rPr lang="en-US" sz="3200" b="1" dirty="0"/>
              <a:t>ice</a:t>
            </a:r>
            <a:r>
              <a:rPr lang="en-US" altLang="zh-CN" sz="3200" b="1" dirty="0" smtClean="0"/>
              <a:t>_______</a:t>
            </a:r>
            <a:endParaRPr lang="zh-CN" altLang="en-US" sz="3200" b="1" dirty="0"/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1835696" y="1628800"/>
            <a:ext cx="12239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nicer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4499992" y="1700808"/>
            <a:ext cx="4392488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zh-CN" sz="3200" b="1" dirty="0"/>
              <a:t>2</a:t>
            </a:r>
            <a:r>
              <a:rPr lang="en-US" sz="3200" b="1" dirty="0"/>
              <a:t>.</a:t>
            </a:r>
            <a:r>
              <a:rPr lang="en-US" altLang="zh-CN" sz="3200" b="1" dirty="0"/>
              <a:t>fat </a:t>
            </a:r>
            <a:r>
              <a:rPr lang="en-US" altLang="zh-CN" sz="3200" b="1" dirty="0" smtClean="0"/>
              <a:t>______</a:t>
            </a:r>
            <a:endParaRPr lang="zh-CN" altLang="en-US" sz="3200" b="1" dirty="0"/>
          </a:p>
        </p:txBody>
      </p:sp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611560" y="2924944"/>
            <a:ext cx="3671888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zh-CN" sz="3200" b="1" dirty="0"/>
              <a:t>3</a:t>
            </a:r>
            <a:r>
              <a:rPr lang="en-US" sz="3200" b="1" dirty="0"/>
              <a:t>.</a:t>
            </a:r>
            <a:r>
              <a:rPr lang="en-US" altLang="zh-CN" sz="3200" b="1" dirty="0"/>
              <a:t>slow</a:t>
            </a:r>
            <a:r>
              <a:rPr lang="en-US" altLang="zh-CN" sz="3200" b="1" dirty="0" smtClean="0"/>
              <a:t>______</a:t>
            </a:r>
            <a:endParaRPr lang="zh-CN" altLang="en-US" sz="3200" b="1" dirty="0"/>
          </a:p>
        </p:txBody>
      </p:sp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539552" y="4077072"/>
            <a:ext cx="381635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sz="3200" b="1" dirty="0"/>
              <a:t>5. happy</a:t>
            </a:r>
            <a:r>
              <a:rPr lang="en-US" altLang="zh-CN" sz="3200" b="1" dirty="0" smtClean="0"/>
              <a:t>_______</a:t>
            </a:r>
            <a:endParaRPr lang="zh-CN" altLang="en-US" sz="3200" b="1" dirty="0"/>
          </a:p>
        </p:txBody>
      </p:sp>
      <p:sp>
        <p:nvSpPr>
          <p:cNvPr id="67596" name="Text Box 12"/>
          <p:cNvSpPr txBox="1">
            <a:spLocks noChangeArrowheads="1"/>
          </p:cNvSpPr>
          <p:nvPr/>
        </p:nvSpPr>
        <p:spPr bwMode="auto">
          <a:xfrm>
            <a:off x="4427984" y="2924944"/>
            <a:ext cx="3671888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zh-CN" sz="3200" b="1" dirty="0" smtClean="0"/>
              <a:t>4.</a:t>
            </a:r>
            <a:r>
              <a:rPr lang="en-US" sz="3200" b="1" dirty="0" smtClean="0"/>
              <a:t>dry</a:t>
            </a:r>
            <a:r>
              <a:rPr lang="en-US" altLang="zh-CN" sz="3200" b="1" dirty="0" smtClean="0"/>
              <a:t>_______</a:t>
            </a:r>
            <a:endParaRPr lang="zh-CN" altLang="en-US" sz="3200" b="1" dirty="0"/>
          </a:p>
        </p:txBody>
      </p:sp>
      <p:sp>
        <p:nvSpPr>
          <p:cNvPr id="67597" name="Text Box 13"/>
          <p:cNvSpPr txBox="1">
            <a:spLocks noChangeArrowheads="1"/>
          </p:cNvSpPr>
          <p:nvPr/>
        </p:nvSpPr>
        <p:spPr bwMode="auto">
          <a:xfrm>
            <a:off x="4283968" y="4077072"/>
            <a:ext cx="3671888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sz="3200" b="1" dirty="0"/>
              <a:t>6. wet</a:t>
            </a:r>
            <a:r>
              <a:rPr lang="en-US" sz="3200" dirty="0"/>
              <a:t> </a:t>
            </a:r>
            <a:r>
              <a:rPr lang="en-US" altLang="zh-CN" sz="3200" b="1" dirty="0" smtClean="0"/>
              <a:t>_______</a:t>
            </a:r>
            <a:endParaRPr lang="zh-CN" altLang="en-US" sz="3200" b="1" dirty="0"/>
          </a:p>
        </p:txBody>
      </p:sp>
      <p:sp>
        <p:nvSpPr>
          <p:cNvPr id="67598" name="Text Box 14"/>
          <p:cNvSpPr txBox="1">
            <a:spLocks noChangeArrowheads="1"/>
          </p:cNvSpPr>
          <p:nvPr/>
        </p:nvSpPr>
        <p:spPr bwMode="auto">
          <a:xfrm>
            <a:off x="539552" y="5373216"/>
            <a:ext cx="3671888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zh-CN" altLang="en-US" sz="3200" b="1" dirty="0"/>
              <a:t>7</a:t>
            </a:r>
            <a:r>
              <a:rPr lang="en-US" sz="3200" b="1" dirty="0"/>
              <a:t>. </a:t>
            </a:r>
            <a:r>
              <a:rPr lang="en-US" sz="3200" b="1" dirty="0" smtClean="0"/>
              <a:t>sad</a:t>
            </a:r>
            <a:r>
              <a:rPr lang="en-US" sz="3200" dirty="0" smtClean="0"/>
              <a:t> </a:t>
            </a:r>
            <a:r>
              <a:rPr lang="en-US" altLang="zh-CN" sz="3200" b="1" dirty="0" smtClean="0"/>
              <a:t>________</a:t>
            </a:r>
            <a:endParaRPr lang="zh-CN" altLang="en-US" sz="3200" b="1" dirty="0"/>
          </a:p>
        </p:txBody>
      </p:sp>
      <p:sp>
        <p:nvSpPr>
          <p:cNvPr id="67599" name="Text Box 15"/>
          <p:cNvSpPr txBox="1">
            <a:spLocks noChangeArrowheads="1"/>
          </p:cNvSpPr>
          <p:nvPr/>
        </p:nvSpPr>
        <p:spPr bwMode="auto">
          <a:xfrm>
            <a:off x="4283968" y="5373216"/>
            <a:ext cx="3671888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zh-CN" altLang="en-US" sz="3200" b="1" dirty="0"/>
              <a:t>8</a:t>
            </a:r>
            <a:r>
              <a:rPr lang="en-US" sz="3200" b="1" dirty="0"/>
              <a:t>. busy</a:t>
            </a:r>
            <a:r>
              <a:rPr lang="en-US" sz="3200" dirty="0"/>
              <a:t> </a:t>
            </a:r>
            <a:r>
              <a:rPr lang="en-US" altLang="zh-CN" sz="3200" b="1" dirty="0" smtClean="0"/>
              <a:t>_______</a:t>
            </a:r>
            <a:endParaRPr lang="zh-CN" altLang="en-US" sz="3200" b="1" dirty="0"/>
          </a:p>
        </p:txBody>
      </p:sp>
      <p:sp>
        <p:nvSpPr>
          <p:cNvPr id="67600" name="Text Box 16"/>
          <p:cNvSpPr txBox="1">
            <a:spLocks noChangeArrowheads="1"/>
          </p:cNvSpPr>
          <p:nvPr/>
        </p:nvSpPr>
        <p:spPr bwMode="auto">
          <a:xfrm>
            <a:off x="5436096" y="1628800"/>
            <a:ext cx="12239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fatter</a:t>
            </a:r>
          </a:p>
        </p:txBody>
      </p:sp>
      <p:sp>
        <p:nvSpPr>
          <p:cNvPr id="67601" name="Text Box 17"/>
          <p:cNvSpPr txBox="1">
            <a:spLocks noChangeArrowheads="1"/>
          </p:cNvSpPr>
          <p:nvPr/>
        </p:nvSpPr>
        <p:spPr bwMode="auto">
          <a:xfrm>
            <a:off x="1835696" y="2780928"/>
            <a:ext cx="15121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slower</a:t>
            </a:r>
          </a:p>
        </p:txBody>
      </p:sp>
      <p:sp>
        <p:nvSpPr>
          <p:cNvPr id="67602" name="Text Box 18"/>
          <p:cNvSpPr txBox="1">
            <a:spLocks noChangeArrowheads="1"/>
          </p:cNvSpPr>
          <p:nvPr/>
        </p:nvSpPr>
        <p:spPr bwMode="auto">
          <a:xfrm>
            <a:off x="5436096" y="2852936"/>
            <a:ext cx="12239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drier</a:t>
            </a:r>
          </a:p>
        </p:txBody>
      </p:sp>
      <p:sp>
        <p:nvSpPr>
          <p:cNvPr id="67603" name="Text Box 19"/>
          <p:cNvSpPr txBox="1">
            <a:spLocks noChangeArrowheads="1"/>
          </p:cNvSpPr>
          <p:nvPr/>
        </p:nvSpPr>
        <p:spPr bwMode="auto">
          <a:xfrm>
            <a:off x="2123728" y="4005064"/>
            <a:ext cx="15841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happier</a:t>
            </a:r>
          </a:p>
        </p:txBody>
      </p:sp>
      <p:sp>
        <p:nvSpPr>
          <p:cNvPr id="67604" name="Text Box 20"/>
          <p:cNvSpPr txBox="1">
            <a:spLocks noChangeArrowheads="1"/>
          </p:cNvSpPr>
          <p:nvPr/>
        </p:nvSpPr>
        <p:spPr bwMode="auto">
          <a:xfrm>
            <a:off x="5580112" y="3933056"/>
            <a:ext cx="16561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wetter</a:t>
            </a:r>
          </a:p>
        </p:txBody>
      </p:sp>
      <p:sp>
        <p:nvSpPr>
          <p:cNvPr id="67605" name="Text Box 21"/>
          <p:cNvSpPr txBox="1">
            <a:spLocks noChangeArrowheads="1"/>
          </p:cNvSpPr>
          <p:nvPr/>
        </p:nvSpPr>
        <p:spPr bwMode="auto">
          <a:xfrm>
            <a:off x="1835696" y="5229200"/>
            <a:ext cx="180054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</a:rPr>
              <a:t>sadder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67606" name="Text Box 22"/>
          <p:cNvSpPr txBox="1">
            <a:spLocks noChangeArrowheads="1"/>
          </p:cNvSpPr>
          <p:nvPr/>
        </p:nvSpPr>
        <p:spPr bwMode="auto">
          <a:xfrm>
            <a:off x="5724128" y="5229200"/>
            <a:ext cx="15841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busier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2" grpId="0"/>
      <p:bldP spid="67600" grpId="0"/>
      <p:bldP spid="67601" grpId="0"/>
      <p:bldP spid="67602" grpId="0"/>
      <p:bldP spid="67603" grpId="0"/>
      <p:bldP spid="67604" grpId="0"/>
      <p:bldP spid="67605" grpId="0"/>
      <p:bldP spid="676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037" name="Group 93"/>
          <p:cNvGraphicFramePr>
            <a:graphicFrameLocks noGrp="1"/>
          </p:cNvGraphicFramePr>
          <p:nvPr>
            <p:ph idx="4294967295"/>
          </p:nvPr>
        </p:nvGraphicFramePr>
        <p:xfrm>
          <a:off x="539552" y="1196752"/>
          <a:ext cx="7992887" cy="2376264"/>
        </p:xfrm>
        <a:graphic>
          <a:graphicData uri="http://schemas.openxmlformats.org/drawingml/2006/table">
            <a:tbl>
              <a:tblPr/>
              <a:tblGrid>
                <a:gridCol w="1598058"/>
                <a:gridCol w="1600656"/>
                <a:gridCol w="1595458"/>
                <a:gridCol w="1600656"/>
                <a:gridCol w="1598059"/>
              </a:tblGrid>
              <a:tr h="595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Lily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Lucy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Mike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身高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151 cm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152 cm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160 cm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164 cm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体重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40 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39 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52 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53 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年龄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3039" name="Text Box 95"/>
          <p:cNvSpPr txBox="1">
            <a:spLocks noChangeArrowheads="1"/>
          </p:cNvSpPr>
          <p:nvPr/>
        </p:nvSpPr>
        <p:spPr bwMode="auto">
          <a:xfrm>
            <a:off x="395536" y="3933056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ts val="4200"/>
              </a:lnSpc>
              <a:buFontTx/>
              <a:buNone/>
            </a:pPr>
            <a:r>
              <a:rPr lang="en-US" altLang="zh-CN" sz="2800" dirty="0" smtClean="0">
                <a:latin typeface="Arial" pitchFamily="34" charset="0"/>
              </a:rPr>
              <a:t>1</a:t>
            </a:r>
            <a:r>
              <a:rPr lang="en-US" altLang="zh-CN" sz="2800" dirty="0">
                <a:latin typeface="Arial" pitchFamily="34" charset="0"/>
              </a:rPr>
              <a:t>. Lily is _______ and ________than </a:t>
            </a:r>
            <a:r>
              <a:rPr lang="en-US" altLang="zh-CN" sz="2800" dirty="0" smtClean="0">
                <a:latin typeface="Arial" pitchFamily="34" charset="0"/>
              </a:rPr>
              <a:t>Lucy.</a:t>
            </a:r>
            <a:endParaRPr lang="en-US" altLang="zh-CN" sz="2800" dirty="0">
              <a:latin typeface="Arial" pitchFamily="34" charset="0"/>
            </a:endParaRPr>
          </a:p>
          <a:p>
            <a:pPr marL="342900" indent="-342900">
              <a:lnSpc>
                <a:spcPts val="4200"/>
              </a:lnSpc>
              <a:buFontTx/>
              <a:buNone/>
            </a:pPr>
            <a:r>
              <a:rPr lang="en-US" altLang="zh-CN" sz="2800" dirty="0">
                <a:latin typeface="Arial" pitchFamily="34" charset="0"/>
              </a:rPr>
              <a:t>2. Mike is ________than Tom. He is 164 cm.</a:t>
            </a:r>
          </a:p>
          <a:p>
            <a:pPr marL="342900" indent="-342900">
              <a:lnSpc>
                <a:spcPts val="4200"/>
              </a:lnSpc>
              <a:buFontTx/>
              <a:buNone/>
            </a:pPr>
            <a:r>
              <a:rPr lang="en-US" altLang="zh-CN" sz="2800" dirty="0">
                <a:latin typeface="Arial" pitchFamily="34" charset="0"/>
              </a:rPr>
              <a:t>3. Tom is ________ than Lily. He is 12 years old.</a:t>
            </a:r>
          </a:p>
          <a:p>
            <a:pPr marL="342900" indent="-342900">
              <a:lnSpc>
                <a:spcPts val="4200"/>
              </a:lnSpc>
              <a:buFontTx/>
              <a:buNone/>
            </a:pPr>
            <a:r>
              <a:rPr lang="en-US" altLang="zh-CN" sz="2800" dirty="0">
                <a:latin typeface="Arial" pitchFamily="34" charset="0"/>
              </a:rPr>
              <a:t>4. Lily is ________ and ________ than Lucy. </a:t>
            </a:r>
          </a:p>
        </p:txBody>
      </p:sp>
      <p:sp>
        <p:nvSpPr>
          <p:cNvPr id="63532" name="Rectangle 44"/>
          <p:cNvSpPr>
            <a:spLocks noChangeArrowheads="1"/>
          </p:cNvSpPr>
          <p:nvPr/>
        </p:nvSpPr>
        <p:spPr bwMode="auto">
          <a:xfrm>
            <a:off x="0" y="-14288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altLang="zh-CN" sz="1800">
              <a:latin typeface="Arial" pitchFamily="34" charset="0"/>
            </a:endParaRPr>
          </a:p>
        </p:txBody>
      </p:sp>
      <p:sp>
        <p:nvSpPr>
          <p:cNvPr id="63533" name="Text Box 45"/>
          <p:cNvSpPr txBox="1">
            <a:spLocks noChangeArrowheads="1"/>
          </p:cNvSpPr>
          <p:nvPr/>
        </p:nvSpPr>
        <p:spPr bwMode="auto">
          <a:xfrm>
            <a:off x="1835696" y="3933056"/>
            <a:ext cx="12961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shorter</a:t>
            </a:r>
          </a:p>
        </p:txBody>
      </p:sp>
      <p:sp>
        <p:nvSpPr>
          <p:cNvPr id="63535" name="Text Box 47"/>
          <p:cNvSpPr txBox="1">
            <a:spLocks noChangeArrowheads="1"/>
          </p:cNvSpPr>
          <p:nvPr/>
        </p:nvSpPr>
        <p:spPr bwMode="auto">
          <a:xfrm>
            <a:off x="4067944" y="3933056"/>
            <a:ext cx="1223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younger</a:t>
            </a:r>
          </a:p>
        </p:txBody>
      </p:sp>
      <p:sp>
        <p:nvSpPr>
          <p:cNvPr id="63537" name="Text Box 49"/>
          <p:cNvSpPr txBox="1">
            <a:spLocks noChangeArrowheads="1"/>
          </p:cNvSpPr>
          <p:nvPr/>
        </p:nvSpPr>
        <p:spPr bwMode="auto">
          <a:xfrm>
            <a:off x="2051720" y="4509120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taller</a:t>
            </a:r>
          </a:p>
        </p:txBody>
      </p:sp>
      <p:sp>
        <p:nvSpPr>
          <p:cNvPr id="63538" name="Text Box 50"/>
          <p:cNvSpPr txBox="1">
            <a:spLocks noChangeArrowheads="1"/>
          </p:cNvSpPr>
          <p:nvPr/>
        </p:nvSpPr>
        <p:spPr bwMode="auto">
          <a:xfrm>
            <a:off x="1979712" y="5013176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older</a:t>
            </a:r>
          </a:p>
        </p:txBody>
      </p:sp>
      <p:sp>
        <p:nvSpPr>
          <p:cNvPr id="63539" name="Text Box 51"/>
          <p:cNvSpPr txBox="1">
            <a:spLocks noChangeArrowheads="1"/>
          </p:cNvSpPr>
          <p:nvPr/>
        </p:nvSpPr>
        <p:spPr bwMode="auto">
          <a:xfrm>
            <a:off x="1835696" y="5589240"/>
            <a:ext cx="14401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stronger</a:t>
            </a:r>
          </a:p>
        </p:txBody>
      </p:sp>
      <p:sp>
        <p:nvSpPr>
          <p:cNvPr id="63540" name="Text Box 52"/>
          <p:cNvSpPr txBox="1">
            <a:spLocks noChangeArrowheads="1"/>
          </p:cNvSpPr>
          <p:nvPr/>
        </p:nvSpPr>
        <p:spPr bwMode="auto">
          <a:xfrm>
            <a:off x="4211960" y="5589240"/>
            <a:ext cx="12961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heavier</a:t>
            </a:r>
          </a:p>
        </p:txBody>
      </p:sp>
      <p:sp>
        <p:nvSpPr>
          <p:cNvPr id="15" name="矩形 14"/>
          <p:cNvSpPr/>
          <p:nvPr/>
        </p:nvSpPr>
        <p:spPr>
          <a:xfrm>
            <a:off x="899592" y="188640"/>
            <a:ext cx="5026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Fill in th</a:t>
            </a:r>
            <a:r>
              <a:rPr lang="en-US" altLang="zh-CN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 blanks.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3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3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3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3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039" grpId="0"/>
      <p:bldP spid="63533" grpId="0"/>
      <p:bldP spid="63535" grpId="0"/>
      <p:bldP spid="63537" grpId="0"/>
      <p:bldP spid="63538" grpId="0"/>
      <p:bldP spid="63539" grpId="0"/>
      <p:bldP spid="635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1" name="Rectangle 37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8229600" cy="1138237"/>
          </a:xfrm>
        </p:spPr>
        <p:txBody>
          <a:bodyPr/>
          <a:lstStyle/>
          <a:p>
            <a:r>
              <a:rPr lang="en-US" altLang="zh-CN" sz="5400" b="1">
                <a:solidFill>
                  <a:srgbClr val="0000FF"/>
                </a:solidFill>
              </a:rPr>
              <a:t>Group    </a:t>
            </a:r>
            <a:r>
              <a:rPr lang="en-US" altLang="zh-CN" sz="5400" b="1" smtClean="0">
                <a:solidFill>
                  <a:srgbClr val="0000FF"/>
                </a:solidFill>
              </a:rPr>
              <a:t>Work</a:t>
            </a:r>
            <a:endParaRPr lang="en-US" altLang="zh-CN" sz="5400" b="1" dirty="0">
              <a:solidFill>
                <a:srgbClr val="0000FF"/>
              </a:solidFill>
            </a:endParaRPr>
          </a:p>
        </p:txBody>
      </p:sp>
      <p:graphicFrame>
        <p:nvGraphicFramePr>
          <p:cNvPr id="6237" name="Group 93"/>
          <p:cNvGraphicFramePr>
            <a:graphicFrameLocks noGrp="1"/>
          </p:cNvGraphicFramePr>
          <p:nvPr>
            <p:ph type="tbl" idx="1"/>
          </p:nvPr>
        </p:nvGraphicFramePr>
        <p:xfrm>
          <a:off x="467544" y="1988840"/>
          <a:ext cx="8229600" cy="4760914"/>
        </p:xfrm>
        <a:graphic>
          <a:graphicData uri="http://schemas.openxmlformats.org/drawingml/2006/table">
            <a:tbl>
              <a:tblPr/>
              <a:tblGrid>
                <a:gridCol w="2027238"/>
                <a:gridCol w="2087562"/>
                <a:gridCol w="2057400"/>
                <a:gridCol w="2057400"/>
              </a:tblGrid>
              <a:tr h="1366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F4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Age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年龄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F4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Weight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重量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F4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Height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身高</a:t>
                      </a: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                            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F4C1"/>
                    </a:solidFill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67544" y="1052736"/>
            <a:ext cx="67441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How old/heavy/tall…?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Fill in th</a:t>
            </a:r>
            <a:r>
              <a:rPr lang="en-US" altLang="zh-CN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 blanks.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628800"/>
            <a:ext cx="8640960" cy="5239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2400" b="1" dirty="0" smtClean="0"/>
              <a:t>I have many </a:t>
            </a:r>
            <a:r>
              <a:rPr lang="en-US" altLang="zh-CN" sz="2400" b="1" dirty="0" err="1" smtClean="0"/>
              <a:t>friends.Some</a:t>
            </a:r>
            <a:r>
              <a:rPr lang="en-US" altLang="zh-CN" sz="2400" b="1" dirty="0" smtClean="0"/>
              <a:t> are ________,some are_________.</a:t>
            </a:r>
          </a:p>
          <a:p>
            <a:pPr>
              <a:lnSpc>
                <a:spcPts val="4500"/>
              </a:lnSpc>
            </a:pPr>
            <a:r>
              <a:rPr lang="en-US" altLang="zh-CN" sz="2400" b="1" dirty="0" smtClean="0"/>
              <a:t>______ is ______  years old, and ______ is ________ than me.</a:t>
            </a:r>
          </a:p>
          <a:p>
            <a:pPr>
              <a:lnSpc>
                <a:spcPts val="4500"/>
              </a:lnSpc>
            </a:pPr>
            <a:r>
              <a:rPr lang="en-US" altLang="zh-CN" sz="2400" b="1" dirty="0" smtClean="0"/>
              <a:t>______ is ______  kilograms, and ______ is ________ than me.</a:t>
            </a:r>
          </a:p>
          <a:p>
            <a:pPr>
              <a:lnSpc>
                <a:spcPts val="4500"/>
              </a:lnSpc>
            </a:pPr>
            <a:r>
              <a:rPr lang="en-US" altLang="zh-CN" sz="2400" b="1" dirty="0" smtClean="0"/>
              <a:t>______is  ______  meters tall, and _______ is _______than me.</a:t>
            </a:r>
          </a:p>
          <a:p>
            <a:pPr>
              <a:lnSpc>
                <a:spcPts val="4500"/>
              </a:lnSpc>
            </a:pPr>
            <a:r>
              <a:rPr lang="en-US" altLang="zh-CN" sz="2400" b="1" dirty="0" smtClean="0"/>
              <a:t>I think ______ is _______ and _______ than me.</a:t>
            </a:r>
          </a:p>
          <a:p>
            <a:pPr>
              <a:lnSpc>
                <a:spcPts val="4500"/>
              </a:lnSpc>
            </a:pPr>
            <a:r>
              <a:rPr lang="en-US" altLang="zh-CN" sz="2400" b="1" dirty="0" smtClean="0"/>
              <a:t>I wear size ______ shoes, but ______ wears size_____, so ____________________________.</a:t>
            </a:r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b="1" dirty="0">
                <a:solidFill>
                  <a:srgbClr val="FF33CC"/>
                </a:solidFill>
              </a:rPr>
              <a:t>Homework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143000"/>
            <a:ext cx="8686800" cy="4525963"/>
          </a:xfrm>
        </p:spPr>
        <p:txBody>
          <a:bodyPr/>
          <a:lstStyle/>
          <a:p>
            <a:endParaRPr lang="en-US" altLang="zh-CN" b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altLang="zh-CN" b="1" dirty="0">
                <a:solidFill>
                  <a:srgbClr val="0000FF"/>
                </a:solidFill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</a:rPr>
              <a:t> </a:t>
            </a:r>
            <a:r>
              <a:rPr lang="zh-CN" altLang="en-US" b="1" dirty="0" smtClean="0">
                <a:solidFill>
                  <a:srgbClr val="0000FF"/>
                </a:solidFill>
              </a:rPr>
              <a:t>背</a:t>
            </a:r>
            <a:r>
              <a:rPr lang="zh-CN" altLang="en-US" b="1" dirty="0">
                <a:solidFill>
                  <a:srgbClr val="0000FF"/>
                </a:solidFill>
              </a:rPr>
              <a:t>诵：</a:t>
            </a:r>
            <a:r>
              <a:rPr lang="en-US" b="1" dirty="0"/>
              <a:t>P</a:t>
            </a:r>
            <a:r>
              <a:rPr lang="en-US" altLang="zh-CN" sz="2400" b="1" dirty="0"/>
              <a:t>4 </a:t>
            </a:r>
            <a:r>
              <a:rPr lang="zh-CN" altLang="en-US" sz="2400" b="1" dirty="0" smtClean="0"/>
              <a:t>、</a:t>
            </a:r>
            <a:r>
              <a:rPr lang="en-US" altLang="zh-CN" sz="2400" b="1" dirty="0"/>
              <a:t>6</a:t>
            </a:r>
          </a:p>
          <a:p>
            <a:pPr>
              <a:buNone/>
            </a:pPr>
            <a:endParaRPr lang="en-US" altLang="zh-CN" b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altLang="zh-CN" b="1" dirty="0">
                <a:solidFill>
                  <a:srgbClr val="0000FF"/>
                </a:solidFill>
              </a:rPr>
              <a:t> </a:t>
            </a:r>
            <a:r>
              <a:rPr lang="zh-CN" altLang="en-US" b="1" dirty="0" smtClean="0">
                <a:solidFill>
                  <a:srgbClr val="0000FF"/>
                </a:solidFill>
              </a:rPr>
              <a:t>书</a:t>
            </a:r>
            <a:r>
              <a:rPr lang="zh-CN" altLang="en-US" b="1" dirty="0">
                <a:solidFill>
                  <a:srgbClr val="0000FF"/>
                </a:solidFill>
              </a:rPr>
              <a:t>写：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zh-CN" altLang="en-US" b="1" dirty="0"/>
              <a:t>完</a:t>
            </a:r>
            <a:r>
              <a:rPr lang="zh-CN" altLang="en-US" b="1" dirty="0" smtClean="0"/>
              <a:t>成优练测第三周的内容</a:t>
            </a:r>
            <a:endParaRPr lang="zh-CN" altLang="en-US" b="1" dirty="0"/>
          </a:p>
        </p:txBody>
      </p:sp>
      <p:pic>
        <p:nvPicPr>
          <p:cNvPr id="5" name="Picture 2" descr="Thank%20Yo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5229200"/>
            <a:ext cx="6171551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altLang="zh-CN" b="1" dirty="0" smtClean="0"/>
              <a:t>How tall is </a:t>
            </a:r>
            <a:r>
              <a:rPr lang="en-US" altLang="zh-CN" b="1" dirty="0" err="1" smtClean="0"/>
              <a:t>YaoMing</a:t>
            </a:r>
            <a:r>
              <a:rPr lang="en-US" altLang="zh-CN" b="1" dirty="0" smtClean="0"/>
              <a:t>?</a:t>
            </a:r>
            <a:endParaRPr lang="zh-CN" altLang="en-US" b="1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923928" y="2708920"/>
            <a:ext cx="4896544" cy="941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Tahoma" pitchFamily="34" charset="0"/>
                <a:cs typeface="Tahoma" pitchFamily="34" charset="0"/>
              </a:rPr>
              <a:t>He is 2.26 m tall.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内容占位符 6" descr="10975650_9532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412776"/>
            <a:ext cx="3291840" cy="511256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How heavy is the boy? </a:t>
            </a:r>
            <a:endParaRPr lang="zh-CN" altLang="en-US" b="1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altLang="zh-CN" sz="3600" dirty="0">
              <a:solidFill>
                <a:srgbClr val="000000"/>
              </a:solidFill>
              <a:latin typeface="Arial Black" pitchFamily="34" charset="0"/>
              <a:ea typeface="GungsuhChe" pitchFamily="49" charset="-127"/>
            </a:endParaRPr>
          </a:p>
          <a:p>
            <a:pPr>
              <a:buFontTx/>
              <a:buNone/>
            </a:pPr>
            <a:endParaRPr lang="en-US" altLang="zh-CN" sz="3600" dirty="0">
              <a:solidFill>
                <a:schemeClr val="bg2"/>
              </a:solidFill>
              <a:latin typeface="Arial Black" pitchFamily="34" charset="0"/>
              <a:ea typeface="GungsuhChe" pitchFamily="49" charset="-127"/>
            </a:endParaRPr>
          </a:p>
        </p:txBody>
      </p:sp>
      <p:pic>
        <p:nvPicPr>
          <p:cNvPr id="5" name="图片 4" descr="1748743_8352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988840"/>
            <a:ext cx="5111506" cy="33843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7544" y="5661248"/>
            <a:ext cx="77768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/>
              <a:t>He is 40 kilograms.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/>
          </a:bodyPr>
          <a:lstStyle/>
          <a:p>
            <a:r>
              <a:rPr lang="en-US" altLang="zh-CN" sz="4000" b="1" dirty="0"/>
              <a:t>How     old    are     you</a:t>
            </a:r>
            <a:r>
              <a:rPr lang="en-US" altLang="zh-CN" sz="4000" b="1" dirty="0" smtClean="0"/>
              <a:t>?</a:t>
            </a:r>
          </a:p>
          <a:p>
            <a:endParaRPr lang="en-US" altLang="zh-CN" sz="4000" b="1" dirty="0" smtClean="0"/>
          </a:p>
          <a:p>
            <a:endParaRPr lang="en-US" altLang="zh-CN" sz="4000" b="1" dirty="0"/>
          </a:p>
          <a:p>
            <a:r>
              <a:rPr lang="en-US" altLang="zh-CN" sz="4000" b="1" dirty="0" smtClean="0"/>
              <a:t>How     long   is      your     ruler?</a:t>
            </a:r>
          </a:p>
          <a:p>
            <a:endParaRPr lang="en-US" altLang="zh-CN" sz="4000" b="1" dirty="0" smtClean="0"/>
          </a:p>
          <a:p>
            <a:endParaRPr lang="en-US" altLang="zh-CN" sz="4000" b="1" dirty="0" smtClean="0"/>
          </a:p>
          <a:p>
            <a:r>
              <a:rPr lang="en-US" altLang="zh-CN" sz="4000" b="1" dirty="0" smtClean="0"/>
              <a:t>How     big   are       your     feet?</a:t>
            </a:r>
            <a:br>
              <a:rPr lang="en-US" altLang="zh-CN" sz="4000" b="1" dirty="0" smtClean="0"/>
            </a:br>
            <a:endParaRPr lang="zh-CN" altLang="en-US" sz="4000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827584" y="1412776"/>
            <a:ext cx="7931224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 am ___ years old.</a:t>
            </a:r>
            <a:endParaRPr kumimoji="0" lang="zh-CN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755576" y="3789040"/>
            <a:ext cx="7931224" cy="706090"/>
          </a:xfrm>
        </p:spPr>
        <p:txBody>
          <a:bodyPr>
            <a:noAutofit/>
          </a:bodyPr>
          <a:lstStyle/>
          <a:p>
            <a:pPr algn="l"/>
            <a:r>
              <a:rPr lang="en-US" altLang="zh-CN" dirty="0" smtClean="0">
                <a:solidFill>
                  <a:srgbClr val="0070C0"/>
                </a:solidFill>
              </a:rPr>
              <a:t>It is  ___ centimeters.</a:t>
            </a:r>
            <a:br>
              <a:rPr lang="en-US" altLang="zh-CN" dirty="0" smtClean="0">
                <a:solidFill>
                  <a:srgbClr val="0070C0"/>
                </a:solidFill>
              </a:rPr>
            </a:b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755576" y="5517232"/>
            <a:ext cx="7931224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 wear shoes size ___.</a:t>
            </a:r>
            <a:endParaRPr kumimoji="0" lang="zh-CN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en-US" altLang="zh-CN" dirty="0" err="1" smtClean="0"/>
              <a:t>YaoMing</a:t>
            </a:r>
            <a:r>
              <a:rPr lang="en-US" altLang="zh-CN" dirty="0" smtClean="0"/>
              <a:t> is               than </a:t>
            </a:r>
            <a:r>
              <a:rPr lang="en-US" altLang="zh-CN" dirty="0" err="1" smtClean="0"/>
              <a:t>ZenZhiwei</a:t>
            </a:r>
            <a:r>
              <a:rPr lang="en-US" altLang="zh-CN" dirty="0" smtClean="0"/>
              <a:t>.</a:t>
            </a:r>
            <a:br>
              <a:rPr lang="en-US" altLang="zh-CN" dirty="0" smtClean="0"/>
            </a:br>
            <a:r>
              <a:rPr lang="en-US" altLang="zh-CN" dirty="0" smtClean="0"/>
              <a:t> </a:t>
            </a:r>
            <a:r>
              <a:rPr lang="en-US" altLang="zh-CN" dirty="0" err="1" smtClean="0"/>
              <a:t>ZenZhiwei</a:t>
            </a:r>
            <a:r>
              <a:rPr lang="en-US" altLang="zh-CN" dirty="0" smtClean="0"/>
              <a:t> is               than </a:t>
            </a:r>
            <a:r>
              <a:rPr lang="en-US" altLang="zh-CN" dirty="0" err="1" smtClean="0"/>
              <a:t>YaoMing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pic>
        <p:nvPicPr>
          <p:cNvPr id="4" name="Picture 3" descr="b0410a26jw1dy3or3e15nj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28" t="3389" r="1959"/>
          <a:stretch>
            <a:fillRect/>
          </a:stretch>
        </p:blipFill>
        <p:spPr bwMode="auto">
          <a:xfrm>
            <a:off x="323528" y="260648"/>
            <a:ext cx="4248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347864" y="5085184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</a:rPr>
              <a:t>taller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3888" y="5661248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</a:rPr>
              <a:t>shorter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0" y="404664"/>
            <a:ext cx="4572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Look and Compare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6" descr="11879484_090220440000_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443" t="3351" r="7161" b="4242"/>
          <a:stretch>
            <a:fillRect/>
          </a:stretch>
        </p:blipFill>
        <p:spPr bwMode="auto">
          <a:xfrm>
            <a:off x="0" y="0"/>
            <a:ext cx="372038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130602095810pcvhm"/>
          <p:cNvPicPr>
            <a:picLocks noChangeAspect="1" noChangeArrowheads="1"/>
          </p:cNvPicPr>
          <p:nvPr/>
        </p:nvPicPr>
        <p:blipFill>
          <a:blip r:embed="rId3" cstate="print"/>
          <a:srcRect l="32225" t="8844" r="19020" b="1480"/>
          <a:stretch>
            <a:fillRect/>
          </a:stretch>
        </p:blipFill>
        <p:spPr bwMode="auto">
          <a:xfrm>
            <a:off x="6372200" y="0"/>
            <a:ext cx="1743075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323528" y="5013176"/>
            <a:ext cx="8640960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 err="1" smtClean="0">
                <a:latin typeface="+mj-lt"/>
                <a:ea typeface="+mj-ea"/>
                <a:cs typeface="+mj-cs"/>
              </a:rPr>
              <a:t>XiaoWanzi</a:t>
            </a:r>
            <a:r>
              <a:rPr lang="en-US" altLang="zh-CN" sz="4400" dirty="0" smtClean="0"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is               than  Grandma.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noProof="0" dirty="0" smtClean="0">
                <a:latin typeface="+mj-lt"/>
                <a:ea typeface="+mj-ea"/>
                <a:cs typeface="+mj-cs"/>
              </a:rPr>
              <a:t>Grandma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is               than   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XiaoWanzi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zh-CN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5856" y="5085184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</a:rPr>
              <a:t>younger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5856" y="5877272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</a:rPr>
              <a:t>older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28177914792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0"/>
            <a:ext cx="3384376" cy="4656157"/>
          </a:xfrm>
          <a:prstGeom prst="rect">
            <a:avLst/>
          </a:prstGeom>
        </p:spPr>
      </p:pic>
      <p:pic>
        <p:nvPicPr>
          <p:cNvPr id="9" name="图片 8" descr="3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0"/>
            <a:ext cx="3810000" cy="464671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55576" y="116632"/>
            <a:ext cx="1402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Tom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80312" y="692696"/>
            <a:ext cx="15552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John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323528" y="5013176"/>
            <a:ext cx="8640960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 smtClean="0">
                <a:latin typeface="+mj-lt"/>
                <a:ea typeface="+mj-ea"/>
                <a:cs typeface="+mj-cs"/>
              </a:rPr>
              <a:t>Tom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is                                    than  John.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noProof="0" dirty="0" smtClean="0">
                <a:latin typeface="+mj-lt"/>
                <a:ea typeface="+mj-ea"/>
                <a:cs typeface="+mj-cs"/>
              </a:rPr>
              <a:t>John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is               than   Tom.</a:t>
            </a:r>
            <a:endParaRPr kumimoji="0" lang="zh-CN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1720" y="5085184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</a:rPr>
              <a:t>stronger/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5085184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</a:rPr>
              <a:t>heavier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23728" y="5805264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</a:rPr>
              <a:t>thinner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b="1" dirty="0">
                <a:solidFill>
                  <a:srgbClr val="0000FF"/>
                </a:solidFill>
              </a:rPr>
              <a:t>Can    you     say   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25962"/>
          </a:xfrm>
        </p:spPr>
        <p:txBody>
          <a:bodyPr/>
          <a:lstStyle/>
          <a:p>
            <a:endParaRPr lang="zh-CN" altLang="zh-CN"/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611560" y="4581128"/>
            <a:ext cx="7848872" cy="132343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The   bear  is   shorter   than    the    giraffe.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/>
              <a:t>The   giraffe   is   taller   than   the   bear.</a:t>
            </a:r>
          </a:p>
        </p:txBody>
      </p:sp>
      <p:pic>
        <p:nvPicPr>
          <p:cNvPr id="9" name="图片 8" descr="xiongmucha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124744"/>
            <a:ext cx="4093461" cy="3070096"/>
          </a:xfrm>
          <a:prstGeom prst="rect">
            <a:avLst/>
          </a:prstGeom>
        </p:spPr>
      </p:pic>
      <p:pic>
        <p:nvPicPr>
          <p:cNvPr id="10" name="图片 9" descr="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124744"/>
            <a:ext cx="3960439" cy="3095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84213" y="4292600"/>
            <a:ext cx="78486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/>
              <a:t>The   elephant    is  bigger  than  </a:t>
            </a:r>
            <a:r>
              <a:rPr lang="en-US" altLang="zh-CN" sz="2800" b="1" dirty="0" smtClean="0"/>
              <a:t>the </a:t>
            </a:r>
            <a:r>
              <a:rPr lang="en-US" altLang="zh-CN" sz="2800" b="1" dirty="0"/>
              <a:t>monkey.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/>
              <a:t>The  monkey  is   shorter   than  the  elephant</a:t>
            </a:r>
            <a:r>
              <a:rPr lang="en-US" altLang="zh-CN" sz="2800" dirty="0"/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/>
              <a:t>The  elephant  is   heavier   than  the  monkey.</a:t>
            </a:r>
          </a:p>
        </p:txBody>
      </p:sp>
      <p:pic>
        <p:nvPicPr>
          <p:cNvPr id="8" name="图片 7" descr="200841131629576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404664"/>
            <a:ext cx="3816424" cy="3573016"/>
          </a:xfrm>
          <a:prstGeom prst="rect">
            <a:avLst/>
          </a:prstGeom>
        </p:spPr>
      </p:pic>
      <p:pic>
        <p:nvPicPr>
          <p:cNvPr id="9" name="图片 8" descr="200643037156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04664"/>
            <a:ext cx="3960440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493</Words>
  <Application>Microsoft Office PowerPoint</Application>
  <PresentationFormat>全屏显示(4:3)</PresentationFormat>
  <Paragraphs>118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Unit 1 How tall are you?</vt:lpstr>
      <vt:lpstr>How tall is YaoMing?</vt:lpstr>
      <vt:lpstr>How heavy is the boy? </vt:lpstr>
      <vt:lpstr>It is  ___ centimeters. </vt:lpstr>
      <vt:lpstr>YaoMing is               than ZenZhiwei.  ZenZhiwei is               than YaoMing.</vt:lpstr>
      <vt:lpstr>幻灯片 6</vt:lpstr>
      <vt:lpstr>幻灯片 7</vt:lpstr>
      <vt:lpstr>Can    you     say   ?</vt:lpstr>
      <vt:lpstr>幻灯片 9</vt:lpstr>
      <vt:lpstr>Review</vt:lpstr>
      <vt:lpstr>幻灯片 11</vt:lpstr>
      <vt:lpstr>幻灯片 12</vt:lpstr>
      <vt:lpstr>Group    Work</vt:lpstr>
      <vt:lpstr>Fill in the blanks.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 How tall are you?</dc:title>
  <dc:creator>Administrator</dc:creator>
  <cp:lastModifiedBy>Administrator</cp:lastModifiedBy>
  <cp:revision>33</cp:revision>
  <dcterms:created xsi:type="dcterms:W3CDTF">2015-03-19T11:58:31Z</dcterms:created>
  <dcterms:modified xsi:type="dcterms:W3CDTF">2015-03-19T14:57:19Z</dcterms:modified>
</cp:coreProperties>
</file>