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915" r:id="rId2"/>
    <p:sldMasterId id="2147484049" r:id="rId3"/>
    <p:sldMasterId id="2147484055" r:id="rId4"/>
  </p:sldMasterIdLst>
  <p:notesMasterIdLst>
    <p:notesMasterId r:id="rId26"/>
  </p:notesMasterIdLst>
  <p:handoutMasterIdLst>
    <p:handoutMasterId r:id="rId27"/>
  </p:handoutMasterIdLst>
  <p:sldIdLst>
    <p:sldId id="315" r:id="rId5"/>
    <p:sldId id="374" r:id="rId6"/>
    <p:sldId id="389" r:id="rId7"/>
    <p:sldId id="388" r:id="rId8"/>
    <p:sldId id="394" r:id="rId9"/>
    <p:sldId id="387" r:id="rId10"/>
    <p:sldId id="386" r:id="rId11"/>
    <p:sldId id="385" r:id="rId12"/>
    <p:sldId id="384" r:id="rId13"/>
    <p:sldId id="383" r:id="rId14"/>
    <p:sldId id="382" r:id="rId15"/>
    <p:sldId id="391" r:id="rId16"/>
    <p:sldId id="392" r:id="rId17"/>
    <p:sldId id="381" r:id="rId18"/>
    <p:sldId id="380" r:id="rId19"/>
    <p:sldId id="379" r:id="rId20"/>
    <p:sldId id="377" r:id="rId21"/>
    <p:sldId id="375" r:id="rId22"/>
    <p:sldId id="390" r:id="rId23"/>
    <p:sldId id="395" r:id="rId24"/>
    <p:sldId id="360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2358"/>
    <a:srgbClr val="00CCFF"/>
    <a:srgbClr val="00CC99"/>
    <a:srgbClr val="F4F17B"/>
    <a:srgbClr val="E6E61A"/>
    <a:srgbClr val="4C98EC"/>
    <a:srgbClr val="0E22E2"/>
    <a:srgbClr val="EE6A60"/>
    <a:srgbClr val="B51B98"/>
    <a:srgbClr val="138B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972" autoAdjust="0"/>
    <p:restoredTop sz="79882" autoAdjust="0"/>
  </p:normalViewPr>
  <p:slideViewPr>
    <p:cSldViewPr>
      <p:cViewPr>
        <p:scale>
          <a:sx n="70" d="100"/>
          <a:sy n="70" d="100"/>
        </p:scale>
        <p:origin x="-1644" y="-102"/>
      </p:cViewPr>
      <p:guideLst>
        <p:guide orient="horz" pos="231"/>
        <p:guide orient="horz" pos="171"/>
        <p:guide orient="horz" pos="4110"/>
        <p:guide orient="horz" pos="709"/>
        <p:guide pos="295"/>
        <p:guide pos="5465"/>
      </p:guideLst>
    </p:cSldViewPr>
  </p:slideViewPr>
  <p:outlineViewPr>
    <p:cViewPr>
      <p:scale>
        <a:sx n="33" d="100"/>
        <a:sy n="33" d="100"/>
      </p:scale>
      <p:origin x="0" y="1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93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C8F37BB-1882-4982-B205-3E6D0D63B7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36921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C6E1B36-893F-480F-A914-43D0A585A070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DCA8F57-2D8A-45EB-85C7-CF965B4DE1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13497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nordridesign.com/" TargetMode="Externa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8D726-37F6-4857-870D-8CAA143F3CBC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815DF-C11B-4331-B6DD-2C96CFCBBE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073FB-9138-47C9-978E-5006DC49C966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0C688-17EE-473A-860D-56F004D6B6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4439F-060D-4B3E-BEB6-DA33F353C741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E2019-2DB4-48F9-8CAB-2EBE95340A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08526-03A3-4320-A249-B8A25A3D39EC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A0CD7-894E-4703-939C-991FD97BB7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BF3D0-09E8-40A2-958D-D5110C1FACEA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AF26E-3BE4-4CEB-B508-372FDF92EA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FFB40-769D-4DA8-8D68-ED20FE498E98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12FDA-6377-45D4-A407-0561696AD5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0005C-91AB-4664-BAD8-76C3E219D2B6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4079B-5379-4CFA-BA93-3A33C32F4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3DBE6-59BF-478C-9615-FFC555204F80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58AAD-3CE9-42A0-BB77-CCBB88A63B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8C490-BFE5-421A-BB49-BBE44A87EF8C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273CD-8874-4BE9-BC13-2930A8D91D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00D1A-D61A-49C4-B24B-8D34DF463925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6AF72-161A-4779-846F-E2843E7CD2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E4734-ABFF-4B11-B501-1F24AA9FF558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76DF9-242F-4D91-8DDB-CE4D89BACA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49" y="274489"/>
            <a:ext cx="8229600" cy="1142767"/>
          </a:xfrm>
          <a:prstGeom prst="rect">
            <a:avLst/>
          </a:prstGeom>
        </p:spPr>
        <p:txBody>
          <a:bodyPr lIns="83732" tIns="41866" rIns="83732" bIns="4186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7811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82941" y="261437"/>
            <a:ext cx="8285296" cy="857425"/>
          </a:xfrm>
          <a:prstGeom prst="rect">
            <a:avLst/>
          </a:prstGeom>
        </p:spPr>
        <p:txBody>
          <a:bodyPr anchor="ctr" anchorCtr="0"/>
          <a:lstStyle>
            <a:lvl1pPr algn="l">
              <a:defRPr b="0">
                <a:solidFill>
                  <a:srgbClr val="0070C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81403384"/>
      </p:ext>
    </p:extLst>
  </p:cSld>
  <p:clrMapOvr>
    <a:masterClrMapping/>
  </p:clrMapOvr>
  <p:transition spd="med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0" y="115888"/>
            <a:ext cx="88249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82941" y="261437"/>
            <a:ext cx="8285296" cy="857425"/>
          </a:xfrm>
          <a:prstGeom prst="rect">
            <a:avLst/>
          </a:prstGeom>
        </p:spPr>
        <p:txBody>
          <a:bodyPr anchor="ctr" anchorCtr="0"/>
          <a:lstStyle>
            <a:lvl1pPr algn="l">
              <a:defRPr b="0">
                <a:solidFill>
                  <a:srgbClr val="0070C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med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076" tIns="47038" rIns="94076" bIns="47038" anchor="ctr"/>
          <a:lstStyle/>
          <a:p>
            <a:pPr algn="ctr"/>
            <a:endParaRPr kumimoji="0" lang="zh-CN" altLang="en-US">
              <a:solidFill>
                <a:srgbClr val="FFFFFF"/>
              </a:solidFill>
            </a:endParaRPr>
          </a:p>
        </p:txBody>
      </p:sp>
      <p:pic>
        <p:nvPicPr>
          <p:cNvPr id="4" name="Picture 96" descr="logo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260299" y="6237313"/>
            <a:ext cx="1704772" cy="45423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546832"/>
            <a:ext cx="7772400" cy="1470024"/>
          </a:xfrm>
          <a:prstGeom prst="rect">
            <a:avLst/>
          </a:prstGeom>
        </p:spPr>
        <p:txBody>
          <a:bodyPr lIns="108558" tIns="54279" rIns="108558" bIns="54279">
            <a:normAutofit/>
          </a:bodyPr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82941" y="261437"/>
            <a:ext cx="8285296" cy="857425"/>
          </a:xfrm>
          <a:prstGeom prst="rect">
            <a:avLst/>
          </a:prstGeom>
        </p:spPr>
        <p:txBody>
          <a:bodyPr anchor="ctr" anchorCtr="0"/>
          <a:lstStyle>
            <a:lvl1pPr algn="l">
              <a:defRPr b="0">
                <a:solidFill>
                  <a:srgbClr val="0070C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81403384"/>
      </p:ext>
    </p:extLst>
  </p:cSld>
  <p:clrMapOvr>
    <a:masterClrMapping/>
  </p:clrMapOvr>
  <p:transition spd="med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5900" y="944563"/>
            <a:ext cx="4262438" cy="5508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0738" y="944563"/>
            <a:ext cx="4262437" cy="5508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41439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9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15888"/>
            <a:ext cx="2206625" cy="6337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3500" y="115888"/>
            <a:ext cx="6470650" cy="6337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0" y="115888"/>
            <a:ext cx="88249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nordridesign.com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9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3189" name="Rectangle 5">
            <a:hlinkClick r:id="rId14"/>
          </p:cNvPr>
          <p:cNvSpPr>
            <a:spLocks noChangeArrowheads="1"/>
          </p:cNvSpPr>
          <p:nvPr/>
        </p:nvSpPr>
        <p:spPr bwMode="auto">
          <a:xfrm>
            <a:off x="1" y="6364289"/>
            <a:ext cx="8748713" cy="3206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altLang="zh-CN" sz="1000" b="1">
                <a:solidFill>
                  <a:srgbClr val="003366"/>
                </a:solidFill>
              </a:rPr>
              <a:t>http://www.eblcu.cn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9"/>
            <a:ext cx="82296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9" name="Picture 8" descr="北京语言大学logot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77051" y="115889"/>
            <a:ext cx="18716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7451725" y="546101"/>
            <a:ext cx="118494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dist">
              <a:defRPr/>
            </a:pPr>
            <a:r>
              <a:rPr lang="zh-CN" altLang="en-US" sz="1300">
                <a:solidFill>
                  <a:srgbClr val="FFFFFF"/>
                </a:solidFill>
                <a:ea typeface="华文行楷" pitchFamily="2" charset="-122"/>
              </a:rPr>
              <a:t>网络教育学院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97E346D8-63C4-44E7-80DD-2106EE5F4B76}" type="datetimeFigureOut">
              <a:rPr lang="zh-CN" altLang="en-US"/>
              <a:pPr>
                <a:defRPr/>
              </a:pPr>
              <a:t>2015-10-19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70A9D824-1B11-428A-B30F-FBB1200AAD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  <p:sldLayoutId id="2147484034" r:id="rId12"/>
    <p:sldLayoutId id="2147484035" r:id="rId13"/>
    <p:sldLayoutId id="2147484048" r:id="rId14"/>
    <p:sldLayoutId id="2147484054" r:id="rId1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PPT\4-3-2副本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343" y="27057"/>
            <a:ext cx="9141313" cy="102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321653" y="6402817"/>
            <a:ext cx="180369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kumimoji="0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  <a:cs typeface="Arial" pitchFamily="34" charset="0"/>
              </a:rPr>
              <a:t>FIL</a:t>
            </a:r>
            <a:r>
              <a:rPr kumimoji="0" lang="en-US" altLang="zh-CN" sz="1600" b="1" dirty="0">
                <a:solidFill>
                  <a:srgbClr val="0070C0"/>
                </a:solidFill>
                <a:ea typeface="微软雅黑" pitchFamily="34" charset="-122"/>
                <a:cs typeface="Arial" pitchFamily="34" charset="0"/>
              </a:rPr>
              <a:t>MORE</a:t>
            </a:r>
            <a:r>
              <a:rPr kumimoji="0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  <a:cs typeface="Arial" pitchFamily="34" charset="0"/>
              </a:rPr>
              <a:t> MEDIA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H="1">
            <a:off x="283567" y="6378942"/>
            <a:ext cx="8571492" cy="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ffectLst/>
        </p:spPr>
        <p:txBody>
          <a:bodyPr/>
          <a:lstStyle/>
          <a:p>
            <a:pPr defTabSz="1137239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Arial" charset="0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2" r:id="rId2"/>
    <p:sldLayoutId id="2147484053" r:id="rId3"/>
  </p:sldLayoutIdLst>
  <p:transition spd="med">
    <p:push/>
  </p:transition>
  <p:timing>
    <p:tnLst>
      <p:par>
        <p:cTn id="1" dur="indefinite" restart="never" nodeType="tmRoot"/>
      </p:par>
    </p:tnLst>
  </p:timing>
  <p:txStyles>
    <p:titleStyle>
      <a:lvl1pPr algn="l" defTabSz="1104900" rtl="0" fontAlgn="base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6pPr>
      <a:lvl7pPr marL="914400"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7pPr>
      <a:lvl8pPr marL="1371600"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8pPr>
      <a:lvl9pPr marL="1828800"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414338" indent="-414338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896938" indent="-344488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81125" indent="-276225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33575" indent="-276225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86025" indent="-276225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39397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92015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44632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97250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2618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05235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853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10471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3088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5706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68323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20941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500" y="115888"/>
            <a:ext cx="88249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Arial" charset="0"/>
              </a:rPr>
              <a:t>单击此处编辑母版标题样式</a:t>
            </a:r>
          </a:p>
        </p:txBody>
      </p:sp>
      <p:sp>
        <p:nvSpPr>
          <p:cNvPr id="3075" name="Line 6"/>
          <p:cNvSpPr>
            <a:spLocks noChangeShapeType="1"/>
          </p:cNvSpPr>
          <p:nvPr/>
        </p:nvSpPr>
        <p:spPr bwMode="auto">
          <a:xfrm>
            <a:off x="0" y="865188"/>
            <a:ext cx="8888413" cy="1587"/>
          </a:xfrm>
          <a:prstGeom prst="line">
            <a:avLst/>
          </a:prstGeom>
          <a:noFill/>
          <a:ln w="57150" cmpd="thinThick">
            <a:solidFill>
              <a:srgbClr val="346A6C"/>
            </a:solidFill>
            <a:round/>
            <a:headEnd/>
            <a:tailEnd/>
          </a:ln>
        </p:spPr>
        <p:txBody>
          <a:bodyPr wrap="none" lIns="91424" tIns="45712" rIns="91424" bIns="45712"/>
          <a:lstStyle/>
          <a:p>
            <a:pPr>
              <a:spcBef>
                <a:spcPct val="50000"/>
              </a:spcBef>
            </a:pPr>
            <a:endParaRPr lang="zh-CN" altLang="zh-CN" b="1">
              <a:solidFill>
                <a:srgbClr val="080808"/>
              </a:solidFill>
              <a:ea typeface="楷体_GB2312" pitchFamily="49" charset="-122"/>
            </a:endParaRPr>
          </a:p>
        </p:txBody>
      </p:sp>
      <p:sp>
        <p:nvSpPr>
          <p:cNvPr id="3076" name="Line 7"/>
          <p:cNvSpPr>
            <a:spLocks noChangeShapeType="1"/>
          </p:cNvSpPr>
          <p:nvPr/>
        </p:nvSpPr>
        <p:spPr bwMode="auto">
          <a:xfrm>
            <a:off x="6372225" y="6777038"/>
            <a:ext cx="2662238" cy="1587"/>
          </a:xfrm>
          <a:prstGeom prst="line">
            <a:avLst/>
          </a:prstGeom>
          <a:noFill/>
          <a:ln w="50800" cmpd="dbl">
            <a:solidFill>
              <a:srgbClr val="346A6C"/>
            </a:solidFill>
            <a:round/>
            <a:headEnd/>
            <a:tailEnd/>
          </a:ln>
        </p:spPr>
        <p:txBody>
          <a:bodyPr wrap="none" lIns="91424" tIns="45712" rIns="91424" bIns="45712"/>
          <a:lstStyle/>
          <a:p>
            <a:pPr>
              <a:spcBef>
                <a:spcPct val="50000"/>
              </a:spcBef>
            </a:pPr>
            <a:endParaRPr lang="zh-CN" altLang="zh-CN" b="1">
              <a:solidFill>
                <a:srgbClr val="080808"/>
              </a:solidFill>
              <a:ea typeface="楷体_GB2312" pitchFamily="49" charset="-122"/>
            </a:endParaRPr>
          </a:p>
        </p:txBody>
      </p:sp>
      <p:sp>
        <p:nvSpPr>
          <p:cNvPr id="307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44563"/>
            <a:ext cx="8677275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Arial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Arial" charset="0"/>
              </a:rPr>
              <a:t>第二级</a:t>
            </a:r>
          </a:p>
          <a:p>
            <a:pPr lvl="2"/>
            <a:r>
              <a:rPr lang="zh-CN" altLang="en-US" smtClean="0">
                <a:sym typeface="Arial" charset="0"/>
              </a:rPr>
              <a:t>第三级</a:t>
            </a:r>
          </a:p>
        </p:txBody>
      </p:sp>
      <p:sp>
        <p:nvSpPr>
          <p:cNvPr id="3078" name="灯片编号占位符 3"/>
          <p:cNvSpPr>
            <a:spLocks noGrp="1" noChangeArrowheads="1"/>
          </p:cNvSpPr>
          <p:nvPr/>
        </p:nvSpPr>
        <p:spPr bwMode="auto">
          <a:xfrm>
            <a:off x="5688013" y="6310313"/>
            <a:ext cx="341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 anchor="b"/>
          <a:lstStyle/>
          <a:p>
            <a:pPr algn="r" eaLnBrk="1" hangingPunct="1"/>
            <a:r>
              <a:rPr lang="en-US" sz="1000" b="1">
                <a:sym typeface="Arial" charset="0"/>
              </a:rPr>
              <a:t>AMT</a:t>
            </a:r>
            <a:r>
              <a:rPr lang="zh-CN" altLang="en-US" sz="1000" b="1">
                <a:sym typeface="Arial" charset="0"/>
              </a:rPr>
              <a:t>咨询 专业实用 为您着想</a:t>
            </a:r>
            <a:r>
              <a:rPr lang="zh-CN" altLang="en-US" sz="1000">
                <a:sym typeface="Arial" charset="0"/>
              </a:rPr>
              <a:t>   </a:t>
            </a:r>
            <a:fld id="{186C58A7-F4F7-468D-BA0A-DBA56DA0E22E}" type="slidenum">
              <a:rPr lang="zh-CN" altLang="en-US" sz="1000">
                <a:sym typeface="Arial" charset="0"/>
              </a:rPr>
              <a:pPr algn="r" eaLnBrk="1" hangingPunct="1"/>
              <a:t>‹#›</a:t>
            </a:fld>
            <a:r>
              <a:rPr lang="en-US" sz="1000">
                <a:sym typeface="Arial" charset="0"/>
              </a:rPr>
              <a:t> /  </a:t>
            </a:r>
            <a:r>
              <a:rPr lang="en-US" altLang="zh-CN" sz="1000">
                <a:sym typeface="Arial" charset="0"/>
              </a:rPr>
              <a:t>1</a:t>
            </a:r>
            <a:r>
              <a:rPr lang="en-US" sz="1000">
                <a:sym typeface="Arial" charset="0"/>
              </a:rPr>
              <a:t>0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  <p:sldLayoutId id="2147484067" r:id="rId12"/>
  </p:sldLayoutIdLst>
  <p:transition>
    <p:split orient="vert"/>
  </p:transition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  <a:sym typeface="Arial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9pPr>
    </p:titleStyle>
    <p:bodyStyle>
      <a:lvl1pPr marL="341313" indent="-341313" algn="l" defTabSz="0" rtl="0" eaLnBrk="0" fontAlgn="base" hangingPunct="0">
        <a:spcBef>
          <a:spcPct val="25000"/>
        </a:spcBef>
        <a:spcAft>
          <a:spcPct val="25000"/>
        </a:spcAft>
        <a:buClr>
          <a:srgbClr val="4E9EA2"/>
        </a:buClr>
        <a:buSzPct val="80000"/>
        <a:buFont typeface="Wingdings" pitchFamily="2" charset="2"/>
        <a:buChar char="n"/>
        <a:defRPr sz="1400" b="1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531813" indent="-265113" algn="l" defTabSz="0" rtl="0" eaLnBrk="0" fontAlgn="base" hangingPunct="0">
        <a:spcBef>
          <a:spcPct val="25000"/>
        </a:spcBef>
        <a:spcAft>
          <a:spcPct val="25000"/>
        </a:spcAft>
        <a:buClr>
          <a:srgbClr val="4E9EA2"/>
        </a:buClr>
        <a:buSzPct val="80000"/>
        <a:buFont typeface="Wingdings" pitchFamily="2" charset="2"/>
        <a:buChar char="Ø"/>
        <a:defRPr sz="1400" b="1">
          <a:solidFill>
            <a:schemeClr val="tx1"/>
          </a:solidFill>
          <a:latin typeface="+mn-lt"/>
          <a:ea typeface="+mn-ea"/>
          <a:sym typeface="Arial" charset="0"/>
        </a:defRPr>
      </a:lvl2pPr>
      <a:lvl3pPr marL="989013" indent="-265113" algn="l" defTabSz="0" rtl="0" eaLnBrk="0" fontAlgn="base" hangingPunct="0">
        <a:spcBef>
          <a:spcPct val="25000"/>
        </a:spcBef>
        <a:spcAft>
          <a:spcPct val="25000"/>
        </a:spcAft>
        <a:buClr>
          <a:srgbClr val="4E9EA2"/>
        </a:buClr>
        <a:buSzPct val="80000"/>
        <a:buFont typeface="Wingdings" pitchFamily="2" charset="2"/>
        <a:buChar char="•"/>
        <a:defRPr sz="1400" b="1">
          <a:solidFill>
            <a:schemeClr val="tx1"/>
          </a:solidFill>
          <a:latin typeface="+mn-lt"/>
          <a:ea typeface="+mn-ea"/>
          <a:sym typeface="Arial" charset="0"/>
        </a:defRPr>
      </a:lvl3pPr>
      <a:lvl4pPr marL="1522413" indent="-84138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•"/>
        <a:defRPr sz="1400" b="1">
          <a:solidFill>
            <a:schemeClr val="tx1"/>
          </a:solidFill>
          <a:latin typeface="+mn-lt"/>
          <a:ea typeface="+mn-ea"/>
          <a:sym typeface="Arial" charset="0"/>
        </a:defRPr>
      </a:lvl4pPr>
      <a:lvl5pPr marL="19304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5pPr>
      <a:lvl6pPr marL="23876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6pPr>
      <a:lvl7pPr marL="28448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7pPr>
      <a:lvl8pPr marL="33020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8pPr>
      <a:lvl9pPr marL="37592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black">
          <a:xfrm>
            <a:off x="3929063" y="2500314"/>
            <a:ext cx="51736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选开课功能介绍</a:t>
            </a:r>
            <a:endParaRPr lang="en-US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99" name="Group 21"/>
          <p:cNvGrpSpPr>
            <a:grpSpLocks/>
          </p:cNvGrpSpPr>
          <p:nvPr/>
        </p:nvGrpSpPr>
        <p:grpSpPr bwMode="auto">
          <a:xfrm>
            <a:off x="6877050" y="188914"/>
            <a:ext cx="1982788" cy="688974"/>
            <a:chOff x="230" y="164"/>
            <a:chExt cx="1249" cy="434"/>
          </a:xfrm>
        </p:grpSpPr>
        <p:sp>
          <p:nvSpPr>
            <p:cNvPr id="4101" name="Text Box 19"/>
            <p:cNvSpPr txBox="1">
              <a:spLocks noChangeArrowheads="1"/>
            </p:cNvSpPr>
            <p:nvPr/>
          </p:nvSpPr>
          <p:spPr bwMode="auto">
            <a:xfrm>
              <a:off x="587" y="385"/>
              <a:ext cx="89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1600">
                  <a:ea typeface="华文行楷" pitchFamily="2" charset="-122"/>
                </a:rPr>
                <a:t>网络教育学院</a:t>
              </a:r>
            </a:p>
          </p:txBody>
        </p:sp>
        <p:pic>
          <p:nvPicPr>
            <p:cNvPr id="4102" name="Picture 20" descr="logo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0" y="164"/>
              <a:ext cx="1244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00" name="Rectangle 9"/>
          <p:cNvSpPr>
            <a:spLocks noChangeArrowheads="1"/>
          </p:cNvSpPr>
          <p:nvPr/>
        </p:nvSpPr>
        <p:spPr bwMode="black">
          <a:xfrm>
            <a:off x="5143500" y="4786314"/>
            <a:ext cx="3605213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150000"/>
              </a:lnSpc>
            </a:pPr>
            <a:endParaRPr lang="zh-CN" altLang="en-US" sz="2800" dirty="0">
              <a:solidFill>
                <a:srgbClr val="26267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按课程选开课</a:t>
            </a:r>
            <a:endParaRPr lang="zh-CN" altLang="en-US" sz="3600" dirty="0"/>
          </a:p>
        </p:txBody>
      </p:sp>
      <p:pic>
        <p:nvPicPr>
          <p:cNvPr id="4" name="内容占位符 3" descr="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428736"/>
            <a:ext cx="7838096" cy="2609524"/>
          </a:xfrm>
        </p:spPr>
      </p:pic>
      <p:sp>
        <p:nvSpPr>
          <p:cNvPr id="5" name="矩形 4"/>
          <p:cNvSpPr/>
          <p:nvPr/>
        </p:nvSpPr>
        <p:spPr>
          <a:xfrm>
            <a:off x="1142976" y="4429132"/>
            <a:ext cx="73581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学务管理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按课程选开课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可以根据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入学批次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等条件选择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进行查询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715140" y="3071810"/>
            <a:ext cx="1000132" cy="357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428736"/>
            <a:ext cx="8229600" cy="2928958"/>
          </a:xfrm>
        </p:spPr>
      </p:pic>
      <p:sp>
        <p:nvSpPr>
          <p:cNvPr id="5" name="矩形 4"/>
          <p:cNvSpPr/>
          <p:nvPr/>
        </p:nvSpPr>
        <p:spPr>
          <a:xfrm>
            <a:off x="857224" y="4786322"/>
            <a:ext cx="7286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查询到所要选开课课程，勾选后面白色小框，点击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下一步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286776" y="3429000"/>
            <a:ext cx="357190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286248" y="4000504"/>
            <a:ext cx="714380" cy="357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357298"/>
            <a:ext cx="7072362" cy="2714644"/>
          </a:xfrm>
        </p:spPr>
      </p:pic>
      <p:sp>
        <p:nvSpPr>
          <p:cNvPr id="5" name="矩形 4"/>
          <p:cNvSpPr/>
          <p:nvPr/>
        </p:nvSpPr>
        <p:spPr>
          <a:xfrm>
            <a:off x="1142976" y="4786322"/>
            <a:ext cx="70009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000496" y="3357562"/>
            <a:ext cx="500066" cy="285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571612"/>
            <a:ext cx="3219048" cy="2238095"/>
          </a:xfrm>
        </p:spPr>
      </p:pic>
      <p:pic>
        <p:nvPicPr>
          <p:cNvPr id="5" name="图片 4" descr="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571612"/>
            <a:ext cx="2895238" cy="21809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2976" y="4786322"/>
            <a:ext cx="7000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弹出是否开课确认对话框，点击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选课成功后，弹出选开课成功对话框，点击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857356" y="3000372"/>
            <a:ext cx="928694" cy="357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72198" y="3000372"/>
            <a:ext cx="928694" cy="357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批量删课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357298"/>
            <a:ext cx="8514286" cy="278095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8596" y="4286256"/>
            <a:ext cx="828680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学务管理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批量删课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入学批次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”、“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”、”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等条件进行查询所要删除的课程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/>
          </a:p>
        </p:txBody>
      </p:sp>
      <p:sp>
        <p:nvSpPr>
          <p:cNvPr id="6" name="圆角矩形 5"/>
          <p:cNvSpPr/>
          <p:nvPr/>
        </p:nvSpPr>
        <p:spPr>
          <a:xfrm>
            <a:off x="6143636" y="3071810"/>
            <a:ext cx="857256" cy="285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214422"/>
            <a:ext cx="8643966" cy="3429024"/>
          </a:xfrm>
        </p:spPr>
      </p:pic>
      <p:sp>
        <p:nvSpPr>
          <p:cNvPr id="5" name="矩形 4"/>
          <p:cNvSpPr/>
          <p:nvPr/>
        </p:nvSpPr>
        <p:spPr>
          <a:xfrm>
            <a:off x="500034" y="5143512"/>
            <a:ext cx="764386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查找到课程之后，勾选所要删除的课程，点击下方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选中数据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然后点击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删除选开课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dirty="0" smtClean="0"/>
          </a:p>
        </p:txBody>
      </p:sp>
      <p:sp>
        <p:nvSpPr>
          <p:cNvPr id="6" name="圆角矩形 5"/>
          <p:cNvSpPr/>
          <p:nvPr/>
        </p:nvSpPr>
        <p:spPr>
          <a:xfrm>
            <a:off x="4786314" y="4143380"/>
            <a:ext cx="428628" cy="285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286380" y="4143380"/>
            <a:ext cx="571504" cy="285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57158" y="3357562"/>
            <a:ext cx="285752" cy="357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28662" y="4857760"/>
            <a:ext cx="72152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弹出确认删除选开课对话框，点击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删除完成之后，弹出退课成功对话框，点击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内容占位符 6" descr="11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928802"/>
            <a:ext cx="3519882" cy="2500330"/>
          </a:xfrm>
        </p:spPr>
      </p:pic>
      <p:pic>
        <p:nvPicPr>
          <p:cNvPr id="8" name="内容占位符 3" descr="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857752" y="2071678"/>
            <a:ext cx="2786082" cy="24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1643042" y="3571876"/>
            <a:ext cx="1143008" cy="4286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072198" y="3500438"/>
            <a:ext cx="1000132" cy="4286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选开课查询统计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内容占位符 3" descr="1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8229600" cy="3143272"/>
          </a:xfrm>
        </p:spPr>
      </p:pic>
      <p:sp>
        <p:nvSpPr>
          <p:cNvPr id="6" name="矩形 5"/>
          <p:cNvSpPr/>
          <p:nvPr/>
        </p:nvSpPr>
        <p:spPr>
          <a:xfrm>
            <a:off x="571472" y="4919008"/>
            <a:ext cx="80724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查询统计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课程管理查询统计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选开课查询统计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入学批次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”、“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”、”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等条件进行查询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786578" y="3500438"/>
            <a:ext cx="857256" cy="50006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2910" y="5143512"/>
            <a:ext cx="7143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查询到各个学生，后面显示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待修学分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点击用户名，可出现学生已开课程和待开课程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142984"/>
            <a:ext cx="8249802" cy="3810532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7929586" y="3429000"/>
            <a:ext cx="785818" cy="15716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572000" y="3643314"/>
            <a:ext cx="642942" cy="13573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428736"/>
            <a:ext cx="8249802" cy="4667902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143240" y="2643182"/>
            <a:ext cx="1928826" cy="357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500694" y="2643182"/>
            <a:ext cx="1928826" cy="357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选开课新增四项新功能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714348" y="1830388"/>
            <a:ext cx="7811372" cy="476250"/>
            <a:chOff x="1678792" y="1830642"/>
            <a:chExt cx="5341480" cy="475692"/>
          </a:xfrm>
        </p:grpSpPr>
        <p:sp>
          <p:nvSpPr>
            <p:cNvPr id="7" name="矩形 6"/>
            <p:cNvSpPr/>
            <p:nvPr/>
          </p:nvSpPr>
          <p:spPr>
            <a:xfrm>
              <a:off x="1678792" y="1830642"/>
              <a:ext cx="792331" cy="475692"/>
            </a:xfrm>
            <a:prstGeom prst="rect">
              <a:avLst/>
            </a:prstGeom>
            <a:solidFill>
              <a:srgbClr val="F4D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06055" y="1830642"/>
              <a:ext cx="4514217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F4D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29" name="TextBox 14"/>
            <p:cNvSpPr txBox="1">
              <a:spLocks noChangeArrowheads="1"/>
            </p:cNvSpPr>
            <p:nvPr/>
          </p:nvSpPr>
          <p:spPr bwMode="auto">
            <a:xfrm>
              <a:off x="1678792" y="1844669"/>
              <a:ext cx="7920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0" name="TextBox 24"/>
            <p:cNvSpPr txBox="1">
              <a:spLocks noChangeArrowheads="1"/>
            </p:cNvSpPr>
            <p:nvPr/>
          </p:nvSpPr>
          <p:spPr bwMode="auto">
            <a:xfrm>
              <a:off x="2505752" y="1844669"/>
              <a:ext cx="4370504" cy="46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集体选开课（集体选开课和开课日志查询）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707749" y="3054350"/>
            <a:ext cx="7864779" cy="474663"/>
            <a:chOff x="1678792" y="3053993"/>
            <a:chExt cx="5378072" cy="475693"/>
          </a:xfrm>
        </p:grpSpPr>
        <p:sp>
          <p:nvSpPr>
            <p:cNvPr id="18" name="矩形 17"/>
            <p:cNvSpPr/>
            <p:nvPr/>
          </p:nvSpPr>
          <p:spPr>
            <a:xfrm>
              <a:off x="2506066" y="3053993"/>
              <a:ext cx="4514277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E5A9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78792" y="3053993"/>
              <a:ext cx="792341" cy="475693"/>
            </a:xfrm>
            <a:prstGeom prst="rect">
              <a:avLst/>
            </a:prstGeom>
            <a:solidFill>
              <a:srgbClr val="E5A95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4" name="TextBox 20"/>
            <p:cNvSpPr txBox="1">
              <a:spLocks noChangeArrowheads="1"/>
            </p:cNvSpPr>
            <p:nvPr/>
          </p:nvSpPr>
          <p:spPr bwMode="auto">
            <a:xfrm>
              <a:off x="1678792" y="3053994"/>
              <a:ext cx="7920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  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5" name="TextBox 26"/>
            <p:cNvSpPr txBox="1">
              <a:spLocks noChangeArrowheads="1"/>
            </p:cNvSpPr>
            <p:nvPr/>
          </p:nvSpPr>
          <p:spPr bwMode="auto">
            <a:xfrm>
              <a:off x="2524048" y="3053993"/>
              <a:ext cx="4532816" cy="462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按课程选开课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24483" y="4271963"/>
            <a:ext cx="7857813" cy="474662"/>
            <a:chOff x="1696228" y="4271273"/>
            <a:chExt cx="5370548" cy="475693"/>
          </a:xfrm>
        </p:grpSpPr>
        <p:sp>
          <p:nvSpPr>
            <p:cNvPr id="13" name="矩形 12"/>
            <p:cNvSpPr/>
            <p:nvPr/>
          </p:nvSpPr>
          <p:spPr>
            <a:xfrm>
              <a:off x="1696228" y="4271273"/>
              <a:ext cx="791934" cy="475693"/>
            </a:xfrm>
            <a:prstGeom prst="rect">
              <a:avLst/>
            </a:prstGeom>
            <a:solidFill>
              <a:srgbClr val="54ADB6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524664" y="4271273"/>
              <a:ext cx="4513546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54AD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9" name="TextBox 21"/>
            <p:cNvSpPr txBox="1">
              <a:spLocks noChangeArrowheads="1"/>
            </p:cNvSpPr>
            <p:nvPr/>
          </p:nvSpPr>
          <p:spPr bwMode="auto">
            <a:xfrm>
              <a:off x="1713664" y="4271274"/>
              <a:ext cx="7920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0" name="TextBox 27"/>
            <p:cNvSpPr txBox="1">
              <a:spLocks noChangeArrowheads="1"/>
            </p:cNvSpPr>
            <p:nvPr/>
          </p:nvSpPr>
          <p:spPr bwMode="auto">
            <a:xfrm>
              <a:off x="2533960" y="4271273"/>
              <a:ext cx="4532816" cy="462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批量删课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45104" y="5459413"/>
            <a:ext cx="7832269" cy="476250"/>
            <a:chOff x="1713664" y="5459406"/>
            <a:chExt cx="5353112" cy="475692"/>
          </a:xfrm>
        </p:grpSpPr>
        <p:sp>
          <p:nvSpPr>
            <p:cNvPr id="14" name="矩形 13"/>
            <p:cNvSpPr/>
            <p:nvPr/>
          </p:nvSpPr>
          <p:spPr>
            <a:xfrm>
              <a:off x="1713664" y="5459406"/>
              <a:ext cx="791936" cy="475692"/>
            </a:xfrm>
            <a:prstGeom prst="rect">
              <a:avLst/>
            </a:prstGeom>
            <a:solidFill>
              <a:srgbClr val="A0B43C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524645" y="5459406"/>
              <a:ext cx="4513564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A0B4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4" name="TextBox 22"/>
            <p:cNvSpPr txBox="1">
              <a:spLocks noChangeArrowheads="1"/>
            </p:cNvSpPr>
            <p:nvPr/>
          </p:nvSpPr>
          <p:spPr bwMode="auto">
            <a:xfrm>
              <a:off x="1713664" y="5459406"/>
              <a:ext cx="81038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5" name="TextBox 28"/>
            <p:cNvSpPr txBox="1">
              <a:spLocks noChangeArrowheads="1"/>
            </p:cNvSpPr>
            <p:nvPr/>
          </p:nvSpPr>
          <p:spPr bwMode="auto">
            <a:xfrm>
              <a:off x="2533960" y="5473433"/>
              <a:ext cx="4532816" cy="46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选开课查询统计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1700808"/>
            <a:ext cx="67866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特别说明：</a:t>
            </a:r>
            <a:endParaRPr lang="en-US" altLang="zh-CN" sz="4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/>
              <a:t>      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选开课新功能实现了按学年收费，按学年开课，按我院学籍管理规定开课满一个月退学不退费，请各位老师注意并和学生讲解清楚。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184" y="4207698"/>
            <a:ext cx="6786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举例：学生是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1509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批次入学的，在第一学年交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个学分的学费，就可以开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个学分的课程。在第一年的第一个学期开课不足一个月时退学，就可以退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个学分的学费；在第二个学期申请退学，就会因开课时间超一个月不退费。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black">
          <a:xfrm>
            <a:off x="3132139" y="3573463"/>
            <a:ext cx="57610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1200" b="1">
                <a:solidFill>
                  <a:schemeClr val="bg1"/>
                </a:solidFill>
              </a:rPr>
              <a:t>http://www.eblcu.cn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black">
          <a:xfrm>
            <a:off x="3132138" y="2852738"/>
            <a:ext cx="601186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5400">
                <a:solidFill>
                  <a:schemeClr val="bg1"/>
                </a:solidFill>
                <a:ea typeface="黑体" pitchFamily="2" charset="-122"/>
              </a:rPr>
              <a:t>谢    谢！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9190" y="1928802"/>
            <a:ext cx="3286148" cy="3500462"/>
          </a:xfrm>
          <a:solidFill>
            <a:srgbClr val="DD2358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矩形 5"/>
          <p:cNvSpPr/>
          <p:nvPr/>
        </p:nvSpPr>
        <p:spPr>
          <a:xfrm>
            <a:off x="285720" y="1214423"/>
            <a:ext cx="464347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位置：学务管理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集体选开课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（就是按着教学计划按一、二、三、四学期顺次开课）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开课日志查询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：可以查询开课和删课的日志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按课程选开课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（就是如果学习中心想有选择的先开考试课，后开结业作业和在线作业考核的课程，就可以有选择的开课）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批量删课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（如果有学生开课后需要办理退学、免修等业务，或学习中心开课错误，都可以在开课不足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天内，在此功能操作退课）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6572264" y="2428868"/>
            <a:ext cx="1071570" cy="285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572264" y="4286256"/>
            <a:ext cx="1143008" cy="285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643702" y="4643446"/>
            <a:ext cx="857256" cy="285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61975"/>
          </a:xfrm>
        </p:spPr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85926"/>
            <a:ext cx="4214842" cy="40719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158" y="1714488"/>
            <a:ext cx="414340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位置：查询统计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课程管理查询统计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选开课查询统计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（可以按时间查询某些批次、层次、专业的开课情况）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</a:t>
            </a:r>
          </a:p>
          <a:p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6929454" y="5429264"/>
            <a:ext cx="1285884" cy="285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集体选开课原则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4817" y="4391043"/>
            <a:ext cx="7500990" cy="8572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224" y="3214686"/>
            <a:ext cx="7605785" cy="10001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224" y="2214554"/>
            <a:ext cx="7572428" cy="7858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224" y="1285860"/>
            <a:ext cx="7500990" cy="7858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28662" y="1142984"/>
            <a:ext cx="681023" cy="605354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90581" y="2095488"/>
            <a:ext cx="681023" cy="605354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928662" y="3000372"/>
            <a:ext cx="681023" cy="605354"/>
          </a:xfrm>
          <a:prstGeom prst="roundRect">
            <a:avLst/>
          </a:prstGeom>
          <a:solidFill>
            <a:srgbClr val="33CC33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909612" y="4285755"/>
            <a:ext cx="681023" cy="605354"/>
          </a:xfrm>
          <a:prstGeom prst="roundRect">
            <a:avLst/>
          </a:prstGeom>
          <a:solidFill>
            <a:srgbClr val="7030A0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1090588" y="1214949"/>
            <a:ext cx="3571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3" name="Text Box 58"/>
          <p:cNvSpPr txBox="1">
            <a:spLocks noChangeArrowheads="1"/>
          </p:cNvSpPr>
          <p:nvPr/>
        </p:nvSpPr>
        <p:spPr bwMode="auto">
          <a:xfrm>
            <a:off x="1785918" y="1428736"/>
            <a:ext cx="50720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此功能可将符合开课条件的学生一键开课</a:t>
            </a:r>
            <a:endParaRPr lang="zh-CN" altLang="en-US" sz="2000" dirty="0">
              <a:ea typeface="黑体" pitchFamily="2" charset="-122"/>
            </a:endParaRPr>
          </a:p>
        </p:txBody>
      </p:sp>
      <p:sp>
        <p:nvSpPr>
          <p:cNvPr id="14" name="TextBox 24"/>
          <p:cNvSpPr txBox="1">
            <a:spLocks noChangeArrowheads="1"/>
          </p:cNvSpPr>
          <p:nvPr/>
        </p:nvSpPr>
        <p:spPr bwMode="auto">
          <a:xfrm>
            <a:off x="1052507" y="2129345"/>
            <a:ext cx="357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2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5" name="Text Box 58"/>
          <p:cNvSpPr txBox="1">
            <a:spLocks noChangeArrowheads="1"/>
          </p:cNvSpPr>
          <p:nvPr/>
        </p:nvSpPr>
        <p:spPr bwMode="auto">
          <a:xfrm>
            <a:off x="1928794" y="2357430"/>
            <a:ext cx="50006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系统将自动按照不允许欠费开课原则开课</a:t>
            </a:r>
            <a:endParaRPr lang="zh-CN" altLang="en-US" sz="2000" dirty="0">
              <a:ea typeface="黑体" pitchFamily="2" charset="-122"/>
            </a:endParaRPr>
          </a:p>
        </p:txBody>
      </p:sp>
      <p:sp>
        <p:nvSpPr>
          <p:cNvPr id="16" name="Text Box 58"/>
          <p:cNvSpPr txBox="1">
            <a:spLocks noChangeArrowheads="1"/>
          </p:cNvSpPr>
          <p:nvPr/>
        </p:nvSpPr>
        <p:spPr bwMode="auto">
          <a:xfrm>
            <a:off x="1857356" y="3357562"/>
            <a:ext cx="63579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系统将自动按照学生个人账户余额开课，直至余额不足开一门课为止</a:t>
            </a:r>
            <a:endParaRPr lang="zh-CN" altLang="en-US" sz="2000" dirty="0">
              <a:ea typeface="黑体" pitchFamily="2" charset="-122"/>
            </a:endParaRPr>
          </a:p>
        </p:txBody>
      </p:sp>
      <p:sp>
        <p:nvSpPr>
          <p:cNvPr id="17" name="Text Box 58"/>
          <p:cNvSpPr txBox="1">
            <a:spLocks noChangeArrowheads="1"/>
          </p:cNvSpPr>
          <p:nvPr/>
        </p:nvSpPr>
        <p:spPr bwMode="auto">
          <a:xfrm>
            <a:off x="1785918" y="4605344"/>
            <a:ext cx="44148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系统将自动按学期排序开课</a:t>
            </a:r>
            <a:endParaRPr lang="zh-CN" altLang="en-US" sz="2000" dirty="0">
              <a:ea typeface="黑体" pitchFamily="2" charset="-122"/>
            </a:endParaRPr>
          </a:p>
        </p:txBody>
      </p:sp>
      <p:sp>
        <p:nvSpPr>
          <p:cNvPr id="18" name="TextBox 28"/>
          <p:cNvSpPr txBox="1">
            <a:spLocks noChangeArrowheads="1"/>
          </p:cNvSpPr>
          <p:nvPr/>
        </p:nvSpPr>
        <p:spPr bwMode="auto">
          <a:xfrm>
            <a:off x="1038180" y="3034222"/>
            <a:ext cx="35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3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1071538" y="4357694"/>
            <a:ext cx="35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4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4639" y="5605990"/>
            <a:ext cx="7439748" cy="785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857224" y="5286388"/>
            <a:ext cx="677181" cy="605354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17322" y="5320245"/>
            <a:ext cx="35517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5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Text Box 58"/>
          <p:cNvSpPr txBox="1">
            <a:spLocks noChangeArrowheads="1"/>
          </p:cNvSpPr>
          <p:nvPr/>
        </p:nvSpPr>
        <p:spPr bwMode="auto">
          <a:xfrm>
            <a:off x="1785918" y="5748871"/>
            <a:ext cx="61627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如有学生办理免修，请先提交免修申请后再选开课</a:t>
            </a:r>
            <a:endParaRPr lang="zh-CN" altLang="en-US" sz="2000" dirty="0"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685566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3" grpId="0" animBg="1"/>
      <p:bldP spid="24" grpId="0" animBg="1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79533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集体选开课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4929198"/>
            <a:ext cx="70723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学务管理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集体选开课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选开课操作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一键为符合开课条件学生选开课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86116" y="3500438"/>
            <a:ext cx="1214446" cy="4286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4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34" y="1571612"/>
            <a:ext cx="8229600" cy="3561240"/>
          </a:xfrm>
        </p:spPr>
      </p:pic>
      <p:sp>
        <p:nvSpPr>
          <p:cNvPr id="5" name="矩形 4"/>
          <p:cNvSpPr/>
          <p:nvPr/>
        </p:nvSpPr>
        <p:spPr>
          <a:xfrm>
            <a:off x="571472" y="5429264"/>
            <a:ext cx="7572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选开课操作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后，操作正在执行，请勿关闭页面，根据数据的处理量，系统有等待时间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28992" y="3857628"/>
            <a:ext cx="2714644" cy="4286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500174"/>
            <a:ext cx="5285715" cy="3314286"/>
          </a:xfrm>
        </p:spPr>
      </p:pic>
      <p:sp>
        <p:nvSpPr>
          <p:cNvPr id="5" name="矩形 4"/>
          <p:cNvSpPr/>
          <p:nvPr/>
        </p:nvSpPr>
        <p:spPr>
          <a:xfrm>
            <a:off x="785786" y="5000636"/>
            <a:ext cx="70723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选课成功后，出现选开课成功对话框，点击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选开课日志查询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进入选开课日志页面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57356" y="3500438"/>
            <a:ext cx="1143008" cy="357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000628" y="3786190"/>
            <a:ext cx="1143008" cy="64294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428736"/>
            <a:ext cx="8261339" cy="3357586"/>
          </a:xfrm>
        </p:spPr>
      </p:pic>
      <p:sp>
        <p:nvSpPr>
          <p:cNvPr id="5" name="矩形 4"/>
          <p:cNvSpPr/>
          <p:nvPr/>
        </p:nvSpPr>
        <p:spPr>
          <a:xfrm>
            <a:off x="642910" y="5286388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选开课日志查询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进入选开课日志查询页面，选择查询条件，点击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可查询到选开课和删课的记录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14810" y="3143248"/>
            <a:ext cx="714380" cy="285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上海Nordri专业商务幻灯演示设计">
  <a:themeElements>
    <a:clrScheme name="上海Nordri专业商务幻灯演示设计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上海Nordri专业商务幻灯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MT模版_售后模版20110808v1">
  <a:themeElements>
    <a:clrScheme name="">
      <a:dk1>
        <a:srgbClr val="080808"/>
      </a:dk1>
      <a:lt1>
        <a:srgbClr val="FFFFFF"/>
      </a:lt1>
      <a:dk2>
        <a:srgbClr val="080808"/>
      </a:dk2>
      <a:lt2>
        <a:srgbClr val="438B89"/>
      </a:lt2>
      <a:accent1>
        <a:srgbClr val="B2DAD9"/>
      </a:accent1>
      <a:accent2>
        <a:srgbClr val="81C3C1"/>
      </a:accent2>
      <a:accent3>
        <a:srgbClr val="FFFFFF"/>
      </a:accent3>
      <a:accent4>
        <a:srgbClr val="060606"/>
      </a:accent4>
      <a:accent5>
        <a:srgbClr val="D5EAE9"/>
      </a:accent5>
      <a:accent6>
        <a:srgbClr val="74B0AF"/>
      </a:accent6>
      <a:hlink>
        <a:srgbClr val="4D9F9D"/>
      </a:hlink>
      <a:folHlink>
        <a:srgbClr val="5AB0AE"/>
      </a:folHlink>
    </a:clrScheme>
    <a:fontScheme name="AMT模版_售后模版20110808v1">
      <a:majorFont>
        <a:latin typeface="Arial"/>
        <a:ea typeface="楷体_GB2312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8396</TotalTime>
  <Words>715</Words>
  <Application>Microsoft Office PowerPoint</Application>
  <PresentationFormat>全屏显示(4:3)</PresentationFormat>
  <Paragraphs>82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上海Nordri专业商务幻灯演示设计</vt:lpstr>
      <vt:lpstr>Office 主题​​</vt:lpstr>
      <vt:lpstr>1_Office 主题</vt:lpstr>
      <vt:lpstr>AMT模版_售后模版20110808v1</vt:lpstr>
      <vt:lpstr>幻灯片 1</vt:lpstr>
      <vt:lpstr>选开课新增四项新功能</vt:lpstr>
      <vt:lpstr>说明</vt:lpstr>
      <vt:lpstr>幻灯片 4</vt:lpstr>
      <vt:lpstr>集体选开课原则</vt:lpstr>
      <vt:lpstr>集体选开课</vt:lpstr>
      <vt:lpstr>幻灯片 7</vt:lpstr>
      <vt:lpstr>幻灯片 8</vt:lpstr>
      <vt:lpstr>幻灯片 9</vt:lpstr>
      <vt:lpstr>按课程选开课</vt:lpstr>
      <vt:lpstr>幻灯片 11</vt:lpstr>
      <vt:lpstr>幻灯片 12</vt:lpstr>
      <vt:lpstr>幻灯片 13</vt:lpstr>
      <vt:lpstr>批量删课</vt:lpstr>
      <vt:lpstr>幻灯片 15</vt:lpstr>
      <vt:lpstr>幻灯片 16</vt:lpstr>
      <vt:lpstr>选开课查询统计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NordriDesign</dc:creator>
  <cp:keywords>ppt幻灯设计/ppt模板设计</cp:keywords>
  <dc:description>nordridesign.com</dc:description>
  <cp:lastModifiedBy>zhangyong</cp:lastModifiedBy>
  <cp:revision>725</cp:revision>
  <dcterms:created xsi:type="dcterms:W3CDTF">2007-10-21T01:27:31Z</dcterms:created>
  <dcterms:modified xsi:type="dcterms:W3CDTF">2015-10-19T02:28:10Z</dcterms:modified>
</cp:coreProperties>
</file>