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819" r:id="rId2"/>
  </p:sldMasterIdLst>
  <p:notesMasterIdLst>
    <p:notesMasterId r:id="rId35"/>
  </p:notesMasterIdLst>
  <p:handoutMasterIdLst>
    <p:handoutMasterId r:id="rId36"/>
  </p:handoutMasterIdLst>
  <p:sldIdLst>
    <p:sldId id="256" r:id="rId3"/>
    <p:sldId id="318" r:id="rId4"/>
    <p:sldId id="320" r:id="rId5"/>
    <p:sldId id="319" r:id="rId6"/>
    <p:sldId id="321" r:id="rId7"/>
    <p:sldId id="323" r:id="rId8"/>
    <p:sldId id="325" r:id="rId9"/>
    <p:sldId id="326" r:id="rId10"/>
    <p:sldId id="327" r:id="rId11"/>
    <p:sldId id="328" r:id="rId12"/>
    <p:sldId id="330" r:id="rId13"/>
    <p:sldId id="331" r:id="rId14"/>
    <p:sldId id="332" r:id="rId15"/>
    <p:sldId id="333" r:id="rId16"/>
    <p:sldId id="329" r:id="rId17"/>
    <p:sldId id="324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5" r:id="rId26"/>
    <p:sldId id="346" r:id="rId27"/>
    <p:sldId id="343" r:id="rId28"/>
    <p:sldId id="344" r:id="rId29"/>
    <p:sldId id="334" r:id="rId30"/>
    <p:sldId id="335" r:id="rId31"/>
    <p:sldId id="354" r:id="rId32"/>
    <p:sldId id="355" r:id="rId33"/>
    <p:sldId id="259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38BDD"/>
    <a:srgbClr val="4C98EC"/>
    <a:srgbClr val="E6E61A"/>
    <a:srgbClr val="CC6600"/>
    <a:srgbClr val="FF6600"/>
    <a:srgbClr val="0E22E2"/>
    <a:srgbClr val="0206AE"/>
    <a:srgbClr val="FF3300"/>
    <a:srgbClr val="1111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050" autoAdjust="0"/>
    <p:restoredTop sz="88103" autoAdjust="0"/>
  </p:normalViewPr>
  <p:slideViewPr>
    <p:cSldViewPr>
      <p:cViewPr>
        <p:scale>
          <a:sx n="75" d="100"/>
          <a:sy n="75" d="100"/>
        </p:scale>
        <p:origin x="-1488" y="-150"/>
      </p:cViewPr>
      <p:guideLst>
        <p:guide orient="horz" pos="231"/>
        <p:guide orient="horz" pos="171"/>
        <p:guide orient="horz" pos="4110"/>
        <p:guide orient="horz" pos="709"/>
        <p:guide pos="295"/>
        <p:guide pos="5465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193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08B793C2-3B85-4B07-B07E-0B3AC9BFE5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C99032E-BAED-4E85-80F3-5B986F1846BA}" type="datetimeFigureOut">
              <a:rPr lang="zh-CN" altLang="en-US"/>
              <a:pPr>
                <a:defRPr/>
              </a:pPr>
              <a:t>2015-10-16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B38A0E4-4D82-4351-901A-89CECC09C3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38A0E4-4D82-4351-901A-89CECC09C35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38A0E4-4D82-4351-901A-89CECC09C352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188913"/>
            <a:ext cx="2063750" cy="5605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188913"/>
            <a:ext cx="6042025" cy="5605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nordridesign.com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3189" name="Rectangle 5">
            <a:hlinkClick r:id="rId14"/>
          </p:cNvPr>
          <p:cNvSpPr>
            <a:spLocks noChangeArrowheads="1"/>
          </p:cNvSpPr>
          <p:nvPr/>
        </p:nvSpPr>
        <p:spPr bwMode="auto">
          <a:xfrm>
            <a:off x="0" y="6364288"/>
            <a:ext cx="8748713" cy="3206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000" b="1">
                <a:solidFill>
                  <a:srgbClr val="003366"/>
                </a:solidFill>
                <a:ea typeface="宋体" pitchFamily="2" charset="-122"/>
              </a:rPr>
              <a:t>http://www.eblcu.cn</a:t>
            </a:r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7" name="Picture 8" descr="北京语言大学logot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77050" y="115888"/>
            <a:ext cx="18716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7451725" y="546100"/>
            <a:ext cx="11747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zh-CN" altLang="en-US" sz="1300">
                <a:solidFill>
                  <a:srgbClr val="FFFFFF"/>
                </a:solidFill>
                <a:ea typeface="华文行楷" pitchFamily="2" charset="-122"/>
              </a:rPr>
              <a:t>网络教育学院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마스터 텍스트 스타일을 편집합니다</a:t>
            </a:r>
          </a:p>
          <a:p>
            <a:pPr lvl="1"/>
            <a:r>
              <a:rPr lang="ko-KR" smtClean="0"/>
              <a:t>둘째 수준</a:t>
            </a:r>
          </a:p>
          <a:p>
            <a:pPr lvl="2"/>
            <a:r>
              <a:rPr lang="ko-KR" smtClean="0"/>
              <a:t>셋째 수준</a:t>
            </a:r>
          </a:p>
          <a:p>
            <a:pPr lvl="3"/>
            <a:r>
              <a:rPr lang="ko-KR" smtClean="0"/>
              <a:t>넷째 수준</a:t>
            </a:r>
          </a:p>
          <a:p>
            <a:pPr lvl="4"/>
            <a:r>
              <a:rPr lang="ko-KR" smtClean="0"/>
              <a:t>다섯째 수준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2162019-477F-4C50-A730-754CF193966A}" type="datetimeFigureOut">
              <a:rPr lang="zh-CN" altLang="en-US" smtClean="0"/>
              <a:pPr/>
              <a:t>2015-10-16</a:t>
            </a:fld>
            <a:endParaRPr lang="zh-CN" altLang="en-US"/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188913"/>
            <a:ext cx="82296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ko-KR" smtClean="0"/>
              <a:t>Click To Edit Title Style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91E1EA-0C19-4463-A54B-A403C421B81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68313" y="6453188"/>
            <a:ext cx="2590800" cy="288925"/>
            <a:chOff x="0" y="0"/>
            <a:chExt cx="1632" cy="182"/>
          </a:xfrm>
        </p:grpSpPr>
        <p:sp>
          <p:nvSpPr>
            <p:cNvPr id="4104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726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ln w="9525">
                    <a:noFill/>
                    <a:round/>
                    <a:headEnd/>
                    <a:tailEnd/>
                  </a:ln>
                  <a:solidFill>
                    <a:schemeClr val="bg1">
                      <a:alpha val="79999"/>
                    </a:schemeClr>
                  </a:solidFill>
                  <a:latin typeface="Impact"/>
                </a:rPr>
                <a:t>' LOGO '</a:t>
              </a:r>
              <a:endParaRPr lang="zh-CN" altLang="en-US" sz="1400" spc="-70">
                <a:ln w="9525">
                  <a:noFill/>
                  <a:round/>
                  <a:headEnd/>
                  <a:tailEnd/>
                </a:ln>
                <a:solidFill>
                  <a:schemeClr val="bg1">
                    <a:alpha val="79999"/>
                  </a:schemeClr>
                </a:solidFill>
                <a:latin typeface="Impact"/>
              </a:endParaRPr>
            </a:p>
          </p:txBody>
        </p:sp>
        <p:sp>
          <p:nvSpPr>
            <p:cNvPr id="4105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724" y="136"/>
              <a:ext cx="908" cy="4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spc="-40">
                  <a:ln w="9525">
                    <a:noFill/>
                    <a:round/>
                    <a:headEnd/>
                    <a:tailEnd/>
                  </a:ln>
                  <a:solidFill>
                    <a:schemeClr val="bg1">
                      <a:alpha val="79999"/>
                    </a:schemeClr>
                  </a:solidFill>
                  <a:latin typeface="Arial"/>
                  <a:cs typeface="Arial"/>
                </a:rPr>
                <a:t>COMPANY LOGOTYPE INSERT</a:t>
              </a:r>
              <a:endParaRPr lang="zh-CN" altLang="en-US" sz="800" b="1" spc="-40">
                <a:ln w="9525">
                  <a:noFill/>
                  <a:round/>
                  <a:headEnd/>
                  <a:tailEnd/>
                </a:ln>
                <a:solidFill>
                  <a:schemeClr val="bg1">
                    <a:alpha val="79999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50825" y="6381750"/>
            <a:ext cx="2590800" cy="288925"/>
            <a:chOff x="0" y="0"/>
            <a:chExt cx="1632" cy="182"/>
          </a:xfrm>
        </p:grpSpPr>
        <p:sp>
          <p:nvSpPr>
            <p:cNvPr id="4107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726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ln w="9525">
                    <a:noFill/>
                    <a:round/>
                    <a:headEnd/>
                    <a:tailEnd/>
                  </a:ln>
                  <a:solidFill>
                    <a:srgbClr val="5F5F5F"/>
                  </a:solidFill>
                  <a:latin typeface="Impact"/>
                </a:rPr>
                <a:t>' LOGO '</a:t>
              </a:r>
              <a:endParaRPr lang="zh-CN" altLang="en-US" sz="1400" spc="-70">
                <a:ln w="9525">
                  <a:noFill/>
                  <a:round/>
                  <a:headEnd/>
                  <a:tailEnd/>
                </a:ln>
                <a:solidFill>
                  <a:srgbClr val="5F5F5F"/>
                </a:solidFill>
                <a:latin typeface="Impact"/>
              </a:endParaRPr>
            </a:p>
          </p:txBody>
        </p:sp>
        <p:sp>
          <p:nvSpPr>
            <p:cNvPr id="4108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724" y="136"/>
              <a:ext cx="908" cy="4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spc="-40">
                  <a:ln w="9525">
                    <a:noFill/>
                    <a:round/>
                    <a:headEnd/>
                    <a:tailEnd/>
                  </a:ln>
                  <a:solidFill>
                    <a:srgbClr val="5F5F5F"/>
                  </a:solidFill>
                  <a:latin typeface="Arial"/>
                  <a:cs typeface="Arial"/>
                </a:rPr>
                <a:t>COMPANY LOGOTYPE INSERT</a:t>
              </a:r>
              <a:endParaRPr lang="zh-CN" altLang="en-US" sz="800" b="1" spc="-40">
                <a:ln w="9525">
                  <a:noFill/>
                  <a:round/>
                  <a:headEnd/>
                  <a:tailEnd/>
                </a:ln>
                <a:solidFill>
                  <a:srgbClr val="5F5F5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4109" name="Picture 14" descr="서브구름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508500"/>
            <a:ext cx="91440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4"/>
          <p:cNvGrpSpPr>
            <a:grpSpLocks noChangeAspect="1"/>
          </p:cNvGrpSpPr>
          <p:nvPr/>
        </p:nvGrpSpPr>
        <p:grpSpPr bwMode="auto">
          <a:xfrm rot="-1195518">
            <a:off x="7807325" y="3138488"/>
            <a:ext cx="1008063" cy="996950"/>
            <a:chOff x="0" y="0"/>
            <a:chExt cx="917" cy="908"/>
          </a:xfrm>
        </p:grpSpPr>
        <p:pic>
          <p:nvPicPr>
            <p:cNvPr id="4111" name="Picture 16" descr="휠체어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 rot="2242646">
              <a:off x="228" y="131"/>
              <a:ext cx="553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2" name="Picture 17" descr="물방울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2231530">
              <a:off x="0" y="0"/>
              <a:ext cx="9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17"/>
          <p:cNvGrpSpPr>
            <a:grpSpLocks noChangeAspect="1"/>
          </p:cNvGrpSpPr>
          <p:nvPr/>
        </p:nvGrpSpPr>
        <p:grpSpPr bwMode="auto">
          <a:xfrm>
            <a:off x="6948488" y="4437063"/>
            <a:ext cx="936625" cy="889000"/>
            <a:chOff x="0" y="0"/>
            <a:chExt cx="2166" cy="2219"/>
          </a:xfrm>
        </p:grpSpPr>
        <p:pic>
          <p:nvPicPr>
            <p:cNvPr id="4114" name="Picture 19" descr="물방울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0" y="0"/>
              <a:ext cx="2166" cy="2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5" name="Picture 20" descr="집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20322114">
              <a:off x="340" y="408"/>
              <a:ext cx="1372" cy="1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5pPr>
      <a:lvl6pPr marL="457200"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6pPr>
      <a:lvl7pPr marL="914400"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7pPr>
      <a:lvl8pPr marL="1371600"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8pPr>
      <a:lvl9pPr marL="1828800"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HY헤드라인M" pitchFamily="2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ChangeArrowheads="1"/>
          </p:cNvSpPr>
          <p:nvPr/>
        </p:nvSpPr>
        <p:spPr bwMode="black">
          <a:xfrm>
            <a:off x="3929063" y="2500313"/>
            <a:ext cx="517366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学费收费工作流程</a:t>
            </a:r>
            <a:endParaRPr lang="en-US" altLang="zh-CN" sz="36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5123" name="Group 21"/>
          <p:cNvGrpSpPr>
            <a:grpSpLocks/>
          </p:cNvGrpSpPr>
          <p:nvPr/>
        </p:nvGrpSpPr>
        <p:grpSpPr bwMode="auto">
          <a:xfrm>
            <a:off x="6877050" y="188913"/>
            <a:ext cx="1974850" cy="687387"/>
            <a:chOff x="230" y="164"/>
            <a:chExt cx="1244" cy="433"/>
          </a:xfrm>
        </p:grpSpPr>
        <p:sp>
          <p:nvSpPr>
            <p:cNvPr id="5125" name="Text Box 19"/>
            <p:cNvSpPr txBox="1">
              <a:spLocks noChangeArrowheads="1"/>
            </p:cNvSpPr>
            <p:nvPr/>
          </p:nvSpPr>
          <p:spPr bwMode="auto">
            <a:xfrm>
              <a:off x="587" y="385"/>
              <a:ext cx="8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1600">
                  <a:ea typeface="华文行楷" pitchFamily="2" charset="-122"/>
                </a:rPr>
                <a:t>网络教育学院</a:t>
              </a:r>
            </a:p>
          </p:txBody>
        </p:sp>
        <p:pic>
          <p:nvPicPr>
            <p:cNvPr id="5126" name="Picture 20" descr="logo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0" y="164"/>
              <a:ext cx="1244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4" name="Rectangle 9"/>
          <p:cNvSpPr>
            <a:spLocks noChangeArrowheads="1"/>
          </p:cNvSpPr>
          <p:nvPr/>
        </p:nvSpPr>
        <p:spPr bwMode="black">
          <a:xfrm>
            <a:off x="5143500" y="4786313"/>
            <a:ext cx="32861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150000"/>
              </a:lnSpc>
            </a:pPr>
            <a:endParaRPr lang="zh-CN" altLang="en-US" sz="3200" b="1" dirty="0">
              <a:solidFill>
                <a:srgbClr val="262673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282" y="1285860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步骤五：支付时，核对缴费学生名单。如有误，可删除重选。如需要继续加，点击返回，选中缴费学生，添加到易宝支付名单中。核对无误后，点击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支付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”。</a:t>
            </a:r>
          </a:p>
        </p:txBody>
      </p:sp>
      <p:pic>
        <p:nvPicPr>
          <p:cNvPr id="6" name="图片 5" descr="QQ截图2013063022211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8572500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20" y="1285860"/>
            <a:ext cx="835824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步骤六：点击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刷卡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，这时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机会提示请刷卡，按照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机指示，刷卡。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85992"/>
            <a:ext cx="79296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285860"/>
            <a:ext cx="835824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步骤七：交易成功，打出签购单后，出现交费成功页面。点击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返回收费页面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。回到收费页面。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留存好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小条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496"/>
            <a:ext cx="79057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357298"/>
            <a:ext cx="835824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、如果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机异常，没有打印出小条，可通过平台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消费确认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功能进行查询并补打小条，操作如下：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</a:t>
            </a:r>
          </a:p>
          <a:p>
            <a:pPr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步骤一：财务管理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机消费确认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对交易时间、交易状态进行选择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查询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79660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285860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步骤二：选择要确认的交费信息，点击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消费确认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此时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机会打印出需确认的消费记录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828680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285860"/>
            <a:ext cx="8286808" cy="1520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机自身带的存储量有限，如果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机提示内存即将不够，可进行以下操作，对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机中的信息进行结算：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                            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财务管理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—POS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机结算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831532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034" y="1785926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800" b="1" dirty="0" smtClean="0">
                <a:latin typeface="Verdana" pitchFamily="34" charset="0"/>
                <a:ea typeface="微软雅黑" pitchFamily="34" charset="-122"/>
              </a:rPr>
              <a:t>结 算 成 功</a:t>
            </a:r>
            <a:endParaRPr lang="zh-CN" altLang="en-US" sz="2800" b="1" dirty="0">
              <a:latin typeface="Verdana" pitchFamily="34" charset="0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636839"/>
            <a:ext cx="4662504" cy="314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034" y="1571612"/>
            <a:ext cx="2743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机结算小条（如图）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357298"/>
            <a:ext cx="327025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（二）网银支付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285860"/>
            <a:ext cx="8358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注意：步骤一至四都和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机交费操作相同，自步骤五不同。（见下述说明）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步骤五：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核对付款名单，如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错选学生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，可以删除。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如继续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添加，点击返回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。将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中的交费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学生，添加到易宝支付名单中。核对无误，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点击“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网银支付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”。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14686"/>
            <a:ext cx="864076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（二）网银支付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71472" y="2000240"/>
            <a:ext cx="7929618" cy="43198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158" y="1285860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步骤六：进入易宝公司页面，按照要求提示选择银行操作即可。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/>
              <a:t>学费收费工作流程</a:t>
            </a:r>
            <a:endParaRPr lang="zh-CN" altLang="en-US" sz="4000" dirty="0"/>
          </a:p>
        </p:txBody>
      </p:sp>
      <p:sp>
        <p:nvSpPr>
          <p:cNvPr id="3" name="灯片编号占位符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zh-CN" altLang="en-US" sz="1200">
                <a:solidFill>
                  <a:schemeClr val="tx1">
                    <a:tint val="75000"/>
                  </a:schemeClr>
                </a:solidFill>
              </a:rPr>
              <a:t>第 </a:t>
            </a:r>
            <a:fld id="{94DAEFBA-9DAC-454C-8C99-0B5B06B46315}" type="slidenum">
              <a:rPr lang="zh-CN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</a:t>
            </a:fld>
            <a:r>
              <a:rPr lang="zh-CN" altLang="en-US" sz="1200">
                <a:solidFill>
                  <a:schemeClr val="tx1">
                    <a:tint val="75000"/>
                  </a:schemeClr>
                </a:solidFill>
              </a:rPr>
              <a:t> 页</a:t>
            </a:r>
          </a:p>
        </p:txBody>
      </p:sp>
      <p:grpSp>
        <p:nvGrpSpPr>
          <p:cNvPr id="2" name="Gruppe 78"/>
          <p:cNvGrpSpPr>
            <a:grpSpLocks/>
          </p:cNvGrpSpPr>
          <p:nvPr/>
        </p:nvGrpSpPr>
        <p:grpSpPr bwMode="auto">
          <a:xfrm>
            <a:off x="850900" y="4316413"/>
            <a:ext cx="1295400" cy="2171700"/>
            <a:chOff x="2882900" y="1308100"/>
            <a:chExt cx="1295400" cy="2171700"/>
          </a:xfrm>
        </p:grpSpPr>
        <p:sp>
          <p:nvSpPr>
            <p:cNvPr id="27" name="Rektangel 79"/>
            <p:cNvSpPr>
              <a:spLocks noChangeArrowheads="1"/>
            </p:cNvSpPr>
            <p:nvPr/>
          </p:nvSpPr>
          <p:spPr bwMode="auto">
            <a:xfrm>
              <a:off x="2882900" y="1308100"/>
              <a:ext cx="1295400" cy="2171700"/>
            </a:xfrm>
            <a:prstGeom prst="rect">
              <a:avLst/>
            </a:prstGeom>
            <a:gradFill rotWithShape="1">
              <a:gsLst>
                <a:gs pos="0">
                  <a:srgbClr val="080808"/>
                </a:gs>
                <a:gs pos="100000">
                  <a:srgbClr val="F3F3F3">
                    <a:alpha val="0"/>
                  </a:srgbClr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ＭＳ Ｐゴシック" charset="-128"/>
              </a:endParaRPr>
            </a:p>
          </p:txBody>
        </p:sp>
        <p:sp>
          <p:nvSpPr>
            <p:cNvPr id="28" name="Rektangel 80"/>
            <p:cNvSpPr>
              <a:spLocks noChangeArrowheads="1"/>
            </p:cNvSpPr>
            <p:nvPr/>
          </p:nvSpPr>
          <p:spPr bwMode="auto">
            <a:xfrm>
              <a:off x="2959100" y="2070100"/>
              <a:ext cx="11176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3600" b="1" kern="0" noProof="1" smtClean="0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  <a:cs typeface="Arial" charset="0"/>
                </a:rPr>
                <a:t>平台订单</a:t>
              </a:r>
              <a:endParaRPr lang="en-US" altLang="zh-CN" sz="3600" b="1" kern="0" noProof="1">
                <a:solidFill>
                  <a:srgbClr val="FFFFFF"/>
                </a:solidFill>
                <a:latin typeface="隶书" pitchFamily="49" charset="-122"/>
                <a:ea typeface="隶书" pitchFamily="49" charset="-122"/>
                <a:cs typeface="Arial" charset="0"/>
              </a:endParaRPr>
            </a:p>
          </p:txBody>
        </p:sp>
      </p:grpSp>
      <p:grpSp>
        <p:nvGrpSpPr>
          <p:cNvPr id="4" name="Gruppe 60"/>
          <p:cNvGrpSpPr/>
          <p:nvPr/>
        </p:nvGrpSpPr>
        <p:grpSpPr>
          <a:xfrm>
            <a:off x="331788" y="3000396"/>
            <a:ext cx="8583612" cy="1784350"/>
            <a:chOff x="331788" y="2773362"/>
            <a:chExt cx="8583612" cy="17843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Freeform 924"/>
            <p:cNvSpPr>
              <a:spLocks noEditPoints="1"/>
            </p:cNvSpPr>
            <p:nvPr/>
          </p:nvSpPr>
          <p:spPr bwMode="auto">
            <a:xfrm>
              <a:off x="331788" y="2773362"/>
              <a:ext cx="8583612" cy="1784350"/>
            </a:xfrm>
            <a:custGeom>
              <a:avLst/>
              <a:gdLst/>
              <a:ahLst/>
              <a:cxnLst>
                <a:cxn ang="0">
                  <a:pos x="4610" y="144"/>
                </a:cxn>
                <a:cxn ang="0">
                  <a:pos x="4456" y="132"/>
                </a:cxn>
                <a:cxn ang="0">
                  <a:pos x="4154" y="72"/>
                </a:cxn>
                <a:cxn ang="0">
                  <a:pos x="4004" y="66"/>
                </a:cxn>
                <a:cxn ang="0">
                  <a:pos x="3862" y="58"/>
                </a:cxn>
                <a:cxn ang="0">
                  <a:pos x="3748" y="56"/>
                </a:cxn>
                <a:cxn ang="0">
                  <a:pos x="3602" y="58"/>
                </a:cxn>
                <a:cxn ang="0">
                  <a:pos x="3460" y="66"/>
                </a:cxn>
                <a:cxn ang="0">
                  <a:pos x="3310" y="132"/>
                </a:cxn>
                <a:cxn ang="0">
                  <a:pos x="3158" y="140"/>
                </a:cxn>
                <a:cxn ang="0">
                  <a:pos x="2998" y="148"/>
                </a:cxn>
                <a:cxn ang="0">
                  <a:pos x="2810" y="150"/>
                </a:cxn>
                <a:cxn ang="0">
                  <a:pos x="2654" y="148"/>
                </a:cxn>
                <a:cxn ang="0">
                  <a:pos x="2494" y="140"/>
                </a:cxn>
                <a:cxn ang="0">
                  <a:pos x="2342" y="72"/>
                </a:cxn>
                <a:cxn ang="0">
                  <a:pos x="2040" y="72"/>
                </a:cxn>
                <a:cxn ang="0">
                  <a:pos x="1892" y="62"/>
                </a:cxn>
                <a:cxn ang="0">
                  <a:pos x="1754" y="56"/>
                </a:cxn>
                <a:cxn ang="0">
                  <a:pos x="1632" y="56"/>
                </a:cxn>
                <a:cxn ang="0">
                  <a:pos x="1494" y="62"/>
                </a:cxn>
                <a:cxn ang="0">
                  <a:pos x="1346" y="72"/>
                </a:cxn>
                <a:cxn ang="0">
                  <a:pos x="1196" y="132"/>
                </a:cxn>
                <a:cxn ang="0">
                  <a:pos x="1040" y="144"/>
                </a:cxn>
                <a:cxn ang="0">
                  <a:pos x="878" y="150"/>
                </a:cxn>
                <a:cxn ang="0">
                  <a:pos x="696" y="150"/>
                </a:cxn>
                <a:cxn ang="0">
                  <a:pos x="532" y="144"/>
                </a:cxn>
                <a:cxn ang="0">
                  <a:pos x="378" y="132"/>
                </a:cxn>
                <a:cxn ang="0">
                  <a:pos x="76" y="72"/>
                </a:cxn>
                <a:cxn ang="0">
                  <a:pos x="138" y="1046"/>
                </a:cxn>
                <a:cxn ang="0">
                  <a:pos x="280" y="1056"/>
                </a:cxn>
                <a:cxn ang="0">
                  <a:pos x="394" y="1056"/>
                </a:cxn>
                <a:cxn ang="0">
                  <a:pos x="538" y="1056"/>
                </a:cxn>
                <a:cxn ang="0">
                  <a:pos x="680" y="1046"/>
                </a:cxn>
                <a:cxn ang="0">
                  <a:pos x="830" y="980"/>
                </a:cxn>
                <a:cxn ang="0">
                  <a:pos x="982" y="974"/>
                </a:cxn>
                <a:cxn ang="0">
                  <a:pos x="1142" y="964"/>
                </a:cxn>
                <a:cxn ang="0">
                  <a:pos x="1198" y="170"/>
                </a:cxn>
                <a:cxn ang="0">
                  <a:pos x="1336" y="964"/>
                </a:cxn>
                <a:cxn ang="0">
                  <a:pos x="1496" y="974"/>
                </a:cxn>
                <a:cxn ang="0">
                  <a:pos x="1648" y="1040"/>
                </a:cxn>
                <a:cxn ang="0">
                  <a:pos x="1952" y="1040"/>
                </a:cxn>
                <a:cxn ang="0">
                  <a:pos x="2098" y="1052"/>
                </a:cxn>
                <a:cxn ang="0">
                  <a:pos x="2238" y="1056"/>
                </a:cxn>
                <a:cxn ang="0">
                  <a:pos x="2358" y="1056"/>
                </a:cxn>
                <a:cxn ang="0">
                  <a:pos x="1262" y="948"/>
                </a:cxn>
                <a:cxn ang="0">
                  <a:pos x="2492" y="1040"/>
                </a:cxn>
                <a:cxn ang="0">
                  <a:pos x="2644" y="980"/>
                </a:cxn>
                <a:cxn ang="0">
                  <a:pos x="2798" y="968"/>
                </a:cxn>
                <a:cxn ang="0">
                  <a:pos x="2962" y="964"/>
                </a:cxn>
                <a:cxn ang="0">
                  <a:pos x="3144" y="964"/>
                </a:cxn>
                <a:cxn ang="0">
                  <a:pos x="3306" y="968"/>
                </a:cxn>
                <a:cxn ang="0">
                  <a:pos x="3462" y="980"/>
                </a:cxn>
                <a:cxn ang="0">
                  <a:pos x="3616" y="176"/>
                </a:cxn>
                <a:cxn ang="0">
                  <a:pos x="3752" y="1046"/>
                </a:cxn>
                <a:cxn ang="0">
                  <a:pos x="3894" y="1056"/>
                </a:cxn>
                <a:cxn ang="0">
                  <a:pos x="4008" y="1056"/>
                </a:cxn>
                <a:cxn ang="0">
                  <a:pos x="4154" y="1056"/>
                </a:cxn>
                <a:cxn ang="0">
                  <a:pos x="4296" y="1046"/>
                </a:cxn>
                <a:cxn ang="0">
                  <a:pos x="4446" y="980"/>
                </a:cxn>
                <a:cxn ang="0">
                  <a:pos x="4598" y="974"/>
                </a:cxn>
                <a:cxn ang="0">
                  <a:pos x="4758" y="964"/>
                </a:cxn>
                <a:cxn ang="0">
                  <a:pos x="4814" y="170"/>
                </a:cxn>
                <a:cxn ang="0">
                  <a:pos x="4820" y="132"/>
                </a:cxn>
              </a:cxnLst>
              <a:rect l="0" t="0" r="r" b="b"/>
              <a:pathLst>
                <a:path w="4870" h="1124">
                  <a:moveTo>
                    <a:pt x="0" y="0"/>
                  </a:moveTo>
                  <a:lnTo>
                    <a:pt x="0" y="1124"/>
                  </a:lnTo>
                  <a:lnTo>
                    <a:pt x="4870" y="1124"/>
                  </a:lnTo>
                  <a:lnTo>
                    <a:pt x="4870" y="0"/>
                  </a:lnTo>
                  <a:lnTo>
                    <a:pt x="0" y="0"/>
                  </a:lnTo>
                  <a:close/>
                  <a:moveTo>
                    <a:pt x="4606" y="72"/>
                  </a:moveTo>
                  <a:lnTo>
                    <a:pt x="4606" y="72"/>
                  </a:lnTo>
                  <a:lnTo>
                    <a:pt x="4608" y="66"/>
                  </a:lnTo>
                  <a:lnTo>
                    <a:pt x="4610" y="62"/>
                  </a:lnTo>
                  <a:lnTo>
                    <a:pt x="4616" y="58"/>
                  </a:lnTo>
                  <a:lnTo>
                    <a:pt x="4622" y="56"/>
                  </a:lnTo>
                  <a:lnTo>
                    <a:pt x="4654" y="56"/>
                  </a:lnTo>
                  <a:lnTo>
                    <a:pt x="4654" y="56"/>
                  </a:lnTo>
                  <a:lnTo>
                    <a:pt x="4660" y="58"/>
                  </a:lnTo>
                  <a:lnTo>
                    <a:pt x="4666" y="62"/>
                  </a:lnTo>
                  <a:lnTo>
                    <a:pt x="4668" y="66"/>
                  </a:lnTo>
                  <a:lnTo>
                    <a:pt x="4670" y="72"/>
                  </a:lnTo>
                  <a:lnTo>
                    <a:pt x="4670" y="132"/>
                  </a:lnTo>
                  <a:lnTo>
                    <a:pt x="4670" y="132"/>
                  </a:lnTo>
                  <a:lnTo>
                    <a:pt x="4668" y="140"/>
                  </a:lnTo>
                  <a:lnTo>
                    <a:pt x="4666" y="144"/>
                  </a:lnTo>
                  <a:lnTo>
                    <a:pt x="4660" y="148"/>
                  </a:lnTo>
                  <a:lnTo>
                    <a:pt x="4654" y="150"/>
                  </a:lnTo>
                  <a:lnTo>
                    <a:pt x="4622" y="150"/>
                  </a:lnTo>
                  <a:lnTo>
                    <a:pt x="4622" y="150"/>
                  </a:lnTo>
                  <a:lnTo>
                    <a:pt x="4616" y="148"/>
                  </a:lnTo>
                  <a:lnTo>
                    <a:pt x="4610" y="144"/>
                  </a:lnTo>
                  <a:lnTo>
                    <a:pt x="4608" y="140"/>
                  </a:lnTo>
                  <a:lnTo>
                    <a:pt x="4606" y="132"/>
                  </a:lnTo>
                  <a:lnTo>
                    <a:pt x="4606" y="72"/>
                  </a:lnTo>
                  <a:close/>
                  <a:moveTo>
                    <a:pt x="4456" y="72"/>
                  </a:moveTo>
                  <a:lnTo>
                    <a:pt x="4456" y="72"/>
                  </a:lnTo>
                  <a:lnTo>
                    <a:pt x="4456" y="66"/>
                  </a:lnTo>
                  <a:lnTo>
                    <a:pt x="4460" y="62"/>
                  </a:lnTo>
                  <a:lnTo>
                    <a:pt x="4466" y="58"/>
                  </a:lnTo>
                  <a:lnTo>
                    <a:pt x="4472" y="56"/>
                  </a:lnTo>
                  <a:lnTo>
                    <a:pt x="4502" y="56"/>
                  </a:lnTo>
                  <a:lnTo>
                    <a:pt x="4502" y="56"/>
                  </a:lnTo>
                  <a:lnTo>
                    <a:pt x="4508" y="58"/>
                  </a:lnTo>
                  <a:lnTo>
                    <a:pt x="4514" y="62"/>
                  </a:lnTo>
                  <a:lnTo>
                    <a:pt x="4518" y="66"/>
                  </a:lnTo>
                  <a:lnTo>
                    <a:pt x="4518" y="72"/>
                  </a:lnTo>
                  <a:lnTo>
                    <a:pt x="4518" y="132"/>
                  </a:lnTo>
                  <a:lnTo>
                    <a:pt x="4518" y="132"/>
                  </a:lnTo>
                  <a:lnTo>
                    <a:pt x="4518" y="140"/>
                  </a:lnTo>
                  <a:lnTo>
                    <a:pt x="4514" y="144"/>
                  </a:lnTo>
                  <a:lnTo>
                    <a:pt x="4508" y="148"/>
                  </a:lnTo>
                  <a:lnTo>
                    <a:pt x="4502" y="150"/>
                  </a:lnTo>
                  <a:lnTo>
                    <a:pt x="4472" y="150"/>
                  </a:lnTo>
                  <a:lnTo>
                    <a:pt x="4472" y="150"/>
                  </a:lnTo>
                  <a:lnTo>
                    <a:pt x="4466" y="148"/>
                  </a:lnTo>
                  <a:lnTo>
                    <a:pt x="4460" y="144"/>
                  </a:lnTo>
                  <a:lnTo>
                    <a:pt x="4456" y="140"/>
                  </a:lnTo>
                  <a:lnTo>
                    <a:pt x="4456" y="132"/>
                  </a:lnTo>
                  <a:lnTo>
                    <a:pt x="4456" y="72"/>
                  </a:lnTo>
                  <a:close/>
                  <a:moveTo>
                    <a:pt x="4304" y="72"/>
                  </a:moveTo>
                  <a:lnTo>
                    <a:pt x="4304" y="72"/>
                  </a:lnTo>
                  <a:lnTo>
                    <a:pt x="4306" y="66"/>
                  </a:lnTo>
                  <a:lnTo>
                    <a:pt x="4308" y="62"/>
                  </a:lnTo>
                  <a:lnTo>
                    <a:pt x="4314" y="58"/>
                  </a:lnTo>
                  <a:lnTo>
                    <a:pt x="4320" y="56"/>
                  </a:lnTo>
                  <a:lnTo>
                    <a:pt x="4352" y="56"/>
                  </a:lnTo>
                  <a:lnTo>
                    <a:pt x="4352" y="56"/>
                  </a:lnTo>
                  <a:lnTo>
                    <a:pt x="4358" y="58"/>
                  </a:lnTo>
                  <a:lnTo>
                    <a:pt x="4364" y="62"/>
                  </a:lnTo>
                  <a:lnTo>
                    <a:pt x="4366" y="66"/>
                  </a:lnTo>
                  <a:lnTo>
                    <a:pt x="4368" y="72"/>
                  </a:lnTo>
                  <a:lnTo>
                    <a:pt x="4368" y="132"/>
                  </a:lnTo>
                  <a:lnTo>
                    <a:pt x="4368" y="132"/>
                  </a:lnTo>
                  <a:lnTo>
                    <a:pt x="4366" y="140"/>
                  </a:lnTo>
                  <a:lnTo>
                    <a:pt x="4364" y="144"/>
                  </a:lnTo>
                  <a:lnTo>
                    <a:pt x="4358" y="148"/>
                  </a:lnTo>
                  <a:lnTo>
                    <a:pt x="4352" y="150"/>
                  </a:lnTo>
                  <a:lnTo>
                    <a:pt x="4320" y="150"/>
                  </a:lnTo>
                  <a:lnTo>
                    <a:pt x="4320" y="150"/>
                  </a:lnTo>
                  <a:lnTo>
                    <a:pt x="4314" y="148"/>
                  </a:lnTo>
                  <a:lnTo>
                    <a:pt x="4308" y="144"/>
                  </a:lnTo>
                  <a:lnTo>
                    <a:pt x="4306" y="140"/>
                  </a:lnTo>
                  <a:lnTo>
                    <a:pt x="4304" y="132"/>
                  </a:lnTo>
                  <a:lnTo>
                    <a:pt x="4304" y="72"/>
                  </a:lnTo>
                  <a:close/>
                  <a:moveTo>
                    <a:pt x="4154" y="72"/>
                  </a:moveTo>
                  <a:lnTo>
                    <a:pt x="4154" y="72"/>
                  </a:lnTo>
                  <a:lnTo>
                    <a:pt x="4154" y="66"/>
                  </a:lnTo>
                  <a:lnTo>
                    <a:pt x="4158" y="62"/>
                  </a:lnTo>
                  <a:lnTo>
                    <a:pt x="4164" y="58"/>
                  </a:lnTo>
                  <a:lnTo>
                    <a:pt x="4170" y="56"/>
                  </a:lnTo>
                  <a:lnTo>
                    <a:pt x="4200" y="56"/>
                  </a:lnTo>
                  <a:lnTo>
                    <a:pt x="4200" y="56"/>
                  </a:lnTo>
                  <a:lnTo>
                    <a:pt x="4206" y="58"/>
                  </a:lnTo>
                  <a:lnTo>
                    <a:pt x="4212" y="62"/>
                  </a:lnTo>
                  <a:lnTo>
                    <a:pt x="4216" y="66"/>
                  </a:lnTo>
                  <a:lnTo>
                    <a:pt x="4216" y="72"/>
                  </a:lnTo>
                  <a:lnTo>
                    <a:pt x="4216" y="132"/>
                  </a:lnTo>
                  <a:lnTo>
                    <a:pt x="4216" y="132"/>
                  </a:lnTo>
                  <a:lnTo>
                    <a:pt x="4216" y="140"/>
                  </a:lnTo>
                  <a:lnTo>
                    <a:pt x="4212" y="144"/>
                  </a:lnTo>
                  <a:lnTo>
                    <a:pt x="4206" y="148"/>
                  </a:lnTo>
                  <a:lnTo>
                    <a:pt x="4200" y="150"/>
                  </a:lnTo>
                  <a:lnTo>
                    <a:pt x="4170" y="150"/>
                  </a:lnTo>
                  <a:lnTo>
                    <a:pt x="4170" y="150"/>
                  </a:lnTo>
                  <a:lnTo>
                    <a:pt x="4164" y="148"/>
                  </a:lnTo>
                  <a:lnTo>
                    <a:pt x="4158" y="144"/>
                  </a:lnTo>
                  <a:lnTo>
                    <a:pt x="4154" y="140"/>
                  </a:lnTo>
                  <a:lnTo>
                    <a:pt x="4154" y="132"/>
                  </a:lnTo>
                  <a:lnTo>
                    <a:pt x="4154" y="72"/>
                  </a:lnTo>
                  <a:close/>
                  <a:moveTo>
                    <a:pt x="4002" y="72"/>
                  </a:moveTo>
                  <a:lnTo>
                    <a:pt x="4002" y="72"/>
                  </a:lnTo>
                  <a:lnTo>
                    <a:pt x="4004" y="66"/>
                  </a:lnTo>
                  <a:lnTo>
                    <a:pt x="4006" y="62"/>
                  </a:lnTo>
                  <a:lnTo>
                    <a:pt x="4012" y="58"/>
                  </a:lnTo>
                  <a:lnTo>
                    <a:pt x="4018" y="56"/>
                  </a:lnTo>
                  <a:lnTo>
                    <a:pt x="4050" y="56"/>
                  </a:lnTo>
                  <a:lnTo>
                    <a:pt x="4050" y="56"/>
                  </a:lnTo>
                  <a:lnTo>
                    <a:pt x="4056" y="58"/>
                  </a:lnTo>
                  <a:lnTo>
                    <a:pt x="4062" y="62"/>
                  </a:lnTo>
                  <a:lnTo>
                    <a:pt x="4064" y="66"/>
                  </a:lnTo>
                  <a:lnTo>
                    <a:pt x="4066" y="72"/>
                  </a:lnTo>
                  <a:lnTo>
                    <a:pt x="4066" y="132"/>
                  </a:lnTo>
                  <a:lnTo>
                    <a:pt x="4066" y="132"/>
                  </a:lnTo>
                  <a:lnTo>
                    <a:pt x="4064" y="140"/>
                  </a:lnTo>
                  <a:lnTo>
                    <a:pt x="4062" y="144"/>
                  </a:lnTo>
                  <a:lnTo>
                    <a:pt x="4056" y="148"/>
                  </a:lnTo>
                  <a:lnTo>
                    <a:pt x="4050" y="150"/>
                  </a:lnTo>
                  <a:lnTo>
                    <a:pt x="4018" y="150"/>
                  </a:lnTo>
                  <a:lnTo>
                    <a:pt x="4018" y="150"/>
                  </a:lnTo>
                  <a:lnTo>
                    <a:pt x="4012" y="148"/>
                  </a:lnTo>
                  <a:lnTo>
                    <a:pt x="4006" y="144"/>
                  </a:lnTo>
                  <a:lnTo>
                    <a:pt x="4004" y="140"/>
                  </a:lnTo>
                  <a:lnTo>
                    <a:pt x="4002" y="132"/>
                  </a:lnTo>
                  <a:lnTo>
                    <a:pt x="4002" y="72"/>
                  </a:lnTo>
                  <a:close/>
                  <a:moveTo>
                    <a:pt x="3852" y="72"/>
                  </a:moveTo>
                  <a:lnTo>
                    <a:pt x="3852" y="72"/>
                  </a:lnTo>
                  <a:lnTo>
                    <a:pt x="3852" y="66"/>
                  </a:lnTo>
                  <a:lnTo>
                    <a:pt x="3856" y="62"/>
                  </a:lnTo>
                  <a:lnTo>
                    <a:pt x="3862" y="58"/>
                  </a:lnTo>
                  <a:lnTo>
                    <a:pt x="3868" y="56"/>
                  </a:lnTo>
                  <a:lnTo>
                    <a:pt x="3898" y="56"/>
                  </a:lnTo>
                  <a:lnTo>
                    <a:pt x="3898" y="56"/>
                  </a:lnTo>
                  <a:lnTo>
                    <a:pt x="3904" y="58"/>
                  </a:lnTo>
                  <a:lnTo>
                    <a:pt x="3910" y="62"/>
                  </a:lnTo>
                  <a:lnTo>
                    <a:pt x="3914" y="66"/>
                  </a:lnTo>
                  <a:lnTo>
                    <a:pt x="3914" y="72"/>
                  </a:lnTo>
                  <a:lnTo>
                    <a:pt x="3914" y="132"/>
                  </a:lnTo>
                  <a:lnTo>
                    <a:pt x="3914" y="132"/>
                  </a:lnTo>
                  <a:lnTo>
                    <a:pt x="3914" y="140"/>
                  </a:lnTo>
                  <a:lnTo>
                    <a:pt x="3910" y="144"/>
                  </a:lnTo>
                  <a:lnTo>
                    <a:pt x="3904" y="148"/>
                  </a:lnTo>
                  <a:lnTo>
                    <a:pt x="3898" y="150"/>
                  </a:lnTo>
                  <a:lnTo>
                    <a:pt x="3868" y="150"/>
                  </a:lnTo>
                  <a:lnTo>
                    <a:pt x="3868" y="150"/>
                  </a:lnTo>
                  <a:lnTo>
                    <a:pt x="3862" y="148"/>
                  </a:lnTo>
                  <a:lnTo>
                    <a:pt x="3856" y="144"/>
                  </a:lnTo>
                  <a:lnTo>
                    <a:pt x="3852" y="140"/>
                  </a:lnTo>
                  <a:lnTo>
                    <a:pt x="3852" y="132"/>
                  </a:lnTo>
                  <a:lnTo>
                    <a:pt x="3852" y="72"/>
                  </a:lnTo>
                  <a:close/>
                  <a:moveTo>
                    <a:pt x="3700" y="72"/>
                  </a:moveTo>
                  <a:lnTo>
                    <a:pt x="3700" y="72"/>
                  </a:lnTo>
                  <a:lnTo>
                    <a:pt x="3702" y="66"/>
                  </a:lnTo>
                  <a:lnTo>
                    <a:pt x="3704" y="62"/>
                  </a:lnTo>
                  <a:lnTo>
                    <a:pt x="3710" y="58"/>
                  </a:lnTo>
                  <a:lnTo>
                    <a:pt x="3716" y="56"/>
                  </a:lnTo>
                  <a:lnTo>
                    <a:pt x="3748" y="56"/>
                  </a:lnTo>
                  <a:lnTo>
                    <a:pt x="3748" y="56"/>
                  </a:lnTo>
                  <a:lnTo>
                    <a:pt x="3754" y="58"/>
                  </a:lnTo>
                  <a:lnTo>
                    <a:pt x="3760" y="62"/>
                  </a:lnTo>
                  <a:lnTo>
                    <a:pt x="3762" y="66"/>
                  </a:lnTo>
                  <a:lnTo>
                    <a:pt x="3764" y="72"/>
                  </a:lnTo>
                  <a:lnTo>
                    <a:pt x="3764" y="132"/>
                  </a:lnTo>
                  <a:lnTo>
                    <a:pt x="3764" y="132"/>
                  </a:lnTo>
                  <a:lnTo>
                    <a:pt x="3762" y="140"/>
                  </a:lnTo>
                  <a:lnTo>
                    <a:pt x="3760" y="144"/>
                  </a:lnTo>
                  <a:lnTo>
                    <a:pt x="3754" y="148"/>
                  </a:lnTo>
                  <a:lnTo>
                    <a:pt x="3748" y="150"/>
                  </a:lnTo>
                  <a:lnTo>
                    <a:pt x="3716" y="150"/>
                  </a:lnTo>
                  <a:lnTo>
                    <a:pt x="3716" y="150"/>
                  </a:lnTo>
                  <a:lnTo>
                    <a:pt x="3710" y="148"/>
                  </a:lnTo>
                  <a:lnTo>
                    <a:pt x="3704" y="144"/>
                  </a:lnTo>
                  <a:lnTo>
                    <a:pt x="3702" y="140"/>
                  </a:lnTo>
                  <a:lnTo>
                    <a:pt x="3700" y="132"/>
                  </a:lnTo>
                  <a:lnTo>
                    <a:pt x="3700" y="72"/>
                  </a:lnTo>
                  <a:close/>
                  <a:moveTo>
                    <a:pt x="3550" y="72"/>
                  </a:moveTo>
                  <a:lnTo>
                    <a:pt x="3550" y="72"/>
                  </a:lnTo>
                  <a:lnTo>
                    <a:pt x="3550" y="66"/>
                  </a:lnTo>
                  <a:lnTo>
                    <a:pt x="3554" y="62"/>
                  </a:lnTo>
                  <a:lnTo>
                    <a:pt x="3560" y="58"/>
                  </a:lnTo>
                  <a:lnTo>
                    <a:pt x="3566" y="56"/>
                  </a:lnTo>
                  <a:lnTo>
                    <a:pt x="3596" y="56"/>
                  </a:lnTo>
                  <a:lnTo>
                    <a:pt x="3596" y="56"/>
                  </a:lnTo>
                  <a:lnTo>
                    <a:pt x="3602" y="58"/>
                  </a:lnTo>
                  <a:lnTo>
                    <a:pt x="3608" y="62"/>
                  </a:lnTo>
                  <a:lnTo>
                    <a:pt x="3612" y="66"/>
                  </a:lnTo>
                  <a:lnTo>
                    <a:pt x="3612" y="72"/>
                  </a:lnTo>
                  <a:lnTo>
                    <a:pt x="3612" y="132"/>
                  </a:lnTo>
                  <a:lnTo>
                    <a:pt x="3612" y="132"/>
                  </a:lnTo>
                  <a:lnTo>
                    <a:pt x="3612" y="140"/>
                  </a:lnTo>
                  <a:lnTo>
                    <a:pt x="3608" y="144"/>
                  </a:lnTo>
                  <a:lnTo>
                    <a:pt x="3602" y="148"/>
                  </a:lnTo>
                  <a:lnTo>
                    <a:pt x="3596" y="150"/>
                  </a:lnTo>
                  <a:lnTo>
                    <a:pt x="3566" y="150"/>
                  </a:lnTo>
                  <a:lnTo>
                    <a:pt x="3566" y="150"/>
                  </a:lnTo>
                  <a:lnTo>
                    <a:pt x="3560" y="148"/>
                  </a:lnTo>
                  <a:lnTo>
                    <a:pt x="3554" y="144"/>
                  </a:lnTo>
                  <a:lnTo>
                    <a:pt x="3550" y="140"/>
                  </a:lnTo>
                  <a:lnTo>
                    <a:pt x="3550" y="132"/>
                  </a:lnTo>
                  <a:lnTo>
                    <a:pt x="3550" y="72"/>
                  </a:lnTo>
                  <a:close/>
                  <a:moveTo>
                    <a:pt x="3398" y="72"/>
                  </a:moveTo>
                  <a:lnTo>
                    <a:pt x="3398" y="72"/>
                  </a:lnTo>
                  <a:lnTo>
                    <a:pt x="3400" y="66"/>
                  </a:lnTo>
                  <a:lnTo>
                    <a:pt x="3402" y="62"/>
                  </a:lnTo>
                  <a:lnTo>
                    <a:pt x="3408" y="58"/>
                  </a:lnTo>
                  <a:lnTo>
                    <a:pt x="3414" y="56"/>
                  </a:lnTo>
                  <a:lnTo>
                    <a:pt x="3446" y="56"/>
                  </a:lnTo>
                  <a:lnTo>
                    <a:pt x="3446" y="56"/>
                  </a:lnTo>
                  <a:lnTo>
                    <a:pt x="3452" y="58"/>
                  </a:lnTo>
                  <a:lnTo>
                    <a:pt x="3458" y="62"/>
                  </a:lnTo>
                  <a:lnTo>
                    <a:pt x="3460" y="66"/>
                  </a:lnTo>
                  <a:lnTo>
                    <a:pt x="3462" y="72"/>
                  </a:lnTo>
                  <a:lnTo>
                    <a:pt x="3462" y="132"/>
                  </a:lnTo>
                  <a:lnTo>
                    <a:pt x="3462" y="132"/>
                  </a:lnTo>
                  <a:lnTo>
                    <a:pt x="3460" y="140"/>
                  </a:lnTo>
                  <a:lnTo>
                    <a:pt x="3458" y="144"/>
                  </a:lnTo>
                  <a:lnTo>
                    <a:pt x="3452" y="148"/>
                  </a:lnTo>
                  <a:lnTo>
                    <a:pt x="3446" y="150"/>
                  </a:lnTo>
                  <a:lnTo>
                    <a:pt x="3414" y="150"/>
                  </a:lnTo>
                  <a:lnTo>
                    <a:pt x="3414" y="150"/>
                  </a:lnTo>
                  <a:lnTo>
                    <a:pt x="3408" y="148"/>
                  </a:lnTo>
                  <a:lnTo>
                    <a:pt x="3402" y="144"/>
                  </a:lnTo>
                  <a:lnTo>
                    <a:pt x="3400" y="140"/>
                  </a:lnTo>
                  <a:lnTo>
                    <a:pt x="3398" y="132"/>
                  </a:lnTo>
                  <a:lnTo>
                    <a:pt x="3398" y="72"/>
                  </a:lnTo>
                  <a:close/>
                  <a:moveTo>
                    <a:pt x="3248" y="72"/>
                  </a:moveTo>
                  <a:lnTo>
                    <a:pt x="3248" y="72"/>
                  </a:lnTo>
                  <a:lnTo>
                    <a:pt x="3248" y="66"/>
                  </a:lnTo>
                  <a:lnTo>
                    <a:pt x="3252" y="62"/>
                  </a:lnTo>
                  <a:lnTo>
                    <a:pt x="3258" y="58"/>
                  </a:lnTo>
                  <a:lnTo>
                    <a:pt x="3264" y="56"/>
                  </a:lnTo>
                  <a:lnTo>
                    <a:pt x="3294" y="56"/>
                  </a:lnTo>
                  <a:lnTo>
                    <a:pt x="3294" y="56"/>
                  </a:lnTo>
                  <a:lnTo>
                    <a:pt x="3300" y="58"/>
                  </a:lnTo>
                  <a:lnTo>
                    <a:pt x="3306" y="62"/>
                  </a:lnTo>
                  <a:lnTo>
                    <a:pt x="3310" y="66"/>
                  </a:lnTo>
                  <a:lnTo>
                    <a:pt x="3310" y="72"/>
                  </a:lnTo>
                  <a:lnTo>
                    <a:pt x="3310" y="132"/>
                  </a:lnTo>
                  <a:lnTo>
                    <a:pt x="3310" y="132"/>
                  </a:lnTo>
                  <a:lnTo>
                    <a:pt x="3310" y="140"/>
                  </a:lnTo>
                  <a:lnTo>
                    <a:pt x="3306" y="144"/>
                  </a:lnTo>
                  <a:lnTo>
                    <a:pt x="3300" y="148"/>
                  </a:lnTo>
                  <a:lnTo>
                    <a:pt x="3294" y="150"/>
                  </a:lnTo>
                  <a:lnTo>
                    <a:pt x="3264" y="150"/>
                  </a:lnTo>
                  <a:lnTo>
                    <a:pt x="3264" y="150"/>
                  </a:lnTo>
                  <a:lnTo>
                    <a:pt x="3258" y="148"/>
                  </a:lnTo>
                  <a:lnTo>
                    <a:pt x="3252" y="144"/>
                  </a:lnTo>
                  <a:lnTo>
                    <a:pt x="3248" y="140"/>
                  </a:lnTo>
                  <a:lnTo>
                    <a:pt x="3248" y="132"/>
                  </a:lnTo>
                  <a:lnTo>
                    <a:pt x="3248" y="72"/>
                  </a:lnTo>
                  <a:close/>
                  <a:moveTo>
                    <a:pt x="3096" y="72"/>
                  </a:moveTo>
                  <a:lnTo>
                    <a:pt x="3096" y="72"/>
                  </a:lnTo>
                  <a:lnTo>
                    <a:pt x="3098" y="66"/>
                  </a:lnTo>
                  <a:lnTo>
                    <a:pt x="3100" y="62"/>
                  </a:lnTo>
                  <a:lnTo>
                    <a:pt x="3106" y="58"/>
                  </a:lnTo>
                  <a:lnTo>
                    <a:pt x="3112" y="56"/>
                  </a:lnTo>
                  <a:lnTo>
                    <a:pt x="3144" y="56"/>
                  </a:lnTo>
                  <a:lnTo>
                    <a:pt x="3144" y="56"/>
                  </a:lnTo>
                  <a:lnTo>
                    <a:pt x="3150" y="58"/>
                  </a:lnTo>
                  <a:lnTo>
                    <a:pt x="3156" y="62"/>
                  </a:lnTo>
                  <a:lnTo>
                    <a:pt x="3158" y="66"/>
                  </a:lnTo>
                  <a:lnTo>
                    <a:pt x="3160" y="72"/>
                  </a:lnTo>
                  <a:lnTo>
                    <a:pt x="3160" y="132"/>
                  </a:lnTo>
                  <a:lnTo>
                    <a:pt x="3160" y="132"/>
                  </a:lnTo>
                  <a:lnTo>
                    <a:pt x="3158" y="140"/>
                  </a:lnTo>
                  <a:lnTo>
                    <a:pt x="3156" y="144"/>
                  </a:lnTo>
                  <a:lnTo>
                    <a:pt x="3150" y="148"/>
                  </a:lnTo>
                  <a:lnTo>
                    <a:pt x="3144" y="150"/>
                  </a:lnTo>
                  <a:lnTo>
                    <a:pt x="3112" y="150"/>
                  </a:lnTo>
                  <a:lnTo>
                    <a:pt x="3112" y="150"/>
                  </a:lnTo>
                  <a:lnTo>
                    <a:pt x="3106" y="148"/>
                  </a:lnTo>
                  <a:lnTo>
                    <a:pt x="3100" y="144"/>
                  </a:lnTo>
                  <a:lnTo>
                    <a:pt x="3098" y="140"/>
                  </a:lnTo>
                  <a:lnTo>
                    <a:pt x="3096" y="132"/>
                  </a:lnTo>
                  <a:lnTo>
                    <a:pt x="3096" y="72"/>
                  </a:lnTo>
                  <a:close/>
                  <a:moveTo>
                    <a:pt x="2946" y="72"/>
                  </a:moveTo>
                  <a:lnTo>
                    <a:pt x="2946" y="72"/>
                  </a:lnTo>
                  <a:lnTo>
                    <a:pt x="2946" y="66"/>
                  </a:lnTo>
                  <a:lnTo>
                    <a:pt x="2950" y="62"/>
                  </a:lnTo>
                  <a:lnTo>
                    <a:pt x="2956" y="58"/>
                  </a:lnTo>
                  <a:lnTo>
                    <a:pt x="2962" y="56"/>
                  </a:lnTo>
                  <a:lnTo>
                    <a:pt x="2992" y="56"/>
                  </a:lnTo>
                  <a:lnTo>
                    <a:pt x="2992" y="56"/>
                  </a:lnTo>
                  <a:lnTo>
                    <a:pt x="2998" y="58"/>
                  </a:lnTo>
                  <a:lnTo>
                    <a:pt x="3004" y="62"/>
                  </a:lnTo>
                  <a:lnTo>
                    <a:pt x="3008" y="66"/>
                  </a:lnTo>
                  <a:lnTo>
                    <a:pt x="3008" y="72"/>
                  </a:lnTo>
                  <a:lnTo>
                    <a:pt x="3008" y="132"/>
                  </a:lnTo>
                  <a:lnTo>
                    <a:pt x="3008" y="132"/>
                  </a:lnTo>
                  <a:lnTo>
                    <a:pt x="3008" y="140"/>
                  </a:lnTo>
                  <a:lnTo>
                    <a:pt x="3004" y="144"/>
                  </a:lnTo>
                  <a:lnTo>
                    <a:pt x="2998" y="148"/>
                  </a:lnTo>
                  <a:lnTo>
                    <a:pt x="2992" y="150"/>
                  </a:lnTo>
                  <a:lnTo>
                    <a:pt x="2962" y="150"/>
                  </a:lnTo>
                  <a:lnTo>
                    <a:pt x="2962" y="150"/>
                  </a:lnTo>
                  <a:lnTo>
                    <a:pt x="2956" y="148"/>
                  </a:lnTo>
                  <a:lnTo>
                    <a:pt x="2950" y="144"/>
                  </a:lnTo>
                  <a:lnTo>
                    <a:pt x="2946" y="140"/>
                  </a:lnTo>
                  <a:lnTo>
                    <a:pt x="2946" y="132"/>
                  </a:lnTo>
                  <a:lnTo>
                    <a:pt x="2946" y="72"/>
                  </a:lnTo>
                  <a:close/>
                  <a:moveTo>
                    <a:pt x="2794" y="72"/>
                  </a:moveTo>
                  <a:lnTo>
                    <a:pt x="2794" y="72"/>
                  </a:lnTo>
                  <a:lnTo>
                    <a:pt x="2796" y="66"/>
                  </a:lnTo>
                  <a:lnTo>
                    <a:pt x="2798" y="62"/>
                  </a:lnTo>
                  <a:lnTo>
                    <a:pt x="2804" y="58"/>
                  </a:lnTo>
                  <a:lnTo>
                    <a:pt x="2810" y="56"/>
                  </a:lnTo>
                  <a:lnTo>
                    <a:pt x="2842" y="56"/>
                  </a:lnTo>
                  <a:lnTo>
                    <a:pt x="2842" y="56"/>
                  </a:lnTo>
                  <a:lnTo>
                    <a:pt x="2848" y="58"/>
                  </a:lnTo>
                  <a:lnTo>
                    <a:pt x="2854" y="62"/>
                  </a:lnTo>
                  <a:lnTo>
                    <a:pt x="2856" y="66"/>
                  </a:lnTo>
                  <a:lnTo>
                    <a:pt x="2858" y="72"/>
                  </a:lnTo>
                  <a:lnTo>
                    <a:pt x="2858" y="132"/>
                  </a:lnTo>
                  <a:lnTo>
                    <a:pt x="2858" y="132"/>
                  </a:lnTo>
                  <a:lnTo>
                    <a:pt x="2856" y="140"/>
                  </a:lnTo>
                  <a:lnTo>
                    <a:pt x="2854" y="144"/>
                  </a:lnTo>
                  <a:lnTo>
                    <a:pt x="2848" y="148"/>
                  </a:lnTo>
                  <a:lnTo>
                    <a:pt x="2842" y="150"/>
                  </a:lnTo>
                  <a:lnTo>
                    <a:pt x="2810" y="150"/>
                  </a:lnTo>
                  <a:lnTo>
                    <a:pt x="2810" y="150"/>
                  </a:lnTo>
                  <a:lnTo>
                    <a:pt x="2804" y="148"/>
                  </a:lnTo>
                  <a:lnTo>
                    <a:pt x="2798" y="144"/>
                  </a:lnTo>
                  <a:lnTo>
                    <a:pt x="2796" y="140"/>
                  </a:lnTo>
                  <a:lnTo>
                    <a:pt x="2794" y="132"/>
                  </a:lnTo>
                  <a:lnTo>
                    <a:pt x="2794" y="72"/>
                  </a:lnTo>
                  <a:close/>
                  <a:moveTo>
                    <a:pt x="2644" y="72"/>
                  </a:moveTo>
                  <a:lnTo>
                    <a:pt x="2644" y="72"/>
                  </a:lnTo>
                  <a:lnTo>
                    <a:pt x="2644" y="66"/>
                  </a:lnTo>
                  <a:lnTo>
                    <a:pt x="2648" y="62"/>
                  </a:lnTo>
                  <a:lnTo>
                    <a:pt x="2654" y="58"/>
                  </a:lnTo>
                  <a:lnTo>
                    <a:pt x="2660" y="56"/>
                  </a:lnTo>
                  <a:lnTo>
                    <a:pt x="2690" y="56"/>
                  </a:lnTo>
                  <a:lnTo>
                    <a:pt x="2690" y="56"/>
                  </a:lnTo>
                  <a:lnTo>
                    <a:pt x="2696" y="58"/>
                  </a:lnTo>
                  <a:lnTo>
                    <a:pt x="2702" y="62"/>
                  </a:lnTo>
                  <a:lnTo>
                    <a:pt x="2706" y="66"/>
                  </a:lnTo>
                  <a:lnTo>
                    <a:pt x="2706" y="72"/>
                  </a:lnTo>
                  <a:lnTo>
                    <a:pt x="2706" y="132"/>
                  </a:lnTo>
                  <a:lnTo>
                    <a:pt x="2706" y="132"/>
                  </a:lnTo>
                  <a:lnTo>
                    <a:pt x="2706" y="140"/>
                  </a:lnTo>
                  <a:lnTo>
                    <a:pt x="2702" y="144"/>
                  </a:lnTo>
                  <a:lnTo>
                    <a:pt x="2696" y="148"/>
                  </a:lnTo>
                  <a:lnTo>
                    <a:pt x="2690" y="150"/>
                  </a:lnTo>
                  <a:lnTo>
                    <a:pt x="2660" y="150"/>
                  </a:lnTo>
                  <a:lnTo>
                    <a:pt x="2660" y="150"/>
                  </a:lnTo>
                  <a:lnTo>
                    <a:pt x="2654" y="148"/>
                  </a:lnTo>
                  <a:lnTo>
                    <a:pt x="2648" y="144"/>
                  </a:lnTo>
                  <a:lnTo>
                    <a:pt x="2644" y="140"/>
                  </a:lnTo>
                  <a:lnTo>
                    <a:pt x="2644" y="132"/>
                  </a:lnTo>
                  <a:lnTo>
                    <a:pt x="2644" y="72"/>
                  </a:lnTo>
                  <a:close/>
                  <a:moveTo>
                    <a:pt x="2492" y="72"/>
                  </a:moveTo>
                  <a:lnTo>
                    <a:pt x="2492" y="72"/>
                  </a:lnTo>
                  <a:lnTo>
                    <a:pt x="2494" y="66"/>
                  </a:lnTo>
                  <a:lnTo>
                    <a:pt x="2496" y="62"/>
                  </a:lnTo>
                  <a:lnTo>
                    <a:pt x="2502" y="58"/>
                  </a:lnTo>
                  <a:lnTo>
                    <a:pt x="2508" y="56"/>
                  </a:lnTo>
                  <a:lnTo>
                    <a:pt x="2540" y="56"/>
                  </a:lnTo>
                  <a:lnTo>
                    <a:pt x="2540" y="56"/>
                  </a:lnTo>
                  <a:lnTo>
                    <a:pt x="2546" y="58"/>
                  </a:lnTo>
                  <a:lnTo>
                    <a:pt x="2552" y="62"/>
                  </a:lnTo>
                  <a:lnTo>
                    <a:pt x="2554" y="66"/>
                  </a:lnTo>
                  <a:lnTo>
                    <a:pt x="2556" y="72"/>
                  </a:lnTo>
                  <a:lnTo>
                    <a:pt x="2556" y="132"/>
                  </a:lnTo>
                  <a:lnTo>
                    <a:pt x="2556" y="132"/>
                  </a:lnTo>
                  <a:lnTo>
                    <a:pt x="2554" y="140"/>
                  </a:lnTo>
                  <a:lnTo>
                    <a:pt x="2552" y="144"/>
                  </a:lnTo>
                  <a:lnTo>
                    <a:pt x="2546" y="148"/>
                  </a:lnTo>
                  <a:lnTo>
                    <a:pt x="2540" y="150"/>
                  </a:lnTo>
                  <a:lnTo>
                    <a:pt x="2508" y="150"/>
                  </a:lnTo>
                  <a:lnTo>
                    <a:pt x="2508" y="150"/>
                  </a:lnTo>
                  <a:lnTo>
                    <a:pt x="2502" y="148"/>
                  </a:lnTo>
                  <a:lnTo>
                    <a:pt x="2496" y="144"/>
                  </a:lnTo>
                  <a:lnTo>
                    <a:pt x="2494" y="140"/>
                  </a:lnTo>
                  <a:lnTo>
                    <a:pt x="2492" y="132"/>
                  </a:lnTo>
                  <a:lnTo>
                    <a:pt x="2492" y="72"/>
                  </a:lnTo>
                  <a:close/>
                  <a:moveTo>
                    <a:pt x="2342" y="72"/>
                  </a:moveTo>
                  <a:lnTo>
                    <a:pt x="2342" y="72"/>
                  </a:lnTo>
                  <a:lnTo>
                    <a:pt x="2342" y="66"/>
                  </a:lnTo>
                  <a:lnTo>
                    <a:pt x="2346" y="62"/>
                  </a:lnTo>
                  <a:lnTo>
                    <a:pt x="2350" y="58"/>
                  </a:lnTo>
                  <a:lnTo>
                    <a:pt x="2358" y="56"/>
                  </a:lnTo>
                  <a:lnTo>
                    <a:pt x="2388" y="56"/>
                  </a:lnTo>
                  <a:lnTo>
                    <a:pt x="2388" y="56"/>
                  </a:lnTo>
                  <a:lnTo>
                    <a:pt x="2394" y="58"/>
                  </a:lnTo>
                  <a:lnTo>
                    <a:pt x="2400" y="62"/>
                  </a:lnTo>
                  <a:lnTo>
                    <a:pt x="2404" y="66"/>
                  </a:lnTo>
                  <a:lnTo>
                    <a:pt x="2404" y="72"/>
                  </a:lnTo>
                  <a:lnTo>
                    <a:pt x="2404" y="132"/>
                  </a:lnTo>
                  <a:lnTo>
                    <a:pt x="2404" y="132"/>
                  </a:lnTo>
                  <a:lnTo>
                    <a:pt x="2404" y="140"/>
                  </a:lnTo>
                  <a:lnTo>
                    <a:pt x="2400" y="144"/>
                  </a:lnTo>
                  <a:lnTo>
                    <a:pt x="2394" y="148"/>
                  </a:lnTo>
                  <a:lnTo>
                    <a:pt x="2388" y="150"/>
                  </a:lnTo>
                  <a:lnTo>
                    <a:pt x="2358" y="150"/>
                  </a:lnTo>
                  <a:lnTo>
                    <a:pt x="2358" y="150"/>
                  </a:lnTo>
                  <a:lnTo>
                    <a:pt x="2350" y="148"/>
                  </a:lnTo>
                  <a:lnTo>
                    <a:pt x="2346" y="144"/>
                  </a:lnTo>
                  <a:lnTo>
                    <a:pt x="2342" y="140"/>
                  </a:lnTo>
                  <a:lnTo>
                    <a:pt x="2342" y="132"/>
                  </a:lnTo>
                  <a:lnTo>
                    <a:pt x="2342" y="72"/>
                  </a:lnTo>
                  <a:close/>
                  <a:moveTo>
                    <a:pt x="2190" y="72"/>
                  </a:moveTo>
                  <a:lnTo>
                    <a:pt x="2190" y="72"/>
                  </a:lnTo>
                  <a:lnTo>
                    <a:pt x="2192" y="66"/>
                  </a:lnTo>
                  <a:lnTo>
                    <a:pt x="2194" y="62"/>
                  </a:lnTo>
                  <a:lnTo>
                    <a:pt x="2200" y="58"/>
                  </a:lnTo>
                  <a:lnTo>
                    <a:pt x="2206" y="56"/>
                  </a:lnTo>
                  <a:lnTo>
                    <a:pt x="2238" y="56"/>
                  </a:lnTo>
                  <a:lnTo>
                    <a:pt x="2238" y="56"/>
                  </a:lnTo>
                  <a:lnTo>
                    <a:pt x="2244" y="58"/>
                  </a:lnTo>
                  <a:lnTo>
                    <a:pt x="2248" y="62"/>
                  </a:lnTo>
                  <a:lnTo>
                    <a:pt x="2252" y="66"/>
                  </a:lnTo>
                  <a:lnTo>
                    <a:pt x="2254" y="72"/>
                  </a:lnTo>
                  <a:lnTo>
                    <a:pt x="2254" y="132"/>
                  </a:lnTo>
                  <a:lnTo>
                    <a:pt x="2254" y="132"/>
                  </a:lnTo>
                  <a:lnTo>
                    <a:pt x="2252" y="140"/>
                  </a:lnTo>
                  <a:lnTo>
                    <a:pt x="2248" y="144"/>
                  </a:lnTo>
                  <a:lnTo>
                    <a:pt x="2244" y="148"/>
                  </a:lnTo>
                  <a:lnTo>
                    <a:pt x="2238" y="150"/>
                  </a:lnTo>
                  <a:lnTo>
                    <a:pt x="2206" y="150"/>
                  </a:lnTo>
                  <a:lnTo>
                    <a:pt x="2206" y="150"/>
                  </a:lnTo>
                  <a:lnTo>
                    <a:pt x="2200" y="148"/>
                  </a:lnTo>
                  <a:lnTo>
                    <a:pt x="2194" y="144"/>
                  </a:lnTo>
                  <a:lnTo>
                    <a:pt x="2192" y="140"/>
                  </a:lnTo>
                  <a:lnTo>
                    <a:pt x="2190" y="132"/>
                  </a:lnTo>
                  <a:lnTo>
                    <a:pt x="2190" y="72"/>
                  </a:lnTo>
                  <a:close/>
                  <a:moveTo>
                    <a:pt x="2040" y="72"/>
                  </a:moveTo>
                  <a:lnTo>
                    <a:pt x="2040" y="72"/>
                  </a:lnTo>
                  <a:lnTo>
                    <a:pt x="2040" y="66"/>
                  </a:lnTo>
                  <a:lnTo>
                    <a:pt x="2044" y="62"/>
                  </a:lnTo>
                  <a:lnTo>
                    <a:pt x="2048" y="58"/>
                  </a:lnTo>
                  <a:lnTo>
                    <a:pt x="2056" y="56"/>
                  </a:lnTo>
                  <a:lnTo>
                    <a:pt x="2086" y="56"/>
                  </a:lnTo>
                  <a:lnTo>
                    <a:pt x="2086" y="56"/>
                  </a:lnTo>
                  <a:lnTo>
                    <a:pt x="2092" y="58"/>
                  </a:lnTo>
                  <a:lnTo>
                    <a:pt x="2098" y="62"/>
                  </a:lnTo>
                  <a:lnTo>
                    <a:pt x="2102" y="66"/>
                  </a:lnTo>
                  <a:lnTo>
                    <a:pt x="2102" y="72"/>
                  </a:lnTo>
                  <a:lnTo>
                    <a:pt x="2102" y="132"/>
                  </a:lnTo>
                  <a:lnTo>
                    <a:pt x="2102" y="132"/>
                  </a:lnTo>
                  <a:lnTo>
                    <a:pt x="2102" y="140"/>
                  </a:lnTo>
                  <a:lnTo>
                    <a:pt x="2098" y="144"/>
                  </a:lnTo>
                  <a:lnTo>
                    <a:pt x="2092" y="148"/>
                  </a:lnTo>
                  <a:lnTo>
                    <a:pt x="2086" y="150"/>
                  </a:lnTo>
                  <a:lnTo>
                    <a:pt x="2056" y="150"/>
                  </a:lnTo>
                  <a:lnTo>
                    <a:pt x="2056" y="150"/>
                  </a:lnTo>
                  <a:lnTo>
                    <a:pt x="2048" y="148"/>
                  </a:lnTo>
                  <a:lnTo>
                    <a:pt x="2044" y="144"/>
                  </a:lnTo>
                  <a:lnTo>
                    <a:pt x="2040" y="140"/>
                  </a:lnTo>
                  <a:lnTo>
                    <a:pt x="2040" y="132"/>
                  </a:lnTo>
                  <a:lnTo>
                    <a:pt x="2040" y="72"/>
                  </a:lnTo>
                  <a:close/>
                  <a:moveTo>
                    <a:pt x="1888" y="72"/>
                  </a:moveTo>
                  <a:lnTo>
                    <a:pt x="1888" y="72"/>
                  </a:lnTo>
                  <a:lnTo>
                    <a:pt x="1890" y="66"/>
                  </a:lnTo>
                  <a:lnTo>
                    <a:pt x="1892" y="62"/>
                  </a:lnTo>
                  <a:lnTo>
                    <a:pt x="1898" y="58"/>
                  </a:lnTo>
                  <a:lnTo>
                    <a:pt x="1904" y="56"/>
                  </a:lnTo>
                  <a:lnTo>
                    <a:pt x="1936" y="56"/>
                  </a:lnTo>
                  <a:lnTo>
                    <a:pt x="1936" y="56"/>
                  </a:lnTo>
                  <a:lnTo>
                    <a:pt x="1942" y="58"/>
                  </a:lnTo>
                  <a:lnTo>
                    <a:pt x="1946" y="62"/>
                  </a:lnTo>
                  <a:lnTo>
                    <a:pt x="1950" y="66"/>
                  </a:lnTo>
                  <a:lnTo>
                    <a:pt x="1952" y="72"/>
                  </a:lnTo>
                  <a:lnTo>
                    <a:pt x="1952" y="132"/>
                  </a:lnTo>
                  <a:lnTo>
                    <a:pt x="1952" y="132"/>
                  </a:lnTo>
                  <a:lnTo>
                    <a:pt x="1950" y="140"/>
                  </a:lnTo>
                  <a:lnTo>
                    <a:pt x="1946" y="144"/>
                  </a:lnTo>
                  <a:lnTo>
                    <a:pt x="1942" y="148"/>
                  </a:lnTo>
                  <a:lnTo>
                    <a:pt x="1936" y="150"/>
                  </a:lnTo>
                  <a:lnTo>
                    <a:pt x="1904" y="150"/>
                  </a:lnTo>
                  <a:lnTo>
                    <a:pt x="1904" y="150"/>
                  </a:lnTo>
                  <a:lnTo>
                    <a:pt x="1898" y="148"/>
                  </a:lnTo>
                  <a:lnTo>
                    <a:pt x="1892" y="144"/>
                  </a:lnTo>
                  <a:lnTo>
                    <a:pt x="1890" y="140"/>
                  </a:lnTo>
                  <a:lnTo>
                    <a:pt x="1888" y="132"/>
                  </a:lnTo>
                  <a:lnTo>
                    <a:pt x="1888" y="72"/>
                  </a:lnTo>
                  <a:close/>
                  <a:moveTo>
                    <a:pt x="1736" y="72"/>
                  </a:moveTo>
                  <a:lnTo>
                    <a:pt x="1736" y="72"/>
                  </a:lnTo>
                  <a:lnTo>
                    <a:pt x="1738" y="66"/>
                  </a:lnTo>
                  <a:lnTo>
                    <a:pt x="1742" y="62"/>
                  </a:lnTo>
                  <a:lnTo>
                    <a:pt x="1746" y="58"/>
                  </a:lnTo>
                  <a:lnTo>
                    <a:pt x="1754" y="56"/>
                  </a:lnTo>
                  <a:lnTo>
                    <a:pt x="1784" y="56"/>
                  </a:lnTo>
                  <a:lnTo>
                    <a:pt x="1784" y="56"/>
                  </a:lnTo>
                  <a:lnTo>
                    <a:pt x="1790" y="58"/>
                  </a:lnTo>
                  <a:lnTo>
                    <a:pt x="1796" y="62"/>
                  </a:lnTo>
                  <a:lnTo>
                    <a:pt x="1800" y="66"/>
                  </a:lnTo>
                  <a:lnTo>
                    <a:pt x="1800" y="72"/>
                  </a:lnTo>
                  <a:lnTo>
                    <a:pt x="1800" y="132"/>
                  </a:lnTo>
                  <a:lnTo>
                    <a:pt x="1800" y="132"/>
                  </a:lnTo>
                  <a:lnTo>
                    <a:pt x="1800" y="140"/>
                  </a:lnTo>
                  <a:lnTo>
                    <a:pt x="1796" y="144"/>
                  </a:lnTo>
                  <a:lnTo>
                    <a:pt x="1790" y="148"/>
                  </a:lnTo>
                  <a:lnTo>
                    <a:pt x="1784" y="150"/>
                  </a:lnTo>
                  <a:lnTo>
                    <a:pt x="1754" y="150"/>
                  </a:lnTo>
                  <a:lnTo>
                    <a:pt x="1754" y="150"/>
                  </a:lnTo>
                  <a:lnTo>
                    <a:pt x="1746" y="148"/>
                  </a:lnTo>
                  <a:lnTo>
                    <a:pt x="1742" y="144"/>
                  </a:lnTo>
                  <a:lnTo>
                    <a:pt x="1738" y="140"/>
                  </a:lnTo>
                  <a:lnTo>
                    <a:pt x="1736" y="132"/>
                  </a:lnTo>
                  <a:lnTo>
                    <a:pt x="1736" y="72"/>
                  </a:lnTo>
                  <a:close/>
                  <a:moveTo>
                    <a:pt x="1586" y="72"/>
                  </a:moveTo>
                  <a:lnTo>
                    <a:pt x="1586" y="72"/>
                  </a:lnTo>
                  <a:lnTo>
                    <a:pt x="1586" y="66"/>
                  </a:lnTo>
                  <a:lnTo>
                    <a:pt x="1590" y="62"/>
                  </a:lnTo>
                  <a:lnTo>
                    <a:pt x="1596" y="58"/>
                  </a:lnTo>
                  <a:lnTo>
                    <a:pt x="1602" y="56"/>
                  </a:lnTo>
                  <a:lnTo>
                    <a:pt x="1632" y="56"/>
                  </a:lnTo>
                  <a:lnTo>
                    <a:pt x="1632" y="56"/>
                  </a:lnTo>
                  <a:lnTo>
                    <a:pt x="1638" y="58"/>
                  </a:lnTo>
                  <a:lnTo>
                    <a:pt x="1644" y="62"/>
                  </a:lnTo>
                  <a:lnTo>
                    <a:pt x="1648" y="66"/>
                  </a:lnTo>
                  <a:lnTo>
                    <a:pt x="1648" y="72"/>
                  </a:lnTo>
                  <a:lnTo>
                    <a:pt x="1648" y="132"/>
                  </a:lnTo>
                  <a:lnTo>
                    <a:pt x="1648" y="132"/>
                  </a:lnTo>
                  <a:lnTo>
                    <a:pt x="1648" y="140"/>
                  </a:lnTo>
                  <a:lnTo>
                    <a:pt x="1644" y="144"/>
                  </a:lnTo>
                  <a:lnTo>
                    <a:pt x="1638" y="148"/>
                  </a:lnTo>
                  <a:lnTo>
                    <a:pt x="1632" y="150"/>
                  </a:lnTo>
                  <a:lnTo>
                    <a:pt x="1602" y="150"/>
                  </a:lnTo>
                  <a:lnTo>
                    <a:pt x="1602" y="150"/>
                  </a:lnTo>
                  <a:lnTo>
                    <a:pt x="1596" y="148"/>
                  </a:lnTo>
                  <a:lnTo>
                    <a:pt x="1590" y="144"/>
                  </a:lnTo>
                  <a:lnTo>
                    <a:pt x="1586" y="140"/>
                  </a:lnTo>
                  <a:lnTo>
                    <a:pt x="1586" y="132"/>
                  </a:lnTo>
                  <a:lnTo>
                    <a:pt x="1586" y="72"/>
                  </a:lnTo>
                  <a:close/>
                  <a:moveTo>
                    <a:pt x="1434" y="72"/>
                  </a:moveTo>
                  <a:lnTo>
                    <a:pt x="1434" y="72"/>
                  </a:lnTo>
                  <a:lnTo>
                    <a:pt x="1436" y="66"/>
                  </a:lnTo>
                  <a:lnTo>
                    <a:pt x="1438" y="62"/>
                  </a:lnTo>
                  <a:lnTo>
                    <a:pt x="1444" y="58"/>
                  </a:lnTo>
                  <a:lnTo>
                    <a:pt x="1450" y="56"/>
                  </a:lnTo>
                  <a:lnTo>
                    <a:pt x="1482" y="56"/>
                  </a:lnTo>
                  <a:lnTo>
                    <a:pt x="1482" y="56"/>
                  </a:lnTo>
                  <a:lnTo>
                    <a:pt x="1488" y="58"/>
                  </a:lnTo>
                  <a:lnTo>
                    <a:pt x="1494" y="62"/>
                  </a:lnTo>
                  <a:lnTo>
                    <a:pt x="1496" y="66"/>
                  </a:lnTo>
                  <a:lnTo>
                    <a:pt x="1498" y="72"/>
                  </a:lnTo>
                  <a:lnTo>
                    <a:pt x="1498" y="132"/>
                  </a:lnTo>
                  <a:lnTo>
                    <a:pt x="1498" y="132"/>
                  </a:lnTo>
                  <a:lnTo>
                    <a:pt x="1496" y="140"/>
                  </a:lnTo>
                  <a:lnTo>
                    <a:pt x="1494" y="144"/>
                  </a:lnTo>
                  <a:lnTo>
                    <a:pt x="1488" y="148"/>
                  </a:lnTo>
                  <a:lnTo>
                    <a:pt x="1482" y="150"/>
                  </a:lnTo>
                  <a:lnTo>
                    <a:pt x="1450" y="150"/>
                  </a:lnTo>
                  <a:lnTo>
                    <a:pt x="1450" y="150"/>
                  </a:lnTo>
                  <a:lnTo>
                    <a:pt x="1444" y="148"/>
                  </a:lnTo>
                  <a:lnTo>
                    <a:pt x="1438" y="144"/>
                  </a:lnTo>
                  <a:lnTo>
                    <a:pt x="1436" y="140"/>
                  </a:lnTo>
                  <a:lnTo>
                    <a:pt x="1434" y="132"/>
                  </a:lnTo>
                  <a:lnTo>
                    <a:pt x="1434" y="72"/>
                  </a:lnTo>
                  <a:close/>
                  <a:moveTo>
                    <a:pt x="1284" y="72"/>
                  </a:moveTo>
                  <a:lnTo>
                    <a:pt x="1284" y="72"/>
                  </a:lnTo>
                  <a:lnTo>
                    <a:pt x="1284" y="66"/>
                  </a:lnTo>
                  <a:lnTo>
                    <a:pt x="1288" y="62"/>
                  </a:lnTo>
                  <a:lnTo>
                    <a:pt x="1294" y="58"/>
                  </a:lnTo>
                  <a:lnTo>
                    <a:pt x="1300" y="56"/>
                  </a:lnTo>
                  <a:lnTo>
                    <a:pt x="1330" y="56"/>
                  </a:lnTo>
                  <a:lnTo>
                    <a:pt x="1330" y="56"/>
                  </a:lnTo>
                  <a:lnTo>
                    <a:pt x="1336" y="58"/>
                  </a:lnTo>
                  <a:lnTo>
                    <a:pt x="1342" y="62"/>
                  </a:lnTo>
                  <a:lnTo>
                    <a:pt x="1346" y="66"/>
                  </a:lnTo>
                  <a:lnTo>
                    <a:pt x="1346" y="72"/>
                  </a:lnTo>
                  <a:lnTo>
                    <a:pt x="1346" y="132"/>
                  </a:lnTo>
                  <a:lnTo>
                    <a:pt x="1346" y="132"/>
                  </a:lnTo>
                  <a:lnTo>
                    <a:pt x="1346" y="140"/>
                  </a:lnTo>
                  <a:lnTo>
                    <a:pt x="1342" y="144"/>
                  </a:lnTo>
                  <a:lnTo>
                    <a:pt x="1336" y="148"/>
                  </a:lnTo>
                  <a:lnTo>
                    <a:pt x="1330" y="150"/>
                  </a:lnTo>
                  <a:lnTo>
                    <a:pt x="1300" y="150"/>
                  </a:lnTo>
                  <a:lnTo>
                    <a:pt x="1300" y="150"/>
                  </a:lnTo>
                  <a:lnTo>
                    <a:pt x="1294" y="148"/>
                  </a:lnTo>
                  <a:lnTo>
                    <a:pt x="1288" y="144"/>
                  </a:lnTo>
                  <a:lnTo>
                    <a:pt x="1284" y="140"/>
                  </a:lnTo>
                  <a:lnTo>
                    <a:pt x="1284" y="132"/>
                  </a:lnTo>
                  <a:lnTo>
                    <a:pt x="1284" y="72"/>
                  </a:lnTo>
                  <a:close/>
                  <a:moveTo>
                    <a:pt x="1132" y="72"/>
                  </a:moveTo>
                  <a:lnTo>
                    <a:pt x="1132" y="72"/>
                  </a:lnTo>
                  <a:lnTo>
                    <a:pt x="1134" y="66"/>
                  </a:lnTo>
                  <a:lnTo>
                    <a:pt x="1136" y="62"/>
                  </a:lnTo>
                  <a:lnTo>
                    <a:pt x="1142" y="58"/>
                  </a:lnTo>
                  <a:lnTo>
                    <a:pt x="1148" y="56"/>
                  </a:lnTo>
                  <a:lnTo>
                    <a:pt x="1180" y="56"/>
                  </a:lnTo>
                  <a:lnTo>
                    <a:pt x="1180" y="56"/>
                  </a:lnTo>
                  <a:lnTo>
                    <a:pt x="1186" y="58"/>
                  </a:lnTo>
                  <a:lnTo>
                    <a:pt x="1192" y="62"/>
                  </a:lnTo>
                  <a:lnTo>
                    <a:pt x="1194" y="66"/>
                  </a:lnTo>
                  <a:lnTo>
                    <a:pt x="1196" y="72"/>
                  </a:lnTo>
                  <a:lnTo>
                    <a:pt x="1196" y="132"/>
                  </a:lnTo>
                  <a:lnTo>
                    <a:pt x="1196" y="132"/>
                  </a:lnTo>
                  <a:lnTo>
                    <a:pt x="1194" y="140"/>
                  </a:lnTo>
                  <a:lnTo>
                    <a:pt x="1192" y="144"/>
                  </a:lnTo>
                  <a:lnTo>
                    <a:pt x="1186" y="148"/>
                  </a:lnTo>
                  <a:lnTo>
                    <a:pt x="1180" y="150"/>
                  </a:lnTo>
                  <a:lnTo>
                    <a:pt x="1148" y="150"/>
                  </a:lnTo>
                  <a:lnTo>
                    <a:pt x="1148" y="150"/>
                  </a:lnTo>
                  <a:lnTo>
                    <a:pt x="1142" y="148"/>
                  </a:lnTo>
                  <a:lnTo>
                    <a:pt x="1136" y="144"/>
                  </a:lnTo>
                  <a:lnTo>
                    <a:pt x="1134" y="140"/>
                  </a:lnTo>
                  <a:lnTo>
                    <a:pt x="1132" y="132"/>
                  </a:lnTo>
                  <a:lnTo>
                    <a:pt x="1132" y="72"/>
                  </a:lnTo>
                  <a:close/>
                  <a:moveTo>
                    <a:pt x="982" y="72"/>
                  </a:moveTo>
                  <a:lnTo>
                    <a:pt x="982" y="72"/>
                  </a:lnTo>
                  <a:lnTo>
                    <a:pt x="982" y="66"/>
                  </a:lnTo>
                  <a:lnTo>
                    <a:pt x="986" y="62"/>
                  </a:lnTo>
                  <a:lnTo>
                    <a:pt x="992" y="58"/>
                  </a:lnTo>
                  <a:lnTo>
                    <a:pt x="998" y="56"/>
                  </a:lnTo>
                  <a:lnTo>
                    <a:pt x="1028" y="56"/>
                  </a:lnTo>
                  <a:lnTo>
                    <a:pt x="1028" y="56"/>
                  </a:lnTo>
                  <a:lnTo>
                    <a:pt x="1034" y="58"/>
                  </a:lnTo>
                  <a:lnTo>
                    <a:pt x="1040" y="62"/>
                  </a:lnTo>
                  <a:lnTo>
                    <a:pt x="1044" y="66"/>
                  </a:lnTo>
                  <a:lnTo>
                    <a:pt x="1044" y="72"/>
                  </a:lnTo>
                  <a:lnTo>
                    <a:pt x="1044" y="132"/>
                  </a:lnTo>
                  <a:lnTo>
                    <a:pt x="1044" y="132"/>
                  </a:lnTo>
                  <a:lnTo>
                    <a:pt x="1044" y="140"/>
                  </a:lnTo>
                  <a:lnTo>
                    <a:pt x="1040" y="144"/>
                  </a:lnTo>
                  <a:lnTo>
                    <a:pt x="1034" y="148"/>
                  </a:lnTo>
                  <a:lnTo>
                    <a:pt x="1028" y="150"/>
                  </a:lnTo>
                  <a:lnTo>
                    <a:pt x="998" y="150"/>
                  </a:lnTo>
                  <a:lnTo>
                    <a:pt x="998" y="150"/>
                  </a:lnTo>
                  <a:lnTo>
                    <a:pt x="992" y="148"/>
                  </a:lnTo>
                  <a:lnTo>
                    <a:pt x="986" y="144"/>
                  </a:lnTo>
                  <a:lnTo>
                    <a:pt x="982" y="140"/>
                  </a:lnTo>
                  <a:lnTo>
                    <a:pt x="982" y="132"/>
                  </a:lnTo>
                  <a:lnTo>
                    <a:pt x="982" y="72"/>
                  </a:lnTo>
                  <a:close/>
                  <a:moveTo>
                    <a:pt x="830" y="72"/>
                  </a:moveTo>
                  <a:lnTo>
                    <a:pt x="830" y="72"/>
                  </a:lnTo>
                  <a:lnTo>
                    <a:pt x="832" y="66"/>
                  </a:lnTo>
                  <a:lnTo>
                    <a:pt x="834" y="62"/>
                  </a:lnTo>
                  <a:lnTo>
                    <a:pt x="840" y="58"/>
                  </a:lnTo>
                  <a:lnTo>
                    <a:pt x="846" y="56"/>
                  </a:lnTo>
                  <a:lnTo>
                    <a:pt x="878" y="56"/>
                  </a:lnTo>
                  <a:lnTo>
                    <a:pt x="878" y="56"/>
                  </a:lnTo>
                  <a:lnTo>
                    <a:pt x="884" y="58"/>
                  </a:lnTo>
                  <a:lnTo>
                    <a:pt x="890" y="62"/>
                  </a:lnTo>
                  <a:lnTo>
                    <a:pt x="892" y="66"/>
                  </a:lnTo>
                  <a:lnTo>
                    <a:pt x="894" y="72"/>
                  </a:lnTo>
                  <a:lnTo>
                    <a:pt x="894" y="132"/>
                  </a:lnTo>
                  <a:lnTo>
                    <a:pt x="894" y="132"/>
                  </a:lnTo>
                  <a:lnTo>
                    <a:pt x="892" y="140"/>
                  </a:lnTo>
                  <a:lnTo>
                    <a:pt x="890" y="144"/>
                  </a:lnTo>
                  <a:lnTo>
                    <a:pt x="884" y="148"/>
                  </a:lnTo>
                  <a:lnTo>
                    <a:pt x="878" y="150"/>
                  </a:lnTo>
                  <a:lnTo>
                    <a:pt x="846" y="150"/>
                  </a:lnTo>
                  <a:lnTo>
                    <a:pt x="846" y="150"/>
                  </a:lnTo>
                  <a:lnTo>
                    <a:pt x="840" y="148"/>
                  </a:lnTo>
                  <a:lnTo>
                    <a:pt x="834" y="144"/>
                  </a:lnTo>
                  <a:lnTo>
                    <a:pt x="832" y="140"/>
                  </a:lnTo>
                  <a:lnTo>
                    <a:pt x="830" y="132"/>
                  </a:lnTo>
                  <a:lnTo>
                    <a:pt x="830" y="72"/>
                  </a:lnTo>
                  <a:close/>
                  <a:moveTo>
                    <a:pt x="680" y="72"/>
                  </a:moveTo>
                  <a:lnTo>
                    <a:pt x="680" y="72"/>
                  </a:lnTo>
                  <a:lnTo>
                    <a:pt x="680" y="66"/>
                  </a:lnTo>
                  <a:lnTo>
                    <a:pt x="684" y="62"/>
                  </a:lnTo>
                  <a:lnTo>
                    <a:pt x="688" y="58"/>
                  </a:lnTo>
                  <a:lnTo>
                    <a:pt x="696" y="56"/>
                  </a:lnTo>
                  <a:lnTo>
                    <a:pt x="726" y="56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6"/>
                  </a:lnTo>
                  <a:lnTo>
                    <a:pt x="742" y="72"/>
                  </a:lnTo>
                  <a:lnTo>
                    <a:pt x="742" y="132"/>
                  </a:lnTo>
                  <a:lnTo>
                    <a:pt x="742" y="132"/>
                  </a:lnTo>
                  <a:lnTo>
                    <a:pt x="742" y="140"/>
                  </a:lnTo>
                  <a:lnTo>
                    <a:pt x="738" y="144"/>
                  </a:lnTo>
                  <a:lnTo>
                    <a:pt x="732" y="148"/>
                  </a:lnTo>
                  <a:lnTo>
                    <a:pt x="726" y="150"/>
                  </a:lnTo>
                  <a:lnTo>
                    <a:pt x="696" y="150"/>
                  </a:lnTo>
                  <a:lnTo>
                    <a:pt x="696" y="150"/>
                  </a:lnTo>
                  <a:lnTo>
                    <a:pt x="688" y="148"/>
                  </a:lnTo>
                  <a:lnTo>
                    <a:pt x="684" y="144"/>
                  </a:lnTo>
                  <a:lnTo>
                    <a:pt x="680" y="140"/>
                  </a:lnTo>
                  <a:lnTo>
                    <a:pt x="680" y="132"/>
                  </a:lnTo>
                  <a:lnTo>
                    <a:pt x="680" y="72"/>
                  </a:lnTo>
                  <a:close/>
                  <a:moveTo>
                    <a:pt x="528" y="72"/>
                  </a:moveTo>
                  <a:lnTo>
                    <a:pt x="528" y="72"/>
                  </a:lnTo>
                  <a:lnTo>
                    <a:pt x="530" y="66"/>
                  </a:lnTo>
                  <a:lnTo>
                    <a:pt x="532" y="62"/>
                  </a:lnTo>
                  <a:lnTo>
                    <a:pt x="538" y="58"/>
                  </a:lnTo>
                  <a:lnTo>
                    <a:pt x="544" y="56"/>
                  </a:lnTo>
                  <a:lnTo>
                    <a:pt x="576" y="56"/>
                  </a:lnTo>
                  <a:lnTo>
                    <a:pt x="576" y="56"/>
                  </a:lnTo>
                  <a:lnTo>
                    <a:pt x="582" y="58"/>
                  </a:lnTo>
                  <a:lnTo>
                    <a:pt x="588" y="62"/>
                  </a:lnTo>
                  <a:lnTo>
                    <a:pt x="590" y="66"/>
                  </a:lnTo>
                  <a:lnTo>
                    <a:pt x="592" y="72"/>
                  </a:lnTo>
                  <a:lnTo>
                    <a:pt x="592" y="132"/>
                  </a:lnTo>
                  <a:lnTo>
                    <a:pt x="592" y="132"/>
                  </a:lnTo>
                  <a:lnTo>
                    <a:pt x="590" y="140"/>
                  </a:lnTo>
                  <a:lnTo>
                    <a:pt x="588" y="144"/>
                  </a:lnTo>
                  <a:lnTo>
                    <a:pt x="582" y="148"/>
                  </a:lnTo>
                  <a:lnTo>
                    <a:pt x="576" y="150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38" y="148"/>
                  </a:lnTo>
                  <a:lnTo>
                    <a:pt x="532" y="144"/>
                  </a:lnTo>
                  <a:lnTo>
                    <a:pt x="530" y="140"/>
                  </a:lnTo>
                  <a:lnTo>
                    <a:pt x="528" y="132"/>
                  </a:lnTo>
                  <a:lnTo>
                    <a:pt x="528" y="72"/>
                  </a:lnTo>
                  <a:close/>
                  <a:moveTo>
                    <a:pt x="378" y="72"/>
                  </a:moveTo>
                  <a:lnTo>
                    <a:pt x="378" y="72"/>
                  </a:lnTo>
                  <a:lnTo>
                    <a:pt x="378" y="66"/>
                  </a:lnTo>
                  <a:lnTo>
                    <a:pt x="382" y="62"/>
                  </a:lnTo>
                  <a:lnTo>
                    <a:pt x="386" y="58"/>
                  </a:lnTo>
                  <a:lnTo>
                    <a:pt x="394" y="56"/>
                  </a:lnTo>
                  <a:lnTo>
                    <a:pt x="424" y="56"/>
                  </a:lnTo>
                  <a:lnTo>
                    <a:pt x="424" y="56"/>
                  </a:lnTo>
                  <a:lnTo>
                    <a:pt x="430" y="58"/>
                  </a:lnTo>
                  <a:lnTo>
                    <a:pt x="436" y="62"/>
                  </a:lnTo>
                  <a:lnTo>
                    <a:pt x="440" y="66"/>
                  </a:lnTo>
                  <a:lnTo>
                    <a:pt x="440" y="72"/>
                  </a:lnTo>
                  <a:lnTo>
                    <a:pt x="440" y="132"/>
                  </a:lnTo>
                  <a:lnTo>
                    <a:pt x="440" y="132"/>
                  </a:lnTo>
                  <a:lnTo>
                    <a:pt x="440" y="140"/>
                  </a:lnTo>
                  <a:lnTo>
                    <a:pt x="436" y="144"/>
                  </a:lnTo>
                  <a:lnTo>
                    <a:pt x="430" y="148"/>
                  </a:lnTo>
                  <a:lnTo>
                    <a:pt x="424" y="150"/>
                  </a:lnTo>
                  <a:lnTo>
                    <a:pt x="394" y="150"/>
                  </a:lnTo>
                  <a:lnTo>
                    <a:pt x="394" y="150"/>
                  </a:lnTo>
                  <a:lnTo>
                    <a:pt x="386" y="148"/>
                  </a:lnTo>
                  <a:lnTo>
                    <a:pt x="382" y="144"/>
                  </a:lnTo>
                  <a:lnTo>
                    <a:pt x="378" y="140"/>
                  </a:lnTo>
                  <a:lnTo>
                    <a:pt x="378" y="132"/>
                  </a:lnTo>
                  <a:lnTo>
                    <a:pt x="378" y="72"/>
                  </a:lnTo>
                  <a:close/>
                  <a:moveTo>
                    <a:pt x="226" y="72"/>
                  </a:moveTo>
                  <a:lnTo>
                    <a:pt x="226" y="72"/>
                  </a:lnTo>
                  <a:lnTo>
                    <a:pt x="228" y="66"/>
                  </a:lnTo>
                  <a:lnTo>
                    <a:pt x="230" y="62"/>
                  </a:lnTo>
                  <a:lnTo>
                    <a:pt x="236" y="58"/>
                  </a:lnTo>
                  <a:lnTo>
                    <a:pt x="242" y="56"/>
                  </a:lnTo>
                  <a:lnTo>
                    <a:pt x="274" y="56"/>
                  </a:lnTo>
                  <a:lnTo>
                    <a:pt x="274" y="56"/>
                  </a:lnTo>
                  <a:lnTo>
                    <a:pt x="280" y="58"/>
                  </a:lnTo>
                  <a:lnTo>
                    <a:pt x="284" y="62"/>
                  </a:lnTo>
                  <a:lnTo>
                    <a:pt x="288" y="66"/>
                  </a:lnTo>
                  <a:lnTo>
                    <a:pt x="290" y="72"/>
                  </a:lnTo>
                  <a:lnTo>
                    <a:pt x="290" y="132"/>
                  </a:lnTo>
                  <a:lnTo>
                    <a:pt x="290" y="132"/>
                  </a:lnTo>
                  <a:lnTo>
                    <a:pt x="288" y="140"/>
                  </a:lnTo>
                  <a:lnTo>
                    <a:pt x="284" y="144"/>
                  </a:lnTo>
                  <a:lnTo>
                    <a:pt x="280" y="148"/>
                  </a:lnTo>
                  <a:lnTo>
                    <a:pt x="274" y="150"/>
                  </a:lnTo>
                  <a:lnTo>
                    <a:pt x="242" y="150"/>
                  </a:lnTo>
                  <a:lnTo>
                    <a:pt x="242" y="150"/>
                  </a:lnTo>
                  <a:lnTo>
                    <a:pt x="236" y="148"/>
                  </a:lnTo>
                  <a:lnTo>
                    <a:pt x="230" y="144"/>
                  </a:lnTo>
                  <a:lnTo>
                    <a:pt x="228" y="140"/>
                  </a:lnTo>
                  <a:lnTo>
                    <a:pt x="226" y="132"/>
                  </a:lnTo>
                  <a:lnTo>
                    <a:pt x="226" y="72"/>
                  </a:lnTo>
                  <a:close/>
                  <a:moveTo>
                    <a:pt x="76" y="72"/>
                  </a:moveTo>
                  <a:lnTo>
                    <a:pt x="76" y="72"/>
                  </a:lnTo>
                  <a:lnTo>
                    <a:pt x="76" y="66"/>
                  </a:lnTo>
                  <a:lnTo>
                    <a:pt x="80" y="62"/>
                  </a:lnTo>
                  <a:lnTo>
                    <a:pt x="84" y="58"/>
                  </a:lnTo>
                  <a:lnTo>
                    <a:pt x="92" y="56"/>
                  </a:lnTo>
                  <a:lnTo>
                    <a:pt x="122" y="56"/>
                  </a:lnTo>
                  <a:lnTo>
                    <a:pt x="122" y="56"/>
                  </a:lnTo>
                  <a:lnTo>
                    <a:pt x="128" y="58"/>
                  </a:lnTo>
                  <a:lnTo>
                    <a:pt x="134" y="62"/>
                  </a:lnTo>
                  <a:lnTo>
                    <a:pt x="138" y="66"/>
                  </a:lnTo>
                  <a:lnTo>
                    <a:pt x="138" y="72"/>
                  </a:lnTo>
                  <a:lnTo>
                    <a:pt x="138" y="132"/>
                  </a:lnTo>
                  <a:lnTo>
                    <a:pt x="138" y="132"/>
                  </a:lnTo>
                  <a:lnTo>
                    <a:pt x="138" y="140"/>
                  </a:lnTo>
                  <a:lnTo>
                    <a:pt x="134" y="144"/>
                  </a:lnTo>
                  <a:lnTo>
                    <a:pt x="128" y="148"/>
                  </a:lnTo>
                  <a:lnTo>
                    <a:pt x="122" y="150"/>
                  </a:lnTo>
                  <a:lnTo>
                    <a:pt x="92" y="150"/>
                  </a:lnTo>
                  <a:lnTo>
                    <a:pt x="92" y="150"/>
                  </a:lnTo>
                  <a:lnTo>
                    <a:pt x="84" y="148"/>
                  </a:lnTo>
                  <a:lnTo>
                    <a:pt x="80" y="144"/>
                  </a:lnTo>
                  <a:lnTo>
                    <a:pt x="76" y="140"/>
                  </a:lnTo>
                  <a:lnTo>
                    <a:pt x="76" y="132"/>
                  </a:lnTo>
                  <a:lnTo>
                    <a:pt x="76" y="72"/>
                  </a:lnTo>
                  <a:close/>
                  <a:moveTo>
                    <a:pt x="138" y="1040"/>
                  </a:moveTo>
                  <a:lnTo>
                    <a:pt x="138" y="1040"/>
                  </a:lnTo>
                  <a:lnTo>
                    <a:pt x="138" y="1046"/>
                  </a:lnTo>
                  <a:lnTo>
                    <a:pt x="134" y="1052"/>
                  </a:lnTo>
                  <a:lnTo>
                    <a:pt x="128" y="1056"/>
                  </a:lnTo>
                  <a:lnTo>
                    <a:pt x="122" y="1056"/>
                  </a:lnTo>
                  <a:lnTo>
                    <a:pt x="92" y="1056"/>
                  </a:lnTo>
                  <a:lnTo>
                    <a:pt x="92" y="1056"/>
                  </a:lnTo>
                  <a:lnTo>
                    <a:pt x="84" y="1056"/>
                  </a:lnTo>
                  <a:lnTo>
                    <a:pt x="80" y="1052"/>
                  </a:lnTo>
                  <a:lnTo>
                    <a:pt x="76" y="1046"/>
                  </a:lnTo>
                  <a:lnTo>
                    <a:pt x="76" y="1040"/>
                  </a:lnTo>
                  <a:lnTo>
                    <a:pt x="76" y="980"/>
                  </a:lnTo>
                  <a:lnTo>
                    <a:pt x="76" y="980"/>
                  </a:lnTo>
                  <a:lnTo>
                    <a:pt x="76" y="974"/>
                  </a:lnTo>
                  <a:lnTo>
                    <a:pt x="80" y="968"/>
                  </a:lnTo>
                  <a:lnTo>
                    <a:pt x="84" y="964"/>
                  </a:lnTo>
                  <a:lnTo>
                    <a:pt x="92" y="964"/>
                  </a:lnTo>
                  <a:lnTo>
                    <a:pt x="122" y="964"/>
                  </a:lnTo>
                  <a:lnTo>
                    <a:pt x="122" y="964"/>
                  </a:lnTo>
                  <a:lnTo>
                    <a:pt x="128" y="964"/>
                  </a:lnTo>
                  <a:lnTo>
                    <a:pt x="134" y="968"/>
                  </a:lnTo>
                  <a:lnTo>
                    <a:pt x="138" y="974"/>
                  </a:lnTo>
                  <a:lnTo>
                    <a:pt x="138" y="980"/>
                  </a:lnTo>
                  <a:lnTo>
                    <a:pt x="138" y="1040"/>
                  </a:lnTo>
                  <a:close/>
                  <a:moveTo>
                    <a:pt x="290" y="1040"/>
                  </a:moveTo>
                  <a:lnTo>
                    <a:pt x="290" y="1040"/>
                  </a:lnTo>
                  <a:lnTo>
                    <a:pt x="288" y="1046"/>
                  </a:lnTo>
                  <a:lnTo>
                    <a:pt x="284" y="1052"/>
                  </a:lnTo>
                  <a:lnTo>
                    <a:pt x="280" y="1056"/>
                  </a:lnTo>
                  <a:lnTo>
                    <a:pt x="274" y="1056"/>
                  </a:lnTo>
                  <a:lnTo>
                    <a:pt x="242" y="1056"/>
                  </a:lnTo>
                  <a:lnTo>
                    <a:pt x="242" y="1056"/>
                  </a:lnTo>
                  <a:lnTo>
                    <a:pt x="236" y="1056"/>
                  </a:lnTo>
                  <a:lnTo>
                    <a:pt x="230" y="1052"/>
                  </a:lnTo>
                  <a:lnTo>
                    <a:pt x="228" y="1046"/>
                  </a:lnTo>
                  <a:lnTo>
                    <a:pt x="226" y="1040"/>
                  </a:lnTo>
                  <a:lnTo>
                    <a:pt x="226" y="980"/>
                  </a:lnTo>
                  <a:lnTo>
                    <a:pt x="226" y="980"/>
                  </a:lnTo>
                  <a:lnTo>
                    <a:pt x="228" y="974"/>
                  </a:lnTo>
                  <a:lnTo>
                    <a:pt x="230" y="968"/>
                  </a:lnTo>
                  <a:lnTo>
                    <a:pt x="236" y="964"/>
                  </a:lnTo>
                  <a:lnTo>
                    <a:pt x="242" y="964"/>
                  </a:lnTo>
                  <a:lnTo>
                    <a:pt x="274" y="964"/>
                  </a:lnTo>
                  <a:lnTo>
                    <a:pt x="274" y="964"/>
                  </a:lnTo>
                  <a:lnTo>
                    <a:pt x="280" y="964"/>
                  </a:lnTo>
                  <a:lnTo>
                    <a:pt x="284" y="968"/>
                  </a:lnTo>
                  <a:lnTo>
                    <a:pt x="288" y="974"/>
                  </a:lnTo>
                  <a:lnTo>
                    <a:pt x="290" y="980"/>
                  </a:lnTo>
                  <a:lnTo>
                    <a:pt x="290" y="1040"/>
                  </a:lnTo>
                  <a:close/>
                  <a:moveTo>
                    <a:pt x="440" y="1040"/>
                  </a:moveTo>
                  <a:lnTo>
                    <a:pt x="440" y="1040"/>
                  </a:lnTo>
                  <a:lnTo>
                    <a:pt x="440" y="1046"/>
                  </a:lnTo>
                  <a:lnTo>
                    <a:pt x="436" y="1052"/>
                  </a:lnTo>
                  <a:lnTo>
                    <a:pt x="430" y="1056"/>
                  </a:lnTo>
                  <a:lnTo>
                    <a:pt x="424" y="1056"/>
                  </a:lnTo>
                  <a:lnTo>
                    <a:pt x="394" y="1056"/>
                  </a:lnTo>
                  <a:lnTo>
                    <a:pt x="394" y="1056"/>
                  </a:lnTo>
                  <a:lnTo>
                    <a:pt x="386" y="1056"/>
                  </a:lnTo>
                  <a:lnTo>
                    <a:pt x="382" y="1052"/>
                  </a:lnTo>
                  <a:lnTo>
                    <a:pt x="378" y="1046"/>
                  </a:lnTo>
                  <a:lnTo>
                    <a:pt x="378" y="1040"/>
                  </a:lnTo>
                  <a:lnTo>
                    <a:pt x="378" y="980"/>
                  </a:lnTo>
                  <a:lnTo>
                    <a:pt x="378" y="980"/>
                  </a:lnTo>
                  <a:lnTo>
                    <a:pt x="378" y="974"/>
                  </a:lnTo>
                  <a:lnTo>
                    <a:pt x="382" y="968"/>
                  </a:lnTo>
                  <a:lnTo>
                    <a:pt x="386" y="964"/>
                  </a:lnTo>
                  <a:lnTo>
                    <a:pt x="394" y="964"/>
                  </a:lnTo>
                  <a:lnTo>
                    <a:pt x="424" y="964"/>
                  </a:lnTo>
                  <a:lnTo>
                    <a:pt x="424" y="964"/>
                  </a:lnTo>
                  <a:lnTo>
                    <a:pt x="430" y="964"/>
                  </a:lnTo>
                  <a:lnTo>
                    <a:pt x="436" y="968"/>
                  </a:lnTo>
                  <a:lnTo>
                    <a:pt x="440" y="974"/>
                  </a:lnTo>
                  <a:lnTo>
                    <a:pt x="440" y="980"/>
                  </a:lnTo>
                  <a:lnTo>
                    <a:pt x="440" y="1040"/>
                  </a:lnTo>
                  <a:close/>
                  <a:moveTo>
                    <a:pt x="592" y="1040"/>
                  </a:moveTo>
                  <a:lnTo>
                    <a:pt x="592" y="1040"/>
                  </a:lnTo>
                  <a:lnTo>
                    <a:pt x="590" y="1046"/>
                  </a:lnTo>
                  <a:lnTo>
                    <a:pt x="588" y="1052"/>
                  </a:lnTo>
                  <a:lnTo>
                    <a:pt x="582" y="1056"/>
                  </a:lnTo>
                  <a:lnTo>
                    <a:pt x="576" y="1056"/>
                  </a:lnTo>
                  <a:lnTo>
                    <a:pt x="544" y="1056"/>
                  </a:lnTo>
                  <a:lnTo>
                    <a:pt x="544" y="1056"/>
                  </a:lnTo>
                  <a:lnTo>
                    <a:pt x="538" y="1056"/>
                  </a:lnTo>
                  <a:lnTo>
                    <a:pt x="532" y="1052"/>
                  </a:lnTo>
                  <a:lnTo>
                    <a:pt x="530" y="1046"/>
                  </a:lnTo>
                  <a:lnTo>
                    <a:pt x="528" y="1040"/>
                  </a:lnTo>
                  <a:lnTo>
                    <a:pt x="528" y="980"/>
                  </a:lnTo>
                  <a:lnTo>
                    <a:pt x="528" y="980"/>
                  </a:lnTo>
                  <a:lnTo>
                    <a:pt x="530" y="974"/>
                  </a:lnTo>
                  <a:lnTo>
                    <a:pt x="532" y="968"/>
                  </a:lnTo>
                  <a:lnTo>
                    <a:pt x="538" y="964"/>
                  </a:lnTo>
                  <a:lnTo>
                    <a:pt x="544" y="964"/>
                  </a:lnTo>
                  <a:lnTo>
                    <a:pt x="576" y="964"/>
                  </a:lnTo>
                  <a:lnTo>
                    <a:pt x="576" y="964"/>
                  </a:lnTo>
                  <a:lnTo>
                    <a:pt x="582" y="964"/>
                  </a:lnTo>
                  <a:lnTo>
                    <a:pt x="588" y="968"/>
                  </a:lnTo>
                  <a:lnTo>
                    <a:pt x="590" y="974"/>
                  </a:lnTo>
                  <a:lnTo>
                    <a:pt x="592" y="980"/>
                  </a:lnTo>
                  <a:lnTo>
                    <a:pt x="592" y="1040"/>
                  </a:lnTo>
                  <a:close/>
                  <a:moveTo>
                    <a:pt x="742" y="1040"/>
                  </a:moveTo>
                  <a:lnTo>
                    <a:pt x="742" y="1040"/>
                  </a:lnTo>
                  <a:lnTo>
                    <a:pt x="742" y="1046"/>
                  </a:lnTo>
                  <a:lnTo>
                    <a:pt x="738" y="1052"/>
                  </a:lnTo>
                  <a:lnTo>
                    <a:pt x="732" y="1056"/>
                  </a:lnTo>
                  <a:lnTo>
                    <a:pt x="726" y="1056"/>
                  </a:lnTo>
                  <a:lnTo>
                    <a:pt x="696" y="1056"/>
                  </a:lnTo>
                  <a:lnTo>
                    <a:pt x="696" y="1056"/>
                  </a:lnTo>
                  <a:lnTo>
                    <a:pt x="688" y="1056"/>
                  </a:lnTo>
                  <a:lnTo>
                    <a:pt x="684" y="1052"/>
                  </a:lnTo>
                  <a:lnTo>
                    <a:pt x="680" y="1046"/>
                  </a:lnTo>
                  <a:lnTo>
                    <a:pt x="680" y="1040"/>
                  </a:lnTo>
                  <a:lnTo>
                    <a:pt x="680" y="980"/>
                  </a:lnTo>
                  <a:lnTo>
                    <a:pt x="680" y="980"/>
                  </a:lnTo>
                  <a:lnTo>
                    <a:pt x="680" y="974"/>
                  </a:lnTo>
                  <a:lnTo>
                    <a:pt x="684" y="968"/>
                  </a:lnTo>
                  <a:lnTo>
                    <a:pt x="688" y="964"/>
                  </a:lnTo>
                  <a:lnTo>
                    <a:pt x="696" y="964"/>
                  </a:lnTo>
                  <a:lnTo>
                    <a:pt x="726" y="964"/>
                  </a:lnTo>
                  <a:lnTo>
                    <a:pt x="726" y="964"/>
                  </a:lnTo>
                  <a:lnTo>
                    <a:pt x="732" y="964"/>
                  </a:lnTo>
                  <a:lnTo>
                    <a:pt x="738" y="968"/>
                  </a:lnTo>
                  <a:lnTo>
                    <a:pt x="742" y="974"/>
                  </a:lnTo>
                  <a:lnTo>
                    <a:pt x="742" y="980"/>
                  </a:lnTo>
                  <a:lnTo>
                    <a:pt x="742" y="1040"/>
                  </a:lnTo>
                  <a:close/>
                  <a:moveTo>
                    <a:pt x="894" y="1040"/>
                  </a:moveTo>
                  <a:lnTo>
                    <a:pt x="894" y="1040"/>
                  </a:lnTo>
                  <a:lnTo>
                    <a:pt x="892" y="1046"/>
                  </a:lnTo>
                  <a:lnTo>
                    <a:pt x="890" y="1052"/>
                  </a:lnTo>
                  <a:lnTo>
                    <a:pt x="884" y="1056"/>
                  </a:lnTo>
                  <a:lnTo>
                    <a:pt x="878" y="1056"/>
                  </a:lnTo>
                  <a:lnTo>
                    <a:pt x="846" y="1056"/>
                  </a:lnTo>
                  <a:lnTo>
                    <a:pt x="846" y="1056"/>
                  </a:lnTo>
                  <a:lnTo>
                    <a:pt x="840" y="1056"/>
                  </a:lnTo>
                  <a:lnTo>
                    <a:pt x="834" y="1052"/>
                  </a:lnTo>
                  <a:lnTo>
                    <a:pt x="832" y="1046"/>
                  </a:lnTo>
                  <a:lnTo>
                    <a:pt x="830" y="1040"/>
                  </a:lnTo>
                  <a:lnTo>
                    <a:pt x="830" y="980"/>
                  </a:lnTo>
                  <a:lnTo>
                    <a:pt x="830" y="980"/>
                  </a:lnTo>
                  <a:lnTo>
                    <a:pt x="832" y="974"/>
                  </a:lnTo>
                  <a:lnTo>
                    <a:pt x="834" y="968"/>
                  </a:lnTo>
                  <a:lnTo>
                    <a:pt x="840" y="964"/>
                  </a:lnTo>
                  <a:lnTo>
                    <a:pt x="846" y="964"/>
                  </a:lnTo>
                  <a:lnTo>
                    <a:pt x="878" y="964"/>
                  </a:lnTo>
                  <a:lnTo>
                    <a:pt x="878" y="964"/>
                  </a:lnTo>
                  <a:lnTo>
                    <a:pt x="884" y="964"/>
                  </a:lnTo>
                  <a:lnTo>
                    <a:pt x="890" y="968"/>
                  </a:lnTo>
                  <a:lnTo>
                    <a:pt x="892" y="974"/>
                  </a:lnTo>
                  <a:lnTo>
                    <a:pt x="894" y="980"/>
                  </a:lnTo>
                  <a:lnTo>
                    <a:pt x="894" y="1040"/>
                  </a:lnTo>
                  <a:close/>
                  <a:moveTo>
                    <a:pt x="1044" y="1040"/>
                  </a:moveTo>
                  <a:lnTo>
                    <a:pt x="1044" y="1040"/>
                  </a:lnTo>
                  <a:lnTo>
                    <a:pt x="1044" y="1046"/>
                  </a:lnTo>
                  <a:lnTo>
                    <a:pt x="1040" y="1052"/>
                  </a:lnTo>
                  <a:lnTo>
                    <a:pt x="1034" y="1056"/>
                  </a:lnTo>
                  <a:lnTo>
                    <a:pt x="1028" y="1056"/>
                  </a:lnTo>
                  <a:lnTo>
                    <a:pt x="998" y="1056"/>
                  </a:lnTo>
                  <a:lnTo>
                    <a:pt x="998" y="1056"/>
                  </a:lnTo>
                  <a:lnTo>
                    <a:pt x="992" y="1056"/>
                  </a:lnTo>
                  <a:lnTo>
                    <a:pt x="986" y="1052"/>
                  </a:lnTo>
                  <a:lnTo>
                    <a:pt x="982" y="1046"/>
                  </a:lnTo>
                  <a:lnTo>
                    <a:pt x="982" y="104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74"/>
                  </a:lnTo>
                  <a:lnTo>
                    <a:pt x="986" y="968"/>
                  </a:lnTo>
                  <a:lnTo>
                    <a:pt x="992" y="964"/>
                  </a:lnTo>
                  <a:lnTo>
                    <a:pt x="998" y="964"/>
                  </a:lnTo>
                  <a:lnTo>
                    <a:pt x="1028" y="964"/>
                  </a:lnTo>
                  <a:lnTo>
                    <a:pt x="1028" y="964"/>
                  </a:lnTo>
                  <a:lnTo>
                    <a:pt x="1034" y="964"/>
                  </a:lnTo>
                  <a:lnTo>
                    <a:pt x="1040" y="968"/>
                  </a:lnTo>
                  <a:lnTo>
                    <a:pt x="1044" y="974"/>
                  </a:lnTo>
                  <a:lnTo>
                    <a:pt x="1044" y="980"/>
                  </a:lnTo>
                  <a:lnTo>
                    <a:pt x="1044" y="1040"/>
                  </a:lnTo>
                  <a:close/>
                  <a:moveTo>
                    <a:pt x="1196" y="1040"/>
                  </a:moveTo>
                  <a:lnTo>
                    <a:pt x="1196" y="1040"/>
                  </a:lnTo>
                  <a:lnTo>
                    <a:pt x="1194" y="1046"/>
                  </a:lnTo>
                  <a:lnTo>
                    <a:pt x="1192" y="1052"/>
                  </a:lnTo>
                  <a:lnTo>
                    <a:pt x="1186" y="1056"/>
                  </a:lnTo>
                  <a:lnTo>
                    <a:pt x="1180" y="1056"/>
                  </a:lnTo>
                  <a:lnTo>
                    <a:pt x="1148" y="1056"/>
                  </a:lnTo>
                  <a:lnTo>
                    <a:pt x="1148" y="1056"/>
                  </a:lnTo>
                  <a:lnTo>
                    <a:pt x="1142" y="1056"/>
                  </a:lnTo>
                  <a:lnTo>
                    <a:pt x="1136" y="1052"/>
                  </a:lnTo>
                  <a:lnTo>
                    <a:pt x="1134" y="1046"/>
                  </a:lnTo>
                  <a:lnTo>
                    <a:pt x="1132" y="1040"/>
                  </a:lnTo>
                  <a:lnTo>
                    <a:pt x="1132" y="980"/>
                  </a:lnTo>
                  <a:lnTo>
                    <a:pt x="1132" y="980"/>
                  </a:lnTo>
                  <a:lnTo>
                    <a:pt x="1134" y="974"/>
                  </a:lnTo>
                  <a:lnTo>
                    <a:pt x="1136" y="968"/>
                  </a:lnTo>
                  <a:lnTo>
                    <a:pt x="1142" y="964"/>
                  </a:lnTo>
                  <a:lnTo>
                    <a:pt x="1148" y="964"/>
                  </a:lnTo>
                  <a:lnTo>
                    <a:pt x="1180" y="964"/>
                  </a:lnTo>
                  <a:lnTo>
                    <a:pt x="1180" y="964"/>
                  </a:lnTo>
                  <a:lnTo>
                    <a:pt x="1186" y="964"/>
                  </a:lnTo>
                  <a:lnTo>
                    <a:pt x="1192" y="968"/>
                  </a:lnTo>
                  <a:lnTo>
                    <a:pt x="1194" y="974"/>
                  </a:lnTo>
                  <a:lnTo>
                    <a:pt x="1196" y="980"/>
                  </a:lnTo>
                  <a:lnTo>
                    <a:pt x="1196" y="1040"/>
                  </a:lnTo>
                  <a:close/>
                  <a:moveTo>
                    <a:pt x="1204" y="176"/>
                  </a:moveTo>
                  <a:lnTo>
                    <a:pt x="1204" y="938"/>
                  </a:lnTo>
                  <a:lnTo>
                    <a:pt x="1204" y="948"/>
                  </a:lnTo>
                  <a:lnTo>
                    <a:pt x="1204" y="948"/>
                  </a:lnTo>
                  <a:lnTo>
                    <a:pt x="1202" y="952"/>
                  </a:lnTo>
                  <a:lnTo>
                    <a:pt x="1198" y="954"/>
                  </a:lnTo>
                  <a:lnTo>
                    <a:pt x="62" y="954"/>
                  </a:lnTo>
                  <a:lnTo>
                    <a:pt x="62" y="954"/>
                  </a:lnTo>
                  <a:lnTo>
                    <a:pt x="58" y="952"/>
                  </a:lnTo>
                  <a:lnTo>
                    <a:pt x="56" y="948"/>
                  </a:lnTo>
                  <a:lnTo>
                    <a:pt x="56" y="93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8" y="172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70"/>
                  </a:lnTo>
                  <a:lnTo>
                    <a:pt x="1198" y="170"/>
                  </a:lnTo>
                  <a:lnTo>
                    <a:pt x="1198" y="170"/>
                  </a:lnTo>
                  <a:lnTo>
                    <a:pt x="1200" y="170"/>
                  </a:lnTo>
                  <a:lnTo>
                    <a:pt x="1202" y="172"/>
                  </a:lnTo>
                  <a:lnTo>
                    <a:pt x="1202" y="172"/>
                  </a:lnTo>
                  <a:lnTo>
                    <a:pt x="1204" y="176"/>
                  </a:lnTo>
                  <a:lnTo>
                    <a:pt x="1204" y="176"/>
                  </a:lnTo>
                  <a:close/>
                  <a:moveTo>
                    <a:pt x="1346" y="1040"/>
                  </a:moveTo>
                  <a:lnTo>
                    <a:pt x="1346" y="1040"/>
                  </a:lnTo>
                  <a:lnTo>
                    <a:pt x="1346" y="1046"/>
                  </a:lnTo>
                  <a:lnTo>
                    <a:pt x="1342" y="1052"/>
                  </a:lnTo>
                  <a:lnTo>
                    <a:pt x="1336" y="1056"/>
                  </a:lnTo>
                  <a:lnTo>
                    <a:pt x="1330" y="1056"/>
                  </a:lnTo>
                  <a:lnTo>
                    <a:pt x="1300" y="1056"/>
                  </a:lnTo>
                  <a:lnTo>
                    <a:pt x="1300" y="1056"/>
                  </a:lnTo>
                  <a:lnTo>
                    <a:pt x="1294" y="1056"/>
                  </a:lnTo>
                  <a:lnTo>
                    <a:pt x="1288" y="1052"/>
                  </a:lnTo>
                  <a:lnTo>
                    <a:pt x="1284" y="1046"/>
                  </a:lnTo>
                  <a:lnTo>
                    <a:pt x="1284" y="1040"/>
                  </a:lnTo>
                  <a:lnTo>
                    <a:pt x="1284" y="980"/>
                  </a:lnTo>
                  <a:lnTo>
                    <a:pt x="1284" y="980"/>
                  </a:lnTo>
                  <a:lnTo>
                    <a:pt x="1284" y="974"/>
                  </a:lnTo>
                  <a:lnTo>
                    <a:pt x="1288" y="968"/>
                  </a:lnTo>
                  <a:lnTo>
                    <a:pt x="1294" y="964"/>
                  </a:lnTo>
                  <a:lnTo>
                    <a:pt x="1300" y="964"/>
                  </a:lnTo>
                  <a:lnTo>
                    <a:pt x="1330" y="964"/>
                  </a:lnTo>
                  <a:lnTo>
                    <a:pt x="1330" y="964"/>
                  </a:lnTo>
                  <a:lnTo>
                    <a:pt x="1336" y="964"/>
                  </a:lnTo>
                  <a:lnTo>
                    <a:pt x="1342" y="968"/>
                  </a:lnTo>
                  <a:lnTo>
                    <a:pt x="1346" y="974"/>
                  </a:lnTo>
                  <a:lnTo>
                    <a:pt x="1346" y="980"/>
                  </a:lnTo>
                  <a:lnTo>
                    <a:pt x="1346" y="1040"/>
                  </a:lnTo>
                  <a:close/>
                  <a:moveTo>
                    <a:pt x="1498" y="1040"/>
                  </a:moveTo>
                  <a:lnTo>
                    <a:pt x="1498" y="1040"/>
                  </a:lnTo>
                  <a:lnTo>
                    <a:pt x="1496" y="1046"/>
                  </a:lnTo>
                  <a:lnTo>
                    <a:pt x="1494" y="1052"/>
                  </a:lnTo>
                  <a:lnTo>
                    <a:pt x="1488" y="1056"/>
                  </a:lnTo>
                  <a:lnTo>
                    <a:pt x="1482" y="1056"/>
                  </a:lnTo>
                  <a:lnTo>
                    <a:pt x="1450" y="1056"/>
                  </a:lnTo>
                  <a:lnTo>
                    <a:pt x="1450" y="1056"/>
                  </a:lnTo>
                  <a:lnTo>
                    <a:pt x="1444" y="1056"/>
                  </a:lnTo>
                  <a:lnTo>
                    <a:pt x="1438" y="1052"/>
                  </a:lnTo>
                  <a:lnTo>
                    <a:pt x="1436" y="1046"/>
                  </a:lnTo>
                  <a:lnTo>
                    <a:pt x="1434" y="1040"/>
                  </a:lnTo>
                  <a:lnTo>
                    <a:pt x="1434" y="980"/>
                  </a:lnTo>
                  <a:lnTo>
                    <a:pt x="1434" y="980"/>
                  </a:lnTo>
                  <a:lnTo>
                    <a:pt x="1436" y="974"/>
                  </a:lnTo>
                  <a:lnTo>
                    <a:pt x="1438" y="968"/>
                  </a:lnTo>
                  <a:lnTo>
                    <a:pt x="1444" y="964"/>
                  </a:lnTo>
                  <a:lnTo>
                    <a:pt x="1450" y="964"/>
                  </a:lnTo>
                  <a:lnTo>
                    <a:pt x="1482" y="964"/>
                  </a:lnTo>
                  <a:lnTo>
                    <a:pt x="1482" y="964"/>
                  </a:lnTo>
                  <a:lnTo>
                    <a:pt x="1488" y="964"/>
                  </a:lnTo>
                  <a:lnTo>
                    <a:pt x="1494" y="968"/>
                  </a:lnTo>
                  <a:lnTo>
                    <a:pt x="1496" y="974"/>
                  </a:lnTo>
                  <a:lnTo>
                    <a:pt x="1498" y="980"/>
                  </a:lnTo>
                  <a:lnTo>
                    <a:pt x="1498" y="1040"/>
                  </a:lnTo>
                  <a:close/>
                  <a:moveTo>
                    <a:pt x="1648" y="1040"/>
                  </a:moveTo>
                  <a:lnTo>
                    <a:pt x="1648" y="1040"/>
                  </a:lnTo>
                  <a:lnTo>
                    <a:pt x="1648" y="1046"/>
                  </a:lnTo>
                  <a:lnTo>
                    <a:pt x="1644" y="1052"/>
                  </a:lnTo>
                  <a:lnTo>
                    <a:pt x="1638" y="1056"/>
                  </a:lnTo>
                  <a:lnTo>
                    <a:pt x="1632" y="1056"/>
                  </a:lnTo>
                  <a:lnTo>
                    <a:pt x="1602" y="1056"/>
                  </a:lnTo>
                  <a:lnTo>
                    <a:pt x="1602" y="1056"/>
                  </a:lnTo>
                  <a:lnTo>
                    <a:pt x="1596" y="1056"/>
                  </a:lnTo>
                  <a:lnTo>
                    <a:pt x="1590" y="1052"/>
                  </a:lnTo>
                  <a:lnTo>
                    <a:pt x="1586" y="1046"/>
                  </a:lnTo>
                  <a:lnTo>
                    <a:pt x="1586" y="1040"/>
                  </a:lnTo>
                  <a:lnTo>
                    <a:pt x="1586" y="980"/>
                  </a:lnTo>
                  <a:lnTo>
                    <a:pt x="1586" y="980"/>
                  </a:lnTo>
                  <a:lnTo>
                    <a:pt x="1586" y="974"/>
                  </a:lnTo>
                  <a:lnTo>
                    <a:pt x="1590" y="968"/>
                  </a:lnTo>
                  <a:lnTo>
                    <a:pt x="1596" y="964"/>
                  </a:lnTo>
                  <a:lnTo>
                    <a:pt x="1602" y="964"/>
                  </a:lnTo>
                  <a:lnTo>
                    <a:pt x="1632" y="964"/>
                  </a:lnTo>
                  <a:lnTo>
                    <a:pt x="1632" y="964"/>
                  </a:lnTo>
                  <a:lnTo>
                    <a:pt x="1638" y="964"/>
                  </a:lnTo>
                  <a:lnTo>
                    <a:pt x="1644" y="968"/>
                  </a:lnTo>
                  <a:lnTo>
                    <a:pt x="1648" y="974"/>
                  </a:lnTo>
                  <a:lnTo>
                    <a:pt x="1648" y="980"/>
                  </a:lnTo>
                  <a:lnTo>
                    <a:pt x="1648" y="1040"/>
                  </a:lnTo>
                  <a:close/>
                  <a:moveTo>
                    <a:pt x="1800" y="1040"/>
                  </a:moveTo>
                  <a:lnTo>
                    <a:pt x="1800" y="1040"/>
                  </a:lnTo>
                  <a:lnTo>
                    <a:pt x="1800" y="1046"/>
                  </a:lnTo>
                  <a:lnTo>
                    <a:pt x="1796" y="1052"/>
                  </a:lnTo>
                  <a:lnTo>
                    <a:pt x="1790" y="1056"/>
                  </a:lnTo>
                  <a:lnTo>
                    <a:pt x="1784" y="1056"/>
                  </a:lnTo>
                  <a:lnTo>
                    <a:pt x="1754" y="1056"/>
                  </a:lnTo>
                  <a:lnTo>
                    <a:pt x="1754" y="1056"/>
                  </a:lnTo>
                  <a:lnTo>
                    <a:pt x="1746" y="1056"/>
                  </a:lnTo>
                  <a:lnTo>
                    <a:pt x="1742" y="1052"/>
                  </a:lnTo>
                  <a:lnTo>
                    <a:pt x="1738" y="1046"/>
                  </a:lnTo>
                  <a:lnTo>
                    <a:pt x="1736" y="1040"/>
                  </a:lnTo>
                  <a:lnTo>
                    <a:pt x="1736" y="980"/>
                  </a:lnTo>
                  <a:lnTo>
                    <a:pt x="1736" y="980"/>
                  </a:lnTo>
                  <a:lnTo>
                    <a:pt x="1738" y="974"/>
                  </a:lnTo>
                  <a:lnTo>
                    <a:pt x="1742" y="968"/>
                  </a:lnTo>
                  <a:lnTo>
                    <a:pt x="1746" y="964"/>
                  </a:lnTo>
                  <a:lnTo>
                    <a:pt x="1754" y="964"/>
                  </a:lnTo>
                  <a:lnTo>
                    <a:pt x="1784" y="964"/>
                  </a:lnTo>
                  <a:lnTo>
                    <a:pt x="1784" y="964"/>
                  </a:lnTo>
                  <a:lnTo>
                    <a:pt x="1790" y="964"/>
                  </a:lnTo>
                  <a:lnTo>
                    <a:pt x="1796" y="968"/>
                  </a:lnTo>
                  <a:lnTo>
                    <a:pt x="1800" y="974"/>
                  </a:lnTo>
                  <a:lnTo>
                    <a:pt x="1800" y="980"/>
                  </a:lnTo>
                  <a:lnTo>
                    <a:pt x="1800" y="1040"/>
                  </a:lnTo>
                  <a:close/>
                  <a:moveTo>
                    <a:pt x="1952" y="1040"/>
                  </a:moveTo>
                  <a:lnTo>
                    <a:pt x="1952" y="1040"/>
                  </a:lnTo>
                  <a:lnTo>
                    <a:pt x="1950" y="1046"/>
                  </a:lnTo>
                  <a:lnTo>
                    <a:pt x="1946" y="1052"/>
                  </a:lnTo>
                  <a:lnTo>
                    <a:pt x="1942" y="1056"/>
                  </a:lnTo>
                  <a:lnTo>
                    <a:pt x="1936" y="1056"/>
                  </a:lnTo>
                  <a:lnTo>
                    <a:pt x="1904" y="1056"/>
                  </a:lnTo>
                  <a:lnTo>
                    <a:pt x="1904" y="1056"/>
                  </a:lnTo>
                  <a:lnTo>
                    <a:pt x="1898" y="1056"/>
                  </a:lnTo>
                  <a:lnTo>
                    <a:pt x="1892" y="1052"/>
                  </a:lnTo>
                  <a:lnTo>
                    <a:pt x="1890" y="1046"/>
                  </a:lnTo>
                  <a:lnTo>
                    <a:pt x="1888" y="1040"/>
                  </a:lnTo>
                  <a:lnTo>
                    <a:pt x="1888" y="980"/>
                  </a:lnTo>
                  <a:lnTo>
                    <a:pt x="1888" y="980"/>
                  </a:lnTo>
                  <a:lnTo>
                    <a:pt x="1890" y="974"/>
                  </a:lnTo>
                  <a:lnTo>
                    <a:pt x="1892" y="968"/>
                  </a:lnTo>
                  <a:lnTo>
                    <a:pt x="1898" y="964"/>
                  </a:lnTo>
                  <a:lnTo>
                    <a:pt x="1904" y="964"/>
                  </a:lnTo>
                  <a:lnTo>
                    <a:pt x="1936" y="964"/>
                  </a:lnTo>
                  <a:lnTo>
                    <a:pt x="1936" y="964"/>
                  </a:lnTo>
                  <a:lnTo>
                    <a:pt x="1942" y="964"/>
                  </a:lnTo>
                  <a:lnTo>
                    <a:pt x="1946" y="968"/>
                  </a:lnTo>
                  <a:lnTo>
                    <a:pt x="1950" y="974"/>
                  </a:lnTo>
                  <a:lnTo>
                    <a:pt x="1952" y="980"/>
                  </a:lnTo>
                  <a:lnTo>
                    <a:pt x="1952" y="1040"/>
                  </a:lnTo>
                  <a:close/>
                  <a:moveTo>
                    <a:pt x="2102" y="1040"/>
                  </a:moveTo>
                  <a:lnTo>
                    <a:pt x="2102" y="1040"/>
                  </a:lnTo>
                  <a:lnTo>
                    <a:pt x="2102" y="1046"/>
                  </a:lnTo>
                  <a:lnTo>
                    <a:pt x="2098" y="1052"/>
                  </a:lnTo>
                  <a:lnTo>
                    <a:pt x="2092" y="1056"/>
                  </a:lnTo>
                  <a:lnTo>
                    <a:pt x="2086" y="1056"/>
                  </a:lnTo>
                  <a:lnTo>
                    <a:pt x="2056" y="1056"/>
                  </a:lnTo>
                  <a:lnTo>
                    <a:pt x="2056" y="1056"/>
                  </a:lnTo>
                  <a:lnTo>
                    <a:pt x="2048" y="1056"/>
                  </a:lnTo>
                  <a:lnTo>
                    <a:pt x="2044" y="1052"/>
                  </a:lnTo>
                  <a:lnTo>
                    <a:pt x="2040" y="1046"/>
                  </a:lnTo>
                  <a:lnTo>
                    <a:pt x="2040" y="1040"/>
                  </a:lnTo>
                  <a:lnTo>
                    <a:pt x="2040" y="980"/>
                  </a:lnTo>
                  <a:lnTo>
                    <a:pt x="2040" y="980"/>
                  </a:lnTo>
                  <a:lnTo>
                    <a:pt x="2040" y="974"/>
                  </a:lnTo>
                  <a:lnTo>
                    <a:pt x="2044" y="968"/>
                  </a:lnTo>
                  <a:lnTo>
                    <a:pt x="2048" y="964"/>
                  </a:lnTo>
                  <a:lnTo>
                    <a:pt x="2056" y="964"/>
                  </a:lnTo>
                  <a:lnTo>
                    <a:pt x="2086" y="964"/>
                  </a:lnTo>
                  <a:lnTo>
                    <a:pt x="2086" y="964"/>
                  </a:lnTo>
                  <a:lnTo>
                    <a:pt x="2092" y="964"/>
                  </a:lnTo>
                  <a:lnTo>
                    <a:pt x="2098" y="968"/>
                  </a:lnTo>
                  <a:lnTo>
                    <a:pt x="2102" y="974"/>
                  </a:lnTo>
                  <a:lnTo>
                    <a:pt x="2102" y="980"/>
                  </a:lnTo>
                  <a:lnTo>
                    <a:pt x="2102" y="1040"/>
                  </a:lnTo>
                  <a:close/>
                  <a:moveTo>
                    <a:pt x="2254" y="1040"/>
                  </a:moveTo>
                  <a:lnTo>
                    <a:pt x="2254" y="1040"/>
                  </a:lnTo>
                  <a:lnTo>
                    <a:pt x="2252" y="1046"/>
                  </a:lnTo>
                  <a:lnTo>
                    <a:pt x="2248" y="1052"/>
                  </a:lnTo>
                  <a:lnTo>
                    <a:pt x="2244" y="1056"/>
                  </a:lnTo>
                  <a:lnTo>
                    <a:pt x="2238" y="1056"/>
                  </a:lnTo>
                  <a:lnTo>
                    <a:pt x="2206" y="1056"/>
                  </a:lnTo>
                  <a:lnTo>
                    <a:pt x="2206" y="1056"/>
                  </a:lnTo>
                  <a:lnTo>
                    <a:pt x="2200" y="1056"/>
                  </a:lnTo>
                  <a:lnTo>
                    <a:pt x="2194" y="1052"/>
                  </a:lnTo>
                  <a:lnTo>
                    <a:pt x="2192" y="1046"/>
                  </a:lnTo>
                  <a:lnTo>
                    <a:pt x="2190" y="1040"/>
                  </a:lnTo>
                  <a:lnTo>
                    <a:pt x="2190" y="980"/>
                  </a:lnTo>
                  <a:lnTo>
                    <a:pt x="2190" y="980"/>
                  </a:lnTo>
                  <a:lnTo>
                    <a:pt x="2192" y="974"/>
                  </a:lnTo>
                  <a:lnTo>
                    <a:pt x="2194" y="968"/>
                  </a:lnTo>
                  <a:lnTo>
                    <a:pt x="2200" y="964"/>
                  </a:lnTo>
                  <a:lnTo>
                    <a:pt x="2206" y="964"/>
                  </a:lnTo>
                  <a:lnTo>
                    <a:pt x="2238" y="964"/>
                  </a:lnTo>
                  <a:lnTo>
                    <a:pt x="2238" y="964"/>
                  </a:lnTo>
                  <a:lnTo>
                    <a:pt x="2244" y="964"/>
                  </a:lnTo>
                  <a:lnTo>
                    <a:pt x="2248" y="968"/>
                  </a:lnTo>
                  <a:lnTo>
                    <a:pt x="2252" y="974"/>
                  </a:lnTo>
                  <a:lnTo>
                    <a:pt x="2254" y="980"/>
                  </a:lnTo>
                  <a:lnTo>
                    <a:pt x="2254" y="1040"/>
                  </a:lnTo>
                  <a:close/>
                  <a:moveTo>
                    <a:pt x="2404" y="1040"/>
                  </a:moveTo>
                  <a:lnTo>
                    <a:pt x="2404" y="1040"/>
                  </a:lnTo>
                  <a:lnTo>
                    <a:pt x="2404" y="1046"/>
                  </a:lnTo>
                  <a:lnTo>
                    <a:pt x="2400" y="1052"/>
                  </a:lnTo>
                  <a:lnTo>
                    <a:pt x="2394" y="1056"/>
                  </a:lnTo>
                  <a:lnTo>
                    <a:pt x="2388" y="1056"/>
                  </a:lnTo>
                  <a:lnTo>
                    <a:pt x="2358" y="1056"/>
                  </a:lnTo>
                  <a:lnTo>
                    <a:pt x="2358" y="1056"/>
                  </a:lnTo>
                  <a:lnTo>
                    <a:pt x="2350" y="1056"/>
                  </a:lnTo>
                  <a:lnTo>
                    <a:pt x="2346" y="1052"/>
                  </a:lnTo>
                  <a:lnTo>
                    <a:pt x="2342" y="1046"/>
                  </a:lnTo>
                  <a:lnTo>
                    <a:pt x="2342" y="1040"/>
                  </a:lnTo>
                  <a:lnTo>
                    <a:pt x="2342" y="980"/>
                  </a:lnTo>
                  <a:lnTo>
                    <a:pt x="2342" y="980"/>
                  </a:lnTo>
                  <a:lnTo>
                    <a:pt x="2342" y="974"/>
                  </a:lnTo>
                  <a:lnTo>
                    <a:pt x="2346" y="968"/>
                  </a:lnTo>
                  <a:lnTo>
                    <a:pt x="2350" y="964"/>
                  </a:lnTo>
                  <a:lnTo>
                    <a:pt x="2358" y="964"/>
                  </a:lnTo>
                  <a:lnTo>
                    <a:pt x="2388" y="964"/>
                  </a:lnTo>
                  <a:lnTo>
                    <a:pt x="2388" y="964"/>
                  </a:lnTo>
                  <a:lnTo>
                    <a:pt x="2394" y="964"/>
                  </a:lnTo>
                  <a:lnTo>
                    <a:pt x="2400" y="968"/>
                  </a:lnTo>
                  <a:lnTo>
                    <a:pt x="2404" y="974"/>
                  </a:lnTo>
                  <a:lnTo>
                    <a:pt x="2404" y="980"/>
                  </a:lnTo>
                  <a:lnTo>
                    <a:pt x="2404" y="1040"/>
                  </a:lnTo>
                  <a:close/>
                  <a:moveTo>
                    <a:pt x="2410" y="176"/>
                  </a:moveTo>
                  <a:lnTo>
                    <a:pt x="2410" y="938"/>
                  </a:lnTo>
                  <a:lnTo>
                    <a:pt x="2410" y="948"/>
                  </a:lnTo>
                  <a:lnTo>
                    <a:pt x="2410" y="948"/>
                  </a:lnTo>
                  <a:lnTo>
                    <a:pt x="2408" y="952"/>
                  </a:lnTo>
                  <a:lnTo>
                    <a:pt x="2402" y="954"/>
                  </a:lnTo>
                  <a:lnTo>
                    <a:pt x="1268" y="954"/>
                  </a:lnTo>
                  <a:lnTo>
                    <a:pt x="1268" y="954"/>
                  </a:lnTo>
                  <a:lnTo>
                    <a:pt x="1264" y="952"/>
                  </a:lnTo>
                  <a:lnTo>
                    <a:pt x="1262" y="948"/>
                  </a:lnTo>
                  <a:lnTo>
                    <a:pt x="1262" y="938"/>
                  </a:lnTo>
                  <a:lnTo>
                    <a:pt x="1262" y="176"/>
                  </a:lnTo>
                  <a:lnTo>
                    <a:pt x="1262" y="176"/>
                  </a:lnTo>
                  <a:lnTo>
                    <a:pt x="1262" y="176"/>
                  </a:lnTo>
                  <a:lnTo>
                    <a:pt x="1264" y="172"/>
                  </a:lnTo>
                  <a:lnTo>
                    <a:pt x="1264" y="172"/>
                  </a:lnTo>
                  <a:lnTo>
                    <a:pt x="1266" y="170"/>
                  </a:lnTo>
                  <a:lnTo>
                    <a:pt x="1268" y="170"/>
                  </a:lnTo>
                  <a:lnTo>
                    <a:pt x="2402" y="170"/>
                  </a:lnTo>
                  <a:lnTo>
                    <a:pt x="2402" y="170"/>
                  </a:lnTo>
                  <a:lnTo>
                    <a:pt x="2406" y="170"/>
                  </a:lnTo>
                  <a:lnTo>
                    <a:pt x="2408" y="172"/>
                  </a:lnTo>
                  <a:lnTo>
                    <a:pt x="2408" y="172"/>
                  </a:lnTo>
                  <a:lnTo>
                    <a:pt x="2410" y="176"/>
                  </a:lnTo>
                  <a:lnTo>
                    <a:pt x="2410" y="176"/>
                  </a:lnTo>
                  <a:close/>
                  <a:moveTo>
                    <a:pt x="2556" y="1040"/>
                  </a:moveTo>
                  <a:lnTo>
                    <a:pt x="2556" y="1040"/>
                  </a:lnTo>
                  <a:lnTo>
                    <a:pt x="2554" y="1046"/>
                  </a:lnTo>
                  <a:lnTo>
                    <a:pt x="2552" y="1052"/>
                  </a:lnTo>
                  <a:lnTo>
                    <a:pt x="2546" y="1056"/>
                  </a:lnTo>
                  <a:lnTo>
                    <a:pt x="2540" y="1056"/>
                  </a:lnTo>
                  <a:lnTo>
                    <a:pt x="2508" y="1056"/>
                  </a:lnTo>
                  <a:lnTo>
                    <a:pt x="2508" y="1056"/>
                  </a:lnTo>
                  <a:lnTo>
                    <a:pt x="2502" y="1056"/>
                  </a:lnTo>
                  <a:lnTo>
                    <a:pt x="2496" y="1052"/>
                  </a:lnTo>
                  <a:lnTo>
                    <a:pt x="2494" y="1046"/>
                  </a:lnTo>
                  <a:lnTo>
                    <a:pt x="2492" y="1040"/>
                  </a:lnTo>
                  <a:lnTo>
                    <a:pt x="2492" y="980"/>
                  </a:lnTo>
                  <a:lnTo>
                    <a:pt x="2492" y="980"/>
                  </a:lnTo>
                  <a:lnTo>
                    <a:pt x="2494" y="974"/>
                  </a:lnTo>
                  <a:lnTo>
                    <a:pt x="2496" y="968"/>
                  </a:lnTo>
                  <a:lnTo>
                    <a:pt x="2502" y="964"/>
                  </a:lnTo>
                  <a:lnTo>
                    <a:pt x="2508" y="964"/>
                  </a:lnTo>
                  <a:lnTo>
                    <a:pt x="2540" y="964"/>
                  </a:lnTo>
                  <a:lnTo>
                    <a:pt x="2540" y="964"/>
                  </a:lnTo>
                  <a:lnTo>
                    <a:pt x="2546" y="964"/>
                  </a:lnTo>
                  <a:lnTo>
                    <a:pt x="2552" y="968"/>
                  </a:lnTo>
                  <a:lnTo>
                    <a:pt x="2554" y="974"/>
                  </a:lnTo>
                  <a:lnTo>
                    <a:pt x="2556" y="980"/>
                  </a:lnTo>
                  <a:lnTo>
                    <a:pt x="2556" y="1040"/>
                  </a:lnTo>
                  <a:close/>
                  <a:moveTo>
                    <a:pt x="2706" y="1040"/>
                  </a:moveTo>
                  <a:lnTo>
                    <a:pt x="2706" y="1040"/>
                  </a:lnTo>
                  <a:lnTo>
                    <a:pt x="2706" y="1046"/>
                  </a:lnTo>
                  <a:lnTo>
                    <a:pt x="2702" y="1052"/>
                  </a:lnTo>
                  <a:lnTo>
                    <a:pt x="2696" y="1056"/>
                  </a:lnTo>
                  <a:lnTo>
                    <a:pt x="2690" y="1056"/>
                  </a:lnTo>
                  <a:lnTo>
                    <a:pt x="2660" y="1056"/>
                  </a:lnTo>
                  <a:lnTo>
                    <a:pt x="2660" y="1056"/>
                  </a:lnTo>
                  <a:lnTo>
                    <a:pt x="2654" y="1056"/>
                  </a:lnTo>
                  <a:lnTo>
                    <a:pt x="2648" y="1052"/>
                  </a:lnTo>
                  <a:lnTo>
                    <a:pt x="2644" y="1046"/>
                  </a:lnTo>
                  <a:lnTo>
                    <a:pt x="2644" y="1040"/>
                  </a:lnTo>
                  <a:lnTo>
                    <a:pt x="2644" y="980"/>
                  </a:lnTo>
                  <a:lnTo>
                    <a:pt x="2644" y="980"/>
                  </a:lnTo>
                  <a:lnTo>
                    <a:pt x="2644" y="974"/>
                  </a:lnTo>
                  <a:lnTo>
                    <a:pt x="2648" y="968"/>
                  </a:lnTo>
                  <a:lnTo>
                    <a:pt x="2654" y="964"/>
                  </a:lnTo>
                  <a:lnTo>
                    <a:pt x="2660" y="964"/>
                  </a:lnTo>
                  <a:lnTo>
                    <a:pt x="2690" y="964"/>
                  </a:lnTo>
                  <a:lnTo>
                    <a:pt x="2690" y="964"/>
                  </a:lnTo>
                  <a:lnTo>
                    <a:pt x="2696" y="964"/>
                  </a:lnTo>
                  <a:lnTo>
                    <a:pt x="2702" y="968"/>
                  </a:lnTo>
                  <a:lnTo>
                    <a:pt x="2706" y="974"/>
                  </a:lnTo>
                  <a:lnTo>
                    <a:pt x="2706" y="980"/>
                  </a:lnTo>
                  <a:lnTo>
                    <a:pt x="2706" y="1040"/>
                  </a:lnTo>
                  <a:close/>
                  <a:moveTo>
                    <a:pt x="2858" y="1040"/>
                  </a:moveTo>
                  <a:lnTo>
                    <a:pt x="2858" y="1040"/>
                  </a:lnTo>
                  <a:lnTo>
                    <a:pt x="2856" y="1046"/>
                  </a:lnTo>
                  <a:lnTo>
                    <a:pt x="2854" y="1052"/>
                  </a:lnTo>
                  <a:lnTo>
                    <a:pt x="2848" y="1056"/>
                  </a:lnTo>
                  <a:lnTo>
                    <a:pt x="2842" y="1056"/>
                  </a:lnTo>
                  <a:lnTo>
                    <a:pt x="2810" y="1056"/>
                  </a:lnTo>
                  <a:lnTo>
                    <a:pt x="2810" y="1056"/>
                  </a:lnTo>
                  <a:lnTo>
                    <a:pt x="2804" y="1056"/>
                  </a:lnTo>
                  <a:lnTo>
                    <a:pt x="2798" y="1052"/>
                  </a:lnTo>
                  <a:lnTo>
                    <a:pt x="2796" y="1046"/>
                  </a:lnTo>
                  <a:lnTo>
                    <a:pt x="2794" y="1040"/>
                  </a:lnTo>
                  <a:lnTo>
                    <a:pt x="2794" y="980"/>
                  </a:lnTo>
                  <a:lnTo>
                    <a:pt x="2794" y="980"/>
                  </a:lnTo>
                  <a:lnTo>
                    <a:pt x="2796" y="974"/>
                  </a:lnTo>
                  <a:lnTo>
                    <a:pt x="2798" y="968"/>
                  </a:lnTo>
                  <a:lnTo>
                    <a:pt x="2804" y="964"/>
                  </a:lnTo>
                  <a:lnTo>
                    <a:pt x="2810" y="964"/>
                  </a:lnTo>
                  <a:lnTo>
                    <a:pt x="2842" y="964"/>
                  </a:lnTo>
                  <a:lnTo>
                    <a:pt x="2842" y="964"/>
                  </a:lnTo>
                  <a:lnTo>
                    <a:pt x="2848" y="964"/>
                  </a:lnTo>
                  <a:lnTo>
                    <a:pt x="2854" y="968"/>
                  </a:lnTo>
                  <a:lnTo>
                    <a:pt x="2856" y="974"/>
                  </a:lnTo>
                  <a:lnTo>
                    <a:pt x="2858" y="980"/>
                  </a:lnTo>
                  <a:lnTo>
                    <a:pt x="2858" y="1040"/>
                  </a:lnTo>
                  <a:close/>
                  <a:moveTo>
                    <a:pt x="3008" y="1040"/>
                  </a:moveTo>
                  <a:lnTo>
                    <a:pt x="3008" y="1040"/>
                  </a:lnTo>
                  <a:lnTo>
                    <a:pt x="3008" y="1046"/>
                  </a:lnTo>
                  <a:lnTo>
                    <a:pt x="3004" y="1052"/>
                  </a:lnTo>
                  <a:lnTo>
                    <a:pt x="2998" y="1056"/>
                  </a:lnTo>
                  <a:lnTo>
                    <a:pt x="2992" y="1056"/>
                  </a:lnTo>
                  <a:lnTo>
                    <a:pt x="2962" y="1056"/>
                  </a:lnTo>
                  <a:lnTo>
                    <a:pt x="2962" y="1056"/>
                  </a:lnTo>
                  <a:lnTo>
                    <a:pt x="2956" y="1056"/>
                  </a:lnTo>
                  <a:lnTo>
                    <a:pt x="2950" y="1052"/>
                  </a:lnTo>
                  <a:lnTo>
                    <a:pt x="2946" y="1046"/>
                  </a:lnTo>
                  <a:lnTo>
                    <a:pt x="2946" y="1040"/>
                  </a:lnTo>
                  <a:lnTo>
                    <a:pt x="2946" y="980"/>
                  </a:lnTo>
                  <a:lnTo>
                    <a:pt x="2946" y="980"/>
                  </a:lnTo>
                  <a:lnTo>
                    <a:pt x="2946" y="974"/>
                  </a:lnTo>
                  <a:lnTo>
                    <a:pt x="2950" y="968"/>
                  </a:lnTo>
                  <a:lnTo>
                    <a:pt x="2956" y="964"/>
                  </a:lnTo>
                  <a:lnTo>
                    <a:pt x="2962" y="964"/>
                  </a:lnTo>
                  <a:lnTo>
                    <a:pt x="2992" y="964"/>
                  </a:lnTo>
                  <a:lnTo>
                    <a:pt x="2992" y="964"/>
                  </a:lnTo>
                  <a:lnTo>
                    <a:pt x="2998" y="964"/>
                  </a:lnTo>
                  <a:lnTo>
                    <a:pt x="3004" y="968"/>
                  </a:lnTo>
                  <a:lnTo>
                    <a:pt x="3008" y="974"/>
                  </a:lnTo>
                  <a:lnTo>
                    <a:pt x="3008" y="980"/>
                  </a:lnTo>
                  <a:lnTo>
                    <a:pt x="3008" y="1040"/>
                  </a:lnTo>
                  <a:close/>
                  <a:moveTo>
                    <a:pt x="3160" y="1040"/>
                  </a:moveTo>
                  <a:lnTo>
                    <a:pt x="3160" y="1040"/>
                  </a:lnTo>
                  <a:lnTo>
                    <a:pt x="3158" y="1046"/>
                  </a:lnTo>
                  <a:lnTo>
                    <a:pt x="3156" y="1052"/>
                  </a:lnTo>
                  <a:lnTo>
                    <a:pt x="3150" y="1056"/>
                  </a:lnTo>
                  <a:lnTo>
                    <a:pt x="3144" y="1056"/>
                  </a:lnTo>
                  <a:lnTo>
                    <a:pt x="3112" y="1056"/>
                  </a:lnTo>
                  <a:lnTo>
                    <a:pt x="3112" y="1056"/>
                  </a:lnTo>
                  <a:lnTo>
                    <a:pt x="3106" y="1056"/>
                  </a:lnTo>
                  <a:lnTo>
                    <a:pt x="3100" y="1052"/>
                  </a:lnTo>
                  <a:lnTo>
                    <a:pt x="3098" y="1046"/>
                  </a:lnTo>
                  <a:lnTo>
                    <a:pt x="3096" y="1040"/>
                  </a:lnTo>
                  <a:lnTo>
                    <a:pt x="3096" y="980"/>
                  </a:lnTo>
                  <a:lnTo>
                    <a:pt x="3096" y="980"/>
                  </a:lnTo>
                  <a:lnTo>
                    <a:pt x="3098" y="974"/>
                  </a:lnTo>
                  <a:lnTo>
                    <a:pt x="3100" y="968"/>
                  </a:lnTo>
                  <a:lnTo>
                    <a:pt x="3106" y="964"/>
                  </a:lnTo>
                  <a:lnTo>
                    <a:pt x="3112" y="964"/>
                  </a:lnTo>
                  <a:lnTo>
                    <a:pt x="3144" y="964"/>
                  </a:lnTo>
                  <a:lnTo>
                    <a:pt x="3144" y="964"/>
                  </a:lnTo>
                  <a:lnTo>
                    <a:pt x="3150" y="964"/>
                  </a:lnTo>
                  <a:lnTo>
                    <a:pt x="3156" y="968"/>
                  </a:lnTo>
                  <a:lnTo>
                    <a:pt x="3158" y="974"/>
                  </a:lnTo>
                  <a:lnTo>
                    <a:pt x="3160" y="980"/>
                  </a:lnTo>
                  <a:lnTo>
                    <a:pt x="3160" y="1040"/>
                  </a:lnTo>
                  <a:close/>
                  <a:moveTo>
                    <a:pt x="3310" y="1040"/>
                  </a:moveTo>
                  <a:lnTo>
                    <a:pt x="3310" y="1040"/>
                  </a:lnTo>
                  <a:lnTo>
                    <a:pt x="3310" y="1046"/>
                  </a:lnTo>
                  <a:lnTo>
                    <a:pt x="3306" y="1052"/>
                  </a:lnTo>
                  <a:lnTo>
                    <a:pt x="3300" y="1056"/>
                  </a:lnTo>
                  <a:lnTo>
                    <a:pt x="3294" y="1056"/>
                  </a:lnTo>
                  <a:lnTo>
                    <a:pt x="3264" y="1056"/>
                  </a:lnTo>
                  <a:lnTo>
                    <a:pt x="3264" y="1056"/>
                  </a:lnTo>
                  <a:lnTo>
                    <a:pt x="3258" y="1056"/>
                  </a:lnTo>
                  <a:lnTo>
                    <a:pt x="3252" y="1052"/>
                  </a:lnTo>
                  <a:lnTo>
                    <a:pt x="3248" y="1046"/>
                  </a:lnTo>
                  <a:lnTo>
                    <a:pt x="3248" y="1040"/>
                  </a:lnTo>
                  <a:lnTo>
                    <a:pt x="3248" y="980"/>
                  </a:lnTo>
                  <a:lnTo>
                    <a:pt x="3248" y="980"/>
                  </a:lnTo>
                  <a:lnTo>
                    <a:pt x="3248" y="974"/>
                  </a:lnTo>
                  <a:lnTo>
                    <a:pt x="3252" y="968"/>
                  </a:lnTo>
                  <a:lnTo>
                    <a:pt x="3258" y="964"/>
                  </a:lnTo>
                  <a:lnTo>
                    <a:pt x="3264" y="964"/>
                  </a:lnTo>
                  <a:lnTo>
                    <a:pt x="3294" y="964"/>
                  </a:lnTo>
                  <a:lnTo>
                    <a:pt x="3294" y="964"/>
                  </a:lnTo>
                  <a:lnTo>
                    <a:pt x="3300" y="964"/>
                  </a:lnTo>
                  <a:lnTo>
                    <a:pt x="3306" y="968"/>
                  </a:lnTo>
                  <a:lnTo>
                    <a:pt x="3310" y="974"/>
                  </a:lnTo>
                  <a:lnTo>
                    <a:pt x="3310" y="980"/>
                  </a:lnTo>
                  <a:lnTo>
                    <a:pt x="3310" y="1040"/>
                  </a:lnTo>
                  <a:close/>
                  <a:moveTo>
                    <a:pt x="3462" y="1040"/>
                  </a:moveTo>
                  <a:lnTo>
                    <a:pt x="3462" y="1040"/>
                  </a:lnTo>
                  <a:lnTo>
                    <a:pt x="3460" y="1046"/>
                  </a:lnTo>
                  <a:lnTo>
                    <a:pt x="3458" y="1052"/>
                  </a:lnTo>
                  <a:lnTo>
                    <a:pt x="3452" y="1056"/>
                  </a:lnTo>
                  <a:lnTo>
                    <a:pt x="3446" y="1056"/>
                  </a:lnTo>
                  <a:lnTo>
                    <a:pt x="3414" y="1056"/>
                  </a:lnTo>
                  <a:lnTo>
                    <a:pt x="3414" y="1056"/>
                  </a:lnTo>
                  <a:lnTo>
                    <a:pt x="3408" y="1056"/>
                  </a:lnTo>
                  <a:lnTo>
                    <a:pt x="3402" y="1052"/>
                  </a:lnTo>
                  <a:lnTo>
                    <a:pt x="3400" y="1046"/>
                  </a:lnTo>
                  <a:lnTo>
                    <a:pt x="3398" y="1040"/>
                  </a:lnTo>
                  <a:lnTo>
                    <a:pt x="3398" y="980"/>
                  </a:lnTo>
                  <a:lnTo>
                    <a:pt x="3398" y="980"/>
                  </a:lnTo>
                  <a:lnTo>
                    <a:pt x="3400" y="974"/>
                  </a:lnTo>
                  <a:lnTo>
                    <a:pt x="3402" y="968"/>
                  </a:lnTo>
                  <a:lnTo>
                    <a:pt x="3408" y="964"/>
                  </a:lnTo>
                  <a:lnTo>
                    <a:pt x="3414" y="964"/>
                  </a:lnTo>
                  <a:lnTo>
                    <a:pt x="3446" y="964"/>
                  </a:lnTo>
                  <a:lnTo>
                    <a:pt x="3446" y="964"/>
                  </a:lnTo>
                  <a:lnTo>
                    <a:pt x="3452" y="964"/>
                  </a:lnTo>
                  <a:lnTo>
                    <a:pt x="3458" y="968"/>
                  </a:lnTo>
                  <a:lnTo>
                    <a:pt x="3460" y="974"/>
                  </a:lnTo>
                  <a:lnTo>
                    <a:pt x="3462" y="980"/>
                  </a:lnTo>
                  <a:lnTo>
                    <a:pt x="3462" y="1040"/>
                  </a:lnTo>
                  <a:close/>
                  <a:moveTo>
                    <a:pt x="3602" y="1040"/>
                  </a:moveTo>
                  <a:lnTo>
                    <a:pt x="3602" y="1040"/>
                  </a:lnTo>
                  <a:lnTo>
                    <a:pt x="3602" y="1046"/>
                  </a:lnTo>
                  <a:lnTo>
                    <a:pt x="3598" y="1052"/>
                  </a:lnTo>
                  <a:lnTo>
                    <a:pt x="3592" y="1056"/>
                  </a:lnTo>
                  <a:lnTo>
                    <a:pt x="3586" y="1056"/>
                  </a:lnTo>
                  <a:lnTo>
                    <a:pt x="3556" y="1056"/>
                  </a:lnTo>
                  <a:lnTo>
                    <a:pt x="3556" y="1056"/>
                  </a:lnTo>
                  <a:lnTo>
                    <a:pt x="3550" y="1056"/>
                  </a:lnTo>
                  <a:lnTo>
                    <a:pt x="3544" y="1052"/>
                  </a:lnTo>
                  <a:lnTo>
                    <a:pt x="3540" y="1046"/>
                  </a:lnTo>
                  <a:lnTo>
                    <a:pt x="3540" y="1040"/>
                  </a:lnTo>
                  <a:lnTo>
                    <a:pt x="3540" y="980"/>
                  </a:lnTo>
                  <a:lnTo>
                    <a:pt x="3540" y="980"/>
                  </a:lnTo>
                  <a:lnTo>
                    <a:pt x="3540" y="974"/>
                  </a:lnTo>
                  <a:lnTo>
                    <a:pt x="3544" y="968"/>
                  </a:lnTo>
                  <a:lnTo>
                    <a:pt x="3550" y="964"/>
                  </a:lnTo>
                  <a:lnTo>
                    <a:pt x="3556" y="964"/>
                  </a:lnTo>
                  <a:lnTo>
                    <a:pt x="3586" y="964"/>
                  </a:lnTo>
                  <a:lnTo>
                    <a:pt x="3586" y="964"/>
                  </a:lnTo>
                  <a:lnTo>
                    <a:pt x="3592" y="964"/>
                  </a:lnTo>
                  <a:lnTo>
                    <a:pt x="3598" y="968"/>
                  </a:lnTo>
                  <a:lnTo>
                    <a:pt x="3602" y="974"/>
                  </a:lnTo>
                  <a:lnTo>
                    <a:pt x="3602" y="980"/>
                  </a:lnTo>
                  <a:lnTo>
                    <a:pt x="3602" y="1040"/>
                  </a:lnTo>
                  <a:close/>
                  <a:moveTo>
                    <a:pt x="3616" y="176"/>
                  </a:moveTo>
                  <a:lnTo>
                    <a:pt x="3616" y="938"/>
                  </a:lnTo>
                  <a:lnTo>
                    <a:pt x="3616" y="948"/>
                  </a:lnTo>
                  <a:lnTo>
                    <a:pt x="3616" y="948"/>
                  </a:lnTo>
                  <a:lnTo>
                    <a:pt x="3614" y="952"/>
                  </a:lnTo>
                  <a:lnTo>
                    <a:pt x="3608" y="954"/>
                  </a:lnTo>
                  <a:lnTo>
                    <a:pt x="2474" y="954"/>
                  </a:lnTo>
                  <a:lnTo>
                    <a:pt x="2474" y="954"/>
                  </a:lnTo>
                  <a:lnTo>
                    <a:pt x="2468" y="952"/>
                  </a:lnTo>
                  <a:lnTo>
                    <a:pt x="2466" y="948"/>
                  </a:lnTo>
                  <a:lnTo>
                    <a:pt x="2466" y="938"/>
                  </a:lnTo>
                  <a:lnTo>
                    <a:pt x="2466" y="176"/>
                  </a:lnTo>
                  <a:lnTo>
                    <a:pt x="2466" y="176"/>
                  </a:lnTo>
                  <a:lnTo>
                    <a:pt x="2466" y="176"/>
                  </a:lnTo>
                  <a:lnTo>
                    <a:pt x="2468" y="172"/>
                  </a:lnTo>
                  <a:lnTo>
                    <a:pt x="2468" y="172"/>
                  </a:lnTo>
                  <a:lnTo>
                    <a:pt x="2470" y="170"/>
                  </a:lnTo>
                  <a:lnTo>
                    <a:pt x="2474" y="170"/>
                  </a:lnTo>
                  <a:lnTo>
                    <a:pt x="3608" y="170"/>
                  </a:lnTo>
                  <a:lnTo>
                    <a:pt x="3608" y="170"/>
                  </a:lnTo>
                  <a:lnTo>
                    <a:pt x="3610" y="170"/>
                  </a:lnTo>
                  <a:lnTo>
                    <a:pt x="3614" y="172"/>
                  </a:lnTo>
                  <a:lnTo>
                    <a:pt x="3614" y="172"/>
                  </a:lnTo>
                  <a:lnTo>
                    <a:pt x="3616" y="176"/>
                  </a:lnTo>
                  <a:lnTo>
                    <a:pt x="3616" y="176"/>
                  </a:lnTo>
                  <a:close/>
                  <a:moveTo>
                    <a:pt x="3754" y="1040"/>
                  </a:moveTo>
                  <a:lnTo>
                    <a:pt x="3754" y="1040"/>
                  </a:lnTo>
                  <a:lnTo>
                    <a:pt x="3752" y="1046"/>
                  </a:lnTo>
                  <a:lnTo>
                    <a:pt x="3750" y="1052"/>
                  </a:lnTo>
                  <a:lnTo>
                    <a:pt x="3744" y="1056"/>
                  </a:lnTo>
                  <a:lnTo>
                    <a:pt x="3738" y="1056"/>
                  </a:lnTo>
                  <a:lnTo>
                    <a:pt x="3706" y="1056"/>
                  </a:lnTo>
                  <a:lnTo>
                    <a:pt x="3706" y="1056"/>
                  </a:lnTo>
                  <a:lnTo>
                    <a:pt x="3700" y="1056"/>
                  </a:lnTo>
                  <a:lnTo>
                    <a:pt x="3694" y="1052"/>
                  </a:lnTo>
                  <a:lnTo>
                    <a:pt x="3692" y="1046"/>
                  </a:lnTo>
                  <a:lnTo>
                    <a:pt x="3690" y="1040"/>
                  </a:lnTo>
                  <a:lnTo>
                    <a:pt x="3690" y="980"/>
                  </a:lnTo>
                  <a:lnTo>
                    <a:pt x="3690" y="980"/>
                  </a:lnTo>
                  <a:lnTo>
                    <a:pt x="3692" y="974"/>
                  </a:lnTo>
                  <a:lnTo>
                    <a:pt x="3694" y="968"/>
                  </a:lnTo>
                  <a:lnTo>
                    <a:pt x="3700" y="964"/>
                  </a:lnTo>
                  <a:lnTo>
                    <a:pt x="3706" y="964"/>
                  </a:lnTo>
                  <a:lnTo>
                    <a:pt x="3738" y="964"/>
                  </a:lnTo>
                  <a:lnTo>
                    <a:pt x="3738" y="964"/>
                  </a:lnTo>
                  <a:lnTo>
                    <a:pt x="3744" y="964"/>
                  </a:lnTo>
                  <a:lnTo>
                    <a:pt x="3750" y="968"/>
                  </a:lnTo>
                  <a:lnTo>
                    <a:pt x="3752" y="974"/>
                  </a:lnTo>
                  <a:lnTo>
                    <a:pt x="3754" y="980"/>
                  </a:lnTo>
                  <a:lnTo>
                    <a:pt x="3754" y="1040"/>
                  </a:lnTo>
                  <a:close/>
                  <a:moveTo>
                    <a:pt x="3904" y="1040"/>
                  </a:moveTo>
                  <a:lnTo>
                    <a:pt x="3904" y="1040"/>
                  </a:lnTo>
                  <a:lnTo>
                    <a:pt x="3904" y="1046"/>
                  </a:lnTo>
                  <a:lnTo>
                    <a:pt x="3900" y="1052"/>
                  </a:lnTo>
                  <a:lnTo>
                    <a:pt x="3894" y="1056"/>
                  </a:lnTo>
                  <a:lnTo>
                    <a:pt x="3888" y="1056"/>
                  </a:lnTo>
                  <a:lnTo>
                    <a:pt x="3858" y="1056"/>
                  </a:lnTo>
                  <a:lnTo>
                    <a:pt x="3858" y="1056"/>
                  </a:lnTo>
                  <a:lnTo>
                    <a:pt x="3852" y="1056"/>
                  </a:lnTo>
                  <a:lnTo>
                    <a:pt x="3846" y="1052"/>
                  </a:lnTo>
                  <a:lnTo>
                    <a:pt x="3842" y="1046"/>
                  </a:lnTo>
                  <a:lnTo>
                    <a:pt x="3842" y="1040"/>
                  </a:lnTo>
                  <a:lnTo>
                    <a:pt x="3842" y="980"/>
                  </a:lnTo>
                  <a:lnTo>
                    <a:pt x="3842" y="980"/>
                  </a:lnTo>
                  <a:lnTo>
                    <a:pt x="3842" y="974"/>
                  </a:lnTo>
                  <a:lnTo>
                    <a:pt x="3846" y="968"/>
                  </a:lnTo>
                  <a:lnTo>
                    <a:pt x="3852" y="964"/>
                  </a:lnTo>
                  <a:lnTo>
                    <a:pt x="3858" y="964"/>
                  </a:lnTo>
                  <a:lnTo>
                    <a:pt x="3888" y="964"/>
                  </a:lnTo>
                  <a:lnTo>
                    <a:pt x="3888" y="964"/>
                  </a:lnTo>
                  <a:lnTo>
                    <a:pt x="3894" y="964"/>
                  </a:lnTo>
                  <a:lnTo>
                    <a:pt x="3900" y="968"/>
                  </a:lnTo>
                  <a:lnTo>
                    <a:pt x="3904" y="974"/>
                  </a:lnTo>
                  <a:lnTo>
                    <a:pt x="3904" y="980"/>
                  </a:lnTo>
                  <a:lnTo>
                    <a:pt x="3904" y="1040"/>
                  </a:lnTo>
                  <a:close/>
                  <a:moveTo>
                    <a:pt x="4056" y="1040"/>
                  </a:moveTo>
                  <a:lnTo>
                    <a:pt x="4056" y="1040"/>
                  </a:lnTo>
                  <a:lnTo>
                    <a:pt x="4054" y="1046"/>
                  </a:lnTo>
                  <a:lnTo>
                    <a:pt x="4052" y="1052"/>
                  </a:lnTo>
                  <a:lnTo>
                    <a:pt x="4046" y="1056"/>
                  </a:lnTo>
                  <a:lnTo>
                    <a:pt x="4040" y="1056"/>
                  </a:lnTo>
                  <a:lnTo>
                    <a:pt x="4008" y="1056"/>
                  </a:lnTo>
                  <a:lnTo>
                    <a:pt x="4008" y="1056"/>
                  </a:lnTo>
                  <a:lnTo>
                    <a:pt x="4002" y="1056"/>
                  </a:lnTo>
                  <a:lnTo>
                    <a:pt x="3996" y="1052"/>
                  </a:lnTo>
                  <a:lnTo>
                    <a:pt x="3994" y="1046"/>
                  </a:lnTo>
                  <a:lnTo>
                    <a:pt x="3992" y="1040"/>
                  </a:lnTo>
                  <a:lnTo>
                    <a:pt x="3992" y="980"/>
                  </a:lnTo>
                  <a:lnTo>
                    <a:pt x="3992" y="980"/>
                  </a:lnTo>
                  <a:lnTo>
                    <a:pt x="3994" y="974"/>
                  </a:lnTo>
                  <a:lnTo>
                    <a:pt x="3996" y="968"/>
                  </a:lnTo>
                  <a:lnTo>
                    <a:pt x="4002" y="964"/>
                  </a:lnTo>
                  <a:lnTo>
                    <a:pt x="4008" y="964"/>
                  </a:lnTo>
                  <a:lnTo>
                    <a:pt x="4040" y="964"/>
                  </a:lnTo>
                  <a:lnTo>
                    <a:pt x="4040" y="964"/>
                  </a:lnTo>
                  <a:lnTo>
                    <a:pt x="4046" y="964"/>
                  </a:lnTo>
                  <a:lnTo>
                    <a:pt x="4052" y="968"/>
                  </a:lnTo>
                  <a:lnTo>
                    <a:pt x="4054" y="974"/>
                  </a:lnTo>
                  <a:lnTo>
                    <a:pt x="4056" y="980"/>
                  </a:lnTo>
                  <a:lnTo>
                    <a:pt x="4056" y="1040"/>
                  </a:lnTo>
                  <a:close/>
                  <a:moveTo>
                    <a:pt x="4206" y="1040"/>
                  </a:moveTo>
                  <a:lnTo>
                    <a:pt x="4206" y="1040"/>
                  </a:lnTo>
                  <a:lnTo>
                    <a:pt x="4206" y="1046"/>
                  </a:lnTo>
                  <a:lnTo>
                    <a:pt x="4202" y="1052"/>
                  </a:lnTo>
                  <a:lnTo>
                    <a:pt x="4196" y="1056"/>
                  </a:lnTo>
                  <a:lnTo>
                    <a:pt x="4190" y="1056"/>
                  </a:lnTo>
                  <a:lnTo>
                    <a:pt x="4160" y="1056"/>
                  </a:lnTo>
                  <a:lnTo>
                    <a:pt x="4160" y="1056"/>
                  </a:lnTo>
                  <a:lnTo>
                    <a:pt x="4154" y="1056"/>
                  </a:lnTo>
                  <a:lnTo>
                    <a:pt x="4148" y="1052"/>
                  </a:lnTo>
                  <a:lnTo>
                    <a:pt x="4144" y="1046"/>
                  </a:lnTo>
                  <a:lnTo>
                    <a:pt x="4144" y="1040"/>
                  </a:lnTo>
                  <a:lnTo>
                    <a:pt x="4144" y="980"/>
                  </a:lnTo>
                  <a:lnTo>
                    <a:pt x="4144" y="980"/>
                  </a:lnTo>
                  <a:lnTo>
                    <a:pt x="4144" y="974"/>
                  </a:lnTo>
                  <a:lnTo>
                    <a:pt x="4148" y="968"/>
                  </a:lnTo>
                  <a:lnTo>
                    <a:pt x="4154" y="964"/>
                  </a:lnTo>
                  <a:lnTo>
                    <a:pt x="4160" y="964"/>
                  </a:lnTo>
                  <a:lnTo>
                    <a:pt x="4190" y="964"/>
                  </a:lnTo>
                  <a:lnTo>
                    <a:pt x="4190" y="964"/>
                  </a:lnTo>
                  <a:lnTo>
                    <a:pt x="4196" y="964"/>
                  </a:lnTo>
                  <a:lnTo>
                    <a:pt x="4202" y="968"/>
                  </a:lnTo>
                  <a:lnTo>
                    <a:pt x="4206" y="974"/>
                  </a:lnTo>
                  <a:lnTo>
                    <a:pt x="4206" y="980"/>
                  </a:lnTo>
                  <a:lnTo>
                    <a:pt x="4206" y="1040"/>
                  </a:lnTo>
                  <a:close/>
                  <a:moveTo>
                    <a:pt x="4358" y="1040"/>
                  </a:moveTo>
                  <a:lnTo>
                    <a:pt x="4358" y="1040"/>
                  </a:lnTo>
                  <a:lnTo>
                    <a:pt x="4356" y="1046"/>
                  </a:lnTo>
                  <a:lnTo>
                    <a:pt x="4354" y="1052"/>
                  </a:lnTo>
                  <a:lnTo>
                    <a:pt x="4348" y="1056"/>
                  </a:lnTo>
                  <a:lnTo>
                    <a:pt x="4342" y="1056"/>
                  </a:lnTo>
                  <a:lnTo>
                    <a:pt x="4310" y="1056"/>
                  </a:lnTo>
                  <a:lnTo>
                    <a:pt x="4310" y="1056"/>
                  </a:lnTo>
                  <a:lnTo>
                    <a:pt x="4304" y="1056"/>
                  </a:lnTo>
                  <a:lnTo>
                    <a:pt x="4298" y="1052"/>
                  </a:lnTo>
                  <a:lnTo>
                    <a:pt x="4296" y="1046"/>
                  </a:lnTo>
                  <a:lnTo>
                    <a:pt x="4294" y="1040"/>
                  </a:lnTo>
                  <a:lnTo>
                    <a:pt x="4294" y="980"/>
                  </a:lnTo>
                  <a:lnTo>
                    <a:pt x="4294" y="980"/>
                  </a:lnTo>
                  <a:lnTo>
                    <a:pt x="4296" y="974"/>
                  </a:lnTo>
                  <a:lnTo>
                    <a:pt x="4298" y="968"/>
                  </a:lnTo>
                  <a:lnTo>
                    <a:pt x="4304" y="964"/>
                  </a:lnTo>
                  <a:lnTo>
                    <a:pt x="4310" y="964"/>
                  </a:lnTo>
                  <a:lnTo>
                    <a:pt x="4342" y="964"/>
                  </a:lnTo>
                  <a:lnTo>
                    <a:pt x="4342" y="964"/>
                  </a:lnTo>
                  <a:lnTo>
                    <a:pt x="4348" y="964"/>
                  </a:lnTo>
                  <a:lnTo>
                    <a:pt x="4354" y="968"/>
                  </a:lnTo>
                  <a:lnTo>
                    <a:pt x="4356" y="974"/>
                  </a:lnTo>
                  <a:lnTo>
                    <a:pt x="4358" y="980"/>
                  </a:lnTo>
                  <a:lnTo>
                    <a:pt x="4358" y="1040"/>
                  </a:lnTo>
                  <a:close/>
                  <a:moveTo>
                    <a:pt x="4508" y="1040"/>
                  </a:moveTo>
                  <a:lnTo>
                    <a:pt x="4508" y="1040"/>
                  </a:lnTo>
                  <a:lnTo>
                    <a:pt x="4508" y="1046"/>
                  </a:lnTo>
                  <a:lnTo>
                    <a:pt x="4504" y="1052"/>
                  </a:lnTo>
                  <a:lnTo>
                    <a:pt x="4498" y="1056"/>
                  </a:lnTo>
                  <a:lnTo>
                    <a:pt x="4492" y="1056"/>
                  </a:lnTo>
                  <a:lnTo>
                    <a:pt x="4462" y="1056"/>
                  </a:lnTo>
                  <a:lnTo>
                    <a:pt x="4462" y="1056"/>
                  </a:lnTo>
                  <a:lnTo>
                    <a:pt x="4456" y="1056"/>
                  </a:lnTo>
                  <a:lnTo>
                    <a:pt x="4450" y="1052"/>
                  </a:lnTo>
                  <a:lnTo>
                    <a:pt x="4446" y="1046"/>
                  </a:lnTo>
                  <a:lnTo>
                    <a:pt x="4446" y="1040"/>
                  </a:lnTo>
                  <a:lnTo>
                    <a:pt x="4446" y="980"/>
                  </a:lnTo>
                  <a:lnTo>
                    <a:pt x="4446" y="980"/>
                  </a:lnTo>
                  <a:lnTo>
                    <a:pt x="4446" y="974"/>
                  </a:lnTo>
                  <a:lnTo>
                    <a:pt x="4450" y="968"/>
                  </a:lnTo>
                  <a:lnTo>
                    <a:pt x="4456" y="964"/>
                  </a:lnTo>
                  <a:lnTo>
                    <a:pt x="4462" y="964"/>
                  </a:lnTo>
                  <a:lnTo>
                    <a:pt x="4492" y="964"/>
                  </a:lnTo>
                  <a:lnTo>
                    <a:pt x="4492" y="964"/>
                  </a:lnTo>
                  <a:lnTo>
                    <a:pt x="4498" y="964"/>
                  </a:lnTo>
                  <a:lnTo>
                    <a:pt x="4504" y="968"/>
                  </a:lnTo>
                  <a:lnTo>
                    <a:pt x="4508" y="974"/>
                  </a:lnTo>
                  <a:lnTo>
                    <a:pt x="4508" y="980"/>
                  </a:lnTo>
                  <a:lnTo>
                    <a:pt x="4508" y="1040"/>
                  </a:lnTo>
                  <a:close/>
                  <a:moveTo>
                    <a:pt x="4660" y="1040"/>
                  </a:moveTo>
                  <a:lnTo>
                    <a:pt x="4660" y="1040"/>
                  </a:lnTo>
                  <a:lnTo>
                    <a:pt x="4658" y="1046"/>
                  </a:lnTo>
                  <a:lnTo>
                    <a:pt x="4656" y="1052"/>
                  </a:lnTo>
                  <a:lnTo>
                    <a:pt x="4650" y="1056"/>
                  </a:lnTo>
                  <a:lnTo>
                    <a:pt x="4644" y="1056"/>
                  </a:lnTo>
                  <a:lnTo>
                    <a:pt x="4612" y="1056"/>
                  </a:lnTo>
                  <a:lnTo>
                    <a:pt x="4612" y="1056"/>
                  </a:lnTo>
                  <a:lnTo>
                    <a:pt x="4606" y="1056"/>
                  </a:lnTo>
                  <a:lnTo>
                    <a:pt x="4600" y="1052"/>
                  </a:lnTo>
                  <a:lnTo>
                    <a:pt x="4598" y="1046"/>
                  </a:lnTo>
                  <a:lnTo>
                    <a:pt x="4596" y="1040"/>
                  </a:lnTo>
                  <a:lnTo>
                    <a:pt x="4596" y="980"/>
                  </a:lnTo>
                  <a:lnTo>
                    <a:pt x="4596" y="980"/>
                  </a:lnTo>
                  <a:lnTo>
                    <a:pt x="4598" y="974"/>
                  </a:lnTo>
                  <a:lnTo>
                    <a:pt x="4600" y="968"/>
                  </a:lnTo>
                  <a:lnTo>
                    <a:pt x="4606" y="964"/>
                  </a:lnTo>
                  <a:lnTo>
                    <a:pt x="4612" y="964"/>
                  </a:lnTo>
                  <a:lnTo>
                    <a:pt x="4644" y="964"/>
                  </a:lnTo>
                  <a:lnTo>
                    <a:pt x="4644" y="964"/>
                  </a:lnTo>
                  <a:lnTo>
                    <a:pt x="4650" y="964"/>
                  </a:lnTo>
                  <a:lnTo>
                    <a:pt x="4656" y="968"/>
                  </a:lnTo>
                  <a:lnTo>
                    <a:pt x="4658" y="974"/>
                  </a:lnTo>
                  <a:lnTo>
                    <a:pt x="4660" y="980"/>
                  </a:lnTo>
                  <a:lnTo>
                    <a:pt x="4660" y="1040"/>
                  </a:lnTo>
                  <a:close/>
                  <a:moveTo>
                    <a:pt x="4810" y="1040"/>
                  </a:moveTo>
                  <a:lnTo>
                    <a:pt x="4810" y="1040"/>
                  </a:lnTo>
                  <a:lnTo>
                    <a:pt x="4810" y="1046"/>
                  </a:lnTo>
                  <a:lnTo>
                    <a:pt x="4806" y="1052"/>
                  </a:lnTo>
                  <a:lnTo>
                    <a:pt x="4800" y="1056"/>
                  </a:lnTo>
                  <a:lnTo>
                    <a:pt x="4794" y="1056"/>
                  </a:lnTo>
                  <a:lnTo>
                    <a:pt x="4764" y="1056"/>
                  </a:lnTo>
                  <a:lnTo>
                    <a:pt x="4764" y="1056"/>
                  </a:lnTo>
                  <a:lnTo>
                    <a:pt x="4758" y="1056"/>
                  </a:lnTo>
                  <a:lnTo>
                    <a:pt x="4752" y="1052"/>
                  </a:lnTo>
                  <a:lnTo>
                    <a:pt x="4748" y="1046"/>
                  </a:lnTo>
                  <a:lnTo>
                    <a:pt x="4748" y="1040"/>
                  </a:lnTo>
                  <a:lnTo>
                    <a:pt x="4748" y="980"/>
                  </a:lnTo>
                  <a:lnTo>
                    <a:pt x="4748" y="980"/>
                  </a:lnTo>
                  <a:lnTo>
                    <a:pt x="4748" y="974"/>
                  </a:lnTo>
                  <a:lnTo>
                    <a:pt x="4752" y="968"/>
                  </a:lnTo>
                  <a:lnTo>
                    <a:pt x="4758" y="964"/>
                  </a:lnTo>
                  <a:lnTo>
                    <a:pt x="4764" y="964"/>
                  </a:lnTo>
                  <a:lnTo>
                    <a:pt x="4794" y="964"/>
                  </a:lnTo>
                  <a:lnTo>
                    <a:pt x="4794" y="964"/>
                  </a:lnTo>
                  <a:lnTo>
                    <a:pt x="4800" y="964"/>
                  </a:lnTo>
                  <a:lnTo>
                    <a:pt x="4806" y="968"/>
                  </a:lnTo>
                  <a:lnTo>
                    <a:pt x="4810" y="974"/>
                  </a:lnTo>
                  <a:lnTo>
                    <a:pt x="4810" y="980"/>
                  </a:lnTo>
                  <a:lnTo>
                    <a:pt x="4810" y="1040"/>
                  </a:lnTo>
                  <a:close/>
                  <a:moveTo>
                    <a:pt x="4820" y="176"/>
                  </a:moveTo>
                  <a:lnTo>
                    <a:pt x="4820" y="938"/>
                  </a:lnTo>
                  <a:lnTo>
                    <a:pt x="4820" y="948"/>
                  </a:lnTo>
                  <a:lnTo>
                    <a:pt x="4820" y="948"/>
                  </a:lnTo>
                  <a:lnTo>
                    <a:pt x="4818" y="952"/>
                  </a:lnTo>
                  <a:lnTo>
                    <a:pt x="4814" y="954"/>
                  </a:lnTo>
                  <a:lnTo>
                    <a:pt x="3680" y="954"/>
                  </a:lnTo>
                  <a:lnTo>
                    <a:pt x="3680" y="954"/>
                  </a:lnTo>
                  <a:lnTo>
                    <a:pt x="3674" y="952"/>
                  </a:lnTo>
                  <a:lnTo>
                    <a:pt x="3672" y="948"/>
                  </a:lnTo>
                  <a:lnTo>
                    <a:pt x="3672" y="938"/>
                  </a:lnTo>
                  <a:lnTo>
                    <a:pt x="3672" y="176"/>
                  </a:lnTo>
                  <a:lnTo>
                    <a:pt x="3672" y="176"/>
                  </a:lnTo>
                  <a:lnTo>
                    <a:pt x="3672" y="176"/>
                  </a:lnTo>
                  <a:lnTo>
                    <a:pt x="3674" y="172"/>
                  </a:lnTo>
                  <a:lnTo>
                    <a:pt x="3674" y="172"/>
                  </a:lnTo>
                  <a:lnTo>
                    <a:pt x="3676" y="170"/>
                  </a:lnTo>
                  <a:lnTo>
                    <a:pt x="3680" y="170"/>
                  </a:lnTo>
                  <a:lnTo>
                    <a:pt x="4814" y="170"/>
                  </a:lnTo>
                  <a:lnTo>
                    <a:pt x="4814" y="170"/>
                  </a:lnTo>
                  <a:lnTo>
                    <a:pt x="4816" y="170"/>
                  </a:lnTo>
                  <a:lnTo>
                    <a:pt x="4818" y="172"/>
                  </a:lnTo>
                  <a:lnTo>
                    <a:pt x="4818" y="172"/>
                  </a:lnTo>
                  <a:lnTo>
                    <a:pt x="4820" y="176"/>
                  </a:lnTo>
                  <a:lnTo>
                    <a:pt x="4820" y="176"/>
                  </a:lnTo>
                  <a:close/>
                  <a:moveTo>
                    <a:pt x="4804" y="150"/>
                  </a:moveTo>
                  <a:lnTo>
                    <a:pt x="4774" y="150"/>
                  </a:lnTo>
                  <a:lnTo>
                    <a:pt x="4774" y="150"/>
                  </a:lnTo>
                  <a:lnTo>
                    <a:pt x="4768" y="148"/>
                  </a:lnTo>
                  <a:lnTo>
                    <a:pt x="4762" y="144"/>
                  </a:lnTo>
                  <a:lnTo>
                    <a:pt x="4758" y="140"/>
                  </a:lnTo>
                  <a:lnTo>
                    <a:pt x="4758" y="132"/>
                  </a:lnTo>
                  <a:lnTo>
                    <a:pt x="4758" y="72"/>
                  </a:lnTo>
                  <a:lnTo>
                    <a:pt x="4758" y="72"/>
                  </a:lnTo>
                  <a:lnTo>
                    <a:pt x="4758" y="66"/>
                  </a:lnTo>
                  <a:lnTo>
                    <a:pt x="4762" y="62"/>
                  </a:lnTo>
                  <a:lnTo>
                    <a:pt x="4768" y="58"/>
                  </a:lnTo>
                  <a:lnTo>
                    <a:pt x="4774" y="56"/>
                  </a:lnTo>
                  <a:lnTo>
                    <a:pt x="4804" y="56"/>
                  </a:lnTo>
                  <a:lnTo>
                    <a:pt x="4804" y="56"/>
                  </a:lnTo>
                  <a:lnTo>
                    <a:pt x="4810" y="58"/>
                  </a:lnTo>
                  <a:lnTo>
                    <a:pt x="4816" y="62"/>
                  </a:lnTo>
                  <a:lnTo>
                    <a:pt x="4820" y="66"/>
                  </a:lnTo>
                  <a:lnTo>
                    <a:pt x="4820" y="72"/>
                  </a:lnTo>
                  <a:lnTo>
                    <a:pt x="4820" y="132"/>
                  </a:lnTo>
                  <a:lnTo>
                    <a:pt x="4820" y="132"/>
                  </a:lnTo>
                  <a:lnTo>
                    <a:pt x="4820" y="140"/>
                  </a:lnTo>
                  <a:lnTo>
                    <a:pt x="4816" y="144"/>
                  </a:lnTo>
                  <a:lnTo>
                    <a:pt x="4810" y="148"/>
                  </a:lnTo>
                  <a:lnTo>
                    <a:pt x="4804" y="150"/>
                  </a:lnTo>
                  <a:lnTo>
                    <a:pt x="4804" y="1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35" name="Freeform 925"/>
            <p:cNvSpPr>
              <a:spLocks/>
            </p:cNvSpPr>
            <p:nvPr/>
          </p:nvSpPr>
          <p:spPr bwMode="auto">
            <a:xfrm>
              <a:off x="434016" y="3043237"/>
              <a:ext cx="2016356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140" y="0"/>
                </a:cxn>
                <a:cxn ang="0">
                  <a:pos x="1140" y="0"/>
                </a:cxn>
                <a:cxn ang="0">
                  <a:pos x="1142" y="0"/>
                </a:cxn>
                <a:cxn ang="0">
                  <a:pos x="1144" y="2"/>
                </a:cxn>
                <a:cxn ang="0">
                  <a:pos x="1144" y="2"/>
                </a:cxn>
                <a:cxn ang="0">
                  <a:pos x="1142" y="0"/>
                </a:cxn>
                <a:cxn ang="0">
                  <a:pos x="114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144" h="2">
                  <a:moveTo>
                    <a:pt x="4" y="0"/>
                  </a:moveTo>
                  <a:lnTo>
                    <a:pt x="1140" y="0"/>
                  </a:lnTo>
                  <a:lnTo>
                    <a:pt x="1140" y="0"/>
                  </a:lnTo>
                  <a:lnTo>
                    <a:pt x="1142" y="0"/>
                  </a:lnTo>
                  <a:lnTo>
                    <a:pt x="1144" y="2"/>
                  </a:lnTo>
                  <a:lnTo>
                    <a:pt x="1144" y="2"/>
                  </a:lnTo>
                  <a:lnTo>
                    <a:pt x="1142" y="0"/>
                  </a:lnTo>
                  <a:lnTo>
                    <a:pt x="114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36" name="Freeform 927"/>
            <p:cNvSpPr>
              <a:spLocks/>
            </p:cNvSpPr>
            <p:nvPr/>
          </p:nvSpPr>
          <p:spPr bwMode="auto">
            <a:xfrm>
              <a:off x="6807392" y="3043237"/>
              <a:ext cx="2016356" cy="31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140" y="0"/>
                </a:cxn>
                <a:cxn ang="0">
                  <a:pos x="1140" y="0"/>
                </a:cxn>
                <a:cxn ang="0">
                  <a:pos x="1142" y="0"/>
                </a:cxn>
                <a:cxn ang="0">
                  <a:pos x="1144" y="2"/>
                </a:cxn>
                <a:cxn ang="0">
                  <a:pos x="1144" y="2"/>
                </a:cxn>
                <a:cxn ang="0">
                  <a:pos x="1142" y="0"/>
                </a:cxn>
                <a:cxn ang="0">
                  <a:pos x="114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44" h="2">
                  <a:moveTo>
                    <a:pt x="6" y="0"/>
                  </a:moveTo>
                  <a:lnTo>
                    <a:pt x="1140" y="0"/>
                  </a:lnTo>
                  <a:lnTo>
                    <a:pt x="1140" y="0"/>
                  </a:lnTo>
                  <a:lnTo>
                    <a:pt x="1142" y="0"/>
                  </a:lnTo>
                  <a:lnTo>
                    <a:pt x="1144" y="2"/>
                  </a:lnTo>
                  <a:lnTo>
                    <a:pt x="1144" y="2"/>
                  </a:lnTo>
                  <a:lnTo>
                    <a:pt x="1142" y="0"/>
                  </a:lnTo>
                  <a:lnTo>
                    <a:pt x="114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37" name="Freeform 929"/>
            <p:cNvSpPr>
              <a:spLocks/>
            </p:cNvSpPr>
            <p:nvPr/>
          </p:nvSpPr>
          <p:spPr bwMode="auto">
            <a:xfrm>
              <a:off x="4681758" y="3043237"/>
              <a:ext cx="2019881" cy="31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140" y="0"/>
                </a:cxn>
                <a:cxn ang="0">
                  <a:pos x="1140" y="0"/>
                </a:cxn>
                <a:cxn ang="0">
                  <a:pos x="1142" y="0"/>
                </a:cxn>
                <a:cxn ang="0">
                  <a:pos x="1146" y="2"/>
                </a:cxn>
                <a:cxn ang="0">
                  <a:pos x="1146" y="2"/>
                </a:cxn>
                <a:cxn ang="0">
                  <a:pos x="1142" y="0"/>
                </a:cxn>
                <a:cxn ang="0">
                  <a:pos x="114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46" h="2">
                  <a:moveTo>
                    <a:pt x="6" y="0"/>
                  </a:moveTo>
                  <a:lnTo>
                    <a:pt x="1140" y="0"/>
                  </a:lnTo>
                  <a:lnTo>
                    <a:pt x="1140" y="0"/>
                  </a:lnTo>
                  <a:lnTo>
                    <a:pt x="1142" y="0"/>
                  </a:lnTo>
                  <a:lnTo>
                    <a:pt x="1146" y="2"/>
                  </a:lnTo>
                  <a:lnTo>
                    <a:pt x="1146" y="2"/>
                  </a:lnTo>
                  <a:lnTo>
                    <a:pt x="1142" y="0"/>
                  </a:lnTo>
                  <a:lnTo>
                    <a:pt x="114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38" name="Freeform 930"/>
            <p:cNvSpPr>
              <a:spLocks/>
            </p:cNvSpPr>
            <p:nvPr/>
          </p:nvSpPr>
          <p:spPr bwMode="auto">
            <a:xfrm>
              <a:off x="2559650" y="3043237"/>
              <a:ext cx="2016356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138" y="0"/>
                </a:cxn>
                <a:cxn ang="0">
                  <a:pos x="1138" y="0"/>
                </a:cxn>
                <a:cxn ang="0">
                  <a:pos x="1142" y="0"/>
                </a:cxn>
                <a:cxn ang="0">
                  <a:pos x="1144" y="2"/>
                </a:cxn>
                <a:cxn ang="0">
                  <a:pos x="1144" y="2"/>
                </a:cxn>
                <a:cxn ang="0">
                  <a:pos x="1142" y="0"/>
                </a:cxn>
                <a:cxn ang="0">
                  <a:pos x="113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144" h="2">
                  <a:moveTo>
                    <a:pt x="4" y="0"/>
                  </a:moveTo>
                  <a:lnTo>
                    <a:pt x="1138" y="0"/>
                  </a:lnTo>
                  <a:lnTo>
                    <a:pt x="1138" y="0"/>
                  </a:lnTo>
                  <a:lnTo>
                    <a:pt x="1142" y="0"/>
                  </a:lnTo>
                  <a:lnTo>
                    <a:pt x="1144" y="2"/>
                  </a:lnTo>
                  <a:lnTo>
                    <a:pt x="1144" y="2"/>
                  </a:lnTo>
                  <a:lnTo>
                    <a:pt x="1142" y="0"/>
                  </a:lnTo>
                  <a:lnTo>
                    <a:pt x="113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</p:grpSp>
      <p:grpSp>
        <p:nvGrpSpPr>
          <p:cNvPr id="5" name="Gruppe 74"/>
          <p:cNvGrpSpPr>
            <a:grpSpLocks/>
          </p:cNvGrpSpPr>
          <p:nvPr/>
        </p:nvGrpSpPr>
        <p:grpSpPr bwMode="auto">
          <a:xfrm>
            <a:off x="2882900" y="1535113"/>
            <a:ext cx="1295400" cy="1981200"/>
            <a:chOff x="2882900" y="1308100"/>
            <a:chExt cx="1295400" cy="1981200"/>
          </a:xfrm>
        </p:grpSpPr>
        <p:sp>
          <p:nvSpPr>
            <p:cNvPr id="40" name="Rektangel 72"/>
            <p:cNvSpPr>
              <a:spLocks noChangeArrowheads="1"/>
            </p:cNvSpPr>
            <p:nvPr/>
          </p:nvSpPr>
          <p:spPr bwMode="auto">
            <a:xfrm>
              <a:off x="2882900" y="1308100"/>
              <a:ext cx="1295400" cy="1981200"/>
            </a:xfrm>
            <a:prstGeom prst="rect">
              <a:avLst/>
            </a:prstGeom>
            <a:gradFill rotWithShape="1">
              <a:gsLst>
                <a:gs pos="0">
                  <a:srgbClr val="080808"/>
                </a:gs>
                <a:gs pos="100000">
                  <a:srgbClr val="F3F3F3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ＭＳ Ｐゴシック" charset="-128"/>
              </a:endParaRPr>
            </a:p>
          </p:txBody>
        </p:sp>
        <p:sp>
          <p:nvSpPr>
            <p:cNvPr id="41" name="Rektangel 73"/>
            <p:cNvSpPr>
              <a:spLocks noChangeArrowheads="1"/>
            </p:cNvSpPr>
            <p:nvPr/>
          </p:nvSpPr>
          <p:spPr bwMode="auto">
            <a:xfrm>
              <a:off x="2959100" y="1371600"/>
              <a:ext cx="11176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3600" b="1" kern="0" noProof="1" smtClean="0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  <a:cs typeface="Arial" charset="0"/>
                </a:rPr>
                <a:t>缴费方式</a:t>
              </a:r>
              <a:endParaRPr lang="en-US" altLang="zh-CN" sz="3600" b="1" kern="0" noProof="1">
                <a:solidFill>
                  <a:srgbClr val="FFFFFF"/>
                </a:solidFill>
                <a:latin typeface="隶书" pitchFamily="49" charset="-122"/>
                <a:ea typeface="隶书" pitchFamily="49" charset="-122"/>
                <a:cs typeface="Arial" charset="0"/>
              </a:endParaRPr>
            </a:p>
          </p:txBody>
        </p:sp>
      </p:grpSp>
      <p:grpSp>
        <p:nvGrpSpPr>
          <p:cNvPr id="6" name="Gruppe 75"/>
          <p:cNvGrpSpPr>
            <a:grpSpLocks/>
          </p:cNvGrpSpPr>
          <p:nvPr/>
        </p:nvGrpSpPr>
        <p:grpSpPr bwMode="auto">
          <a:xfrm>
            <a:off x="7086600" y="1458913"/>
            <a:ext cx="1295400" cy="1981200"/>
            <a:chOff x="2882900" y="1308100"/>
            <a:chExt cx="1295400" cy="1981200"/>
          </a:xfrm>
        </p:grpSpPr>
        <p:sp>
          <p:nvSpPr>
            <p:cNvPr id="43" name="Rektangel 76"/>
            <p:cNvSpPr>
              <a:spLocks noChangeArrowheads="1"/>
            </p:cNvSpPr>
            <p:nvPr/>
          </p:nvSpPr>
          <p:spPr bwMode="auto">
            <a:xfrm>
              <a:off x="2882900" y="1308100"/>
              <a:ext cx="1295400" cy="1981200"/>
            </a:xfrm>
            <a:prstGeom prst="rect">
              <a:avLst/>
            </a:prstGeom>
            <a:gradFill rotWithShape="1">
              <a:gsLst>
                <a:gs pos="0">
                  <a:srgbClr val="080808"/>
                </a:gs>
                <a:gs pos="100000">
                  <a:srgbClr val="F3F3F3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ＭＳ Ｐゴシック" charset="-128"/>
              </a:endParaRPr>
            </a:p>
          </p:txBody>
        </p:sp>
        <p:sp>
          <p:nvSpPr>
            <p:cNvPr id="44" name="Rektangel 77"/>
            <p:cNvSpPr>
              <a:spLocks noChangeArrowheads="1"/>
            </p:cNvSpPr>
            <p:nvPr/>
          </p:nvSpPr>
          <p:spPr bwMode="auto">
            <a:xfrm>
              <a:off x="2959100" y="1371600"/>
              <a:ext cx="11176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3600" b="1" kern="0" noProof="1" smtClean="0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  <a:cs typeface="Arial" charset="0"/>
                </a:rPr>
                <a:t>返款结算</a:t>
              </a:r>
              <a:endParaRPr lang="en-US" altLang="zh-CN" sz="3600" b="1" kern="0" noProof="1">
                <a:solidFill>
                  <a:srgbClr val="FFFFFF"/>
                </a:solidFill>
                <a:latin typeface="隶书" pitchFamily="49" charset="-122"/>
                <a:ea typeface="隶书" pitchFamily="49" charset="-122"/>
                <a:cs typeface="Arial" charset="0"/>
              </a:endParaRPr>
            </a:p>
          </p:txBody>
        </p:sp>
      </p:grpSp>
      <p:grpSp>
        <p:nvGrpSpPr>
          <p:cNvPr id="7" name="Gruppe 84"/>
          <p:cNvGrpSpPr>
            <a:grpSpLocks/>
          </p:cNvGrpSpPr>
          <p:nvPr/>
        </p:nvGrpSpPr>
        <p:grpSpPr bwMode="auto">
          <a:xfrm>
            <a:off x="5080000" y="4329113"/>
            <a:ext cx="1295400" cy="2171700"/>
            <a:chOff x="2882900" y="1308100"/>
            <a:chExt cx="1295400" cy="2171700"/>
          </a:xfrm>
        </p:grpSpPr>
        <p:sp>
          <p:nvSpPr>
            <p:cNvPr id="46" name="Rektangel 85"/>
            <p:cNvSpPr>
              <a:spLocks noChangeArrowheads="1"/>
            </p:cNvSpPr>
            <p:nvPr/>
          </p:nvSpPr>
          <p:spPr bwMode="auto">
            <a:xfrm>
              <a:off x="2882900" y="1308100"/>
              <a:ext cx="1295400" cy="2171700"/>
            </a:xfrm>
            <a:prstGeom prst="rect">
              <a:avLst/>
            </a:prstGeom>
            <a:gradFill rotWithShape="1">
              <a:gsLst>
                <a:gs pos="0">
                  <a:srgbClr val="080808"/>
                </a:gs>
                <a:gs pos="100000">
                  <a:srgbClr val="F3F3F3">
                    <a:alpha val="0"/>
                  </a:srgbClr>
                </a:gs>
              </a:gsLst>
              <a:lin ang="16200000" scaled="1"/>
            </a:gradFill>
            <a:ln w="9525">
              <a:noFill/>
              <a:miter lim="800000"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ＭＳ Ｐゴシック" charset="-128"/>
              </a:endParaRPr>
            </a:p>
          </p:txBody>
        </p:sp>
        <p:sp>
          <p:nvSpPr>
            <p:cNvPr id="47" name="Rektangel 86"/>
            <p:cNvSpPr>
              <a:spLocks noChangeArrowheads="1"/>
            </p:cNvSpPr>
            <p:nvPr/>
          </p:nvSpPr>
          <p:spPr bwMode="auto">
            <a:xfrm>
              <a:off x="2959100" y="2070100"/>
              <a:ext cx="11176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3600" b="1" kern="0" noProof="1" smtClean="0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  <a:cs typeface="Arial" charset="0"/>
                </a:rPr>
                <a:t>平台开课</a:t>
              </a:r>
              <a:endParaRPr lang="en-US" altLang="zh-CN" sz="3600" b="1" kern="0" noProof="1">
                <a:solidFill>
                  <a:srgbClr val="FFFFFF"/>
                </a:solidFill>
                <a:latin typeface="隶书" pitchFamily="49" charset="-122"/>
                <a:ea typeface="隶书" pitchFamily="49" charset="-122"/>
                <a:cs typeface="Arial" charset="0"/>
              </a:endParaRPr>
            </a:p>
          </p:txBody>
        </p:sp>
      </p:grpSp>
      <p:pic>
        <p:nvPicPr>
          <p:cNvPr id="29" name="Picture 39" descr="图片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286124"/>
            <a:ext cx="1714512" cy="1214446"/>
          </a:xfrm>
          <a:prstGeom prst="rect">
            <a:avLst/>
          </a:prstGeom>
          <a:noFill/>
        </p:spPr>
      </p:pic>
      <p:pic>
        <p:nvPicPr>
          <p:cNvPr id="42" name="图片 41" descr="www.tuweimei.comComp_13667023_u6oZnQdsw2swefhTPM5hzM50mVxohkcR.jpg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286124"/>
            <a:ext cx="1762124" cy="121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1" descr="图片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3071810"/>
            <a:ext cx="1765300" cy="1550986"/>
          </a:xfrm>
          <a:prstGeom prst="rect">
            <a:avLst/>
          </a:prstGeom>
          <a:noFill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286124"/>
            <a:ext cx="1857388" cy="121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（二）网银支付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428736"/>
            <a:ext cx="8215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支付完成后，出现以下页面后，表示支付成功。关闭该页面，回到管理平台。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" y="2928934"/>
            <a:ext cx="8078816" cy="257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（二）网银支付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472" y="1285860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b="1" dirty="0" smtClean="0">
                <a:latin typeface="Verdana" pitchFamily="34" charset="0"/>
                <a:ea typeface="微软雅黑" pitchFamily="34" charset="-122"/>
              </a:rPr>
              <a:t>管理平台刷新页面</a:t>
            </a:r>
            <a:r>
              <a:rPr lang="zh-CN" altLang="en-US" b="1" dirty="0" smtClean="0">
                <a:latin typeface="Verdana" pitchFamily="34" charset="0"/>
                <a:ea typeface="微软雅黑" pitchFamily="34" charset="-122"/>
              </a:rPr>
              <a:t>后如无学生列表，即表示</a:t>
            </a:r>
            <a:r>
              <a:rPr lang="zh-CN" altLang="en-US" b="1" dirty="0" smtClean="0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支付成功</a:t>
            </a:r>
            <a:endParaRPr lang="zh-CN" altLang="en-US" b="1" dirty="0">
              <a:solidFill>
                <a:srgbClr val="FF0000"/>
              </a:solidFill>
              <a:latin typeface="Verdana" pitchFamily="34" charset="0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82804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（三）现金支付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20" y="1285860"/>
            <a:ext cx="85725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注意：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秋起直属学习中心不再使用现金支付功能，弘成学习中心缴费与弘成总部联系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步骤一、步骤二和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支付一样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步骤三：选择交费学生，点击“现金支付”，学生状态会变成已交费未汇款状态</a:t>
            </a:r>
          </a:p>
          <a:p>
            <a:pPr>
              <a:buNone/>
            </a:pP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429000"/>
            <a:ext cx="785818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（三）现金支付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285860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步骤四：财务管理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“汇款单操作“ － 点击“新增“，出现学生列表后勾选缴费学生，点击“保存“ ，形成汇款单。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7"/>
            <a:ext cx="7715304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256"/>
            <a:ext cx="771530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椭圆 9"/>
          <p:cNvSpPr/>
          <p:nvPr/>
        </p:nvSpPr>
        <p:spPr>
          <a:xfrm>
            <a:off x="3857620" y="3500438"/>
            <a:ext cx="714380" cy="35719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（三）现金支付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285860"/>
            <a:ext cx="82868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步骤五：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财务管理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“汇款单操作”，缴费状态选择 ”已汇款学务未确认”，点击查询。点击“汇款单号”查询学生缴费的具体信息，核实无误后，点击“导出”，明细表存档。</a:t>
            </a: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71744"/>
            <a:ext cx="750099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椭圆 6"/>
          <p:cNvSpPr/>
          <p:nvPr/>
        </p:nvSpPr>
        <p:spPr>
          <a:xfrm>
            <a:off x="5786446" y="3429000"/>
            <a:ext cx="642942" cy="28575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643446"/>
            <a:ext cx="750099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（三）现金支付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428736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步骤六：按照已生成汇款单的款项合计数，将费用汇至学院指定的帐号。</a:t>
            </a:r>
          </a:p>
          <a:p>
            <a:pPr>
              <a:lnSpc>
                <a:spcPct val="150000"/>
              </a:lnSpc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2571744"/>
            <a:ext cx="71438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学费账户为：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名称： 北京语言大学</a:t>
            </a:r>
            <a:r>
              <a:rPr 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 </a:t>
            </a:r>
            <a:endParaRPr lang="zh-CN" altLang="en-US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帐号： </a:t>
            </a:r>
            <a:r>
              <a:rPr 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0200 0062 0908 9106 391   </a:t>
            </a:r>
            <a:endParaRPr lang="zh-CN" altLang="en-US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开户银行：工商银行北京东升路支行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（三）现金支付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285860"/>
            <a:ext cx="835824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、查看汇款单，财务管理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“汇款单操作”，交费状态选择 已汇款学务未确认”，点击查询。在已汇款学务未确认状态下，勾选汇款单，点击“删除“ ，可将汇款单删除，学生状态变为“已交费未汇款”。</a:t>
            </a:r>
          </a:p>
          <a:p>
            <a:endParaRPr lang="zh-CN" altLang="en-US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00372"/>
            <a:ext cx="800105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椭圆 6"/>
          <p:cNvSpPr/>
          <p:nvPr/>
        </p:nvSpPr>
        <p:spPr>
          <a:xfrm>
            <a:off x="4643438" y="5500702"/>
            <a:ext cx="571504" cy="28575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8662" y="5357826"/>
            <a:ext cx="285752" cy="214314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（三）现金支付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20" y="1285860"/>
            <a:ext cx="850112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、将学生状态“已缴费未汇款”变成“未交费未汇款”：财务管理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“学习中心收费“ ，勾选“已交费未汇款”点击查询，勾选学生，点击“删除“</a:t>
            </a:r>
            <a:endParaRPr lang="zh-CN" altLang="en-US" b="1" dirty="0"/>
          </a:p>
        </p:txBody>
      </p:sp>
      <p:pic>
        <p:nvPicPr>
          <p:cNvPr id="6" name="图片 5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571744"/>
            <a:ext cx="8001056" cy="305665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643438" y="5357826"/>
            <a:ext cx="714380" cy="35719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8596" y="4714884"/>
            <a:ext cx="500066" cy="214314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三、平台开课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538" y="1857364"/>
            <a:ext cx="650084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特别说明：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/>
              <a:t>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选开课新功能实现了按学年收费，按学年开课，按我院学籍管理规定开课满一个月退学不退费，请各位老师注意并和学生讲解清楚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举例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：学生是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1509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批次入学的，在第一学年交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个学分的学费，就可以开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个学分的课程。在第一年的第一个学期开课不足一个月时退学，就可以退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个学分的学费；在第二个学期申请退学，就会因开课时间超一个月不退费。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四、返款结算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50322" y="1142984"/>
            <a:ext cx="8229600" cy="613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返 款 结 算 流 程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89329" y="2304787"/>
            <a:ext cx="3921821" cy="3767051"/>
            <a:chOff x="2684239" y="1541363"/>
            <a:chExt cx="4264025" cy="4095750"/>
          </a:xfrm>
        </p:grpSpPr>
        <p:sp>
          <p:nvSpPr>
            <p:cNvPr id="22" name="AutoShape 40"/>
            <p:cNvSpPr>
              <a:spLocks noChangeArrowheads="1"/>
            </p:cNvSpPr>
            <p:nvPr/>
          </p:nvSpPr>
          <p:spPr bwMode="auto">
            <a:xfrm>
              <a:off x="2684239" y="1541363"/>
              <a:ext cx="4095750" cy="4095750"/>
            </a:xfrm>
            <a:custGeom>
              <a:avLst/>
              <a:gdLst>
                <a:gd name="G0" fmla="+- -551869 0 0"/>
                <a:gd name="G1" fmla="+- 5334542 0 0"/>
                <a:gd name="G2" fmla="+- -551869 0 5334542"/>
                <a:gd name="G3" fmla="+- 10800 0 0"/>
                <a:gd name="G4" fmla="+- 0 0 -551869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3427 0 0"/>
                <a:gd name="G9" fmla="+- 0 0 5334542"/>
                <a:gd name="G10" fmla="+- 3427 0 2700"/>
                <a:gd name="G11" fmla="cos G10 -551869"/>
                <a:gd name="G12" fmla="sin G10 -551869"/>
                <a:gd name="G13" fmla="cos 13500 -551869"/>
                <a:gd name="G14" fmla="sin 13500 -551869"/>
                <a:gd name="G15" fmla="+- G11 10800 0"/>
                <a:gd name="G16" fmla="+- G12 10800 0"/>
                <a:gd name="G17" fmla="+- G13 10800 0"/>
                <a:gd name="G18" fmla="+- G14 10800 0"/>
                <a:gd name="G19" fmla="*/ 3427 1 2"/>
                <a:gd name="G20" fmla="+- G19 5400 0"/>
                <a:gd name="G21" fmla="cos G20 -551869"/>
                <a:gd name="G22" fmla="sin G20 -551869"/>
                <a:gd name="G23" fmla="+- G21 10800 0"/>
                <a:gd name="G24" fmla="+- G12 G23 G22"/>
                <a:gd name="G25" fmla="+- G22 G23 G11"/>
                <a:gd name="G26" fmla="cos 10800 -551869"/>
                <a:gd name="G27" fmla="sin 10800 -551869"/>
                <a:gd name="G28" fmla="cos 3427 -551869"/>
                <a:gd name="G29" fmla="sin 3427 -551869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334542"/>
                <a:gd name="G36" fmla="sin G34 5334542"/>
                <a:gd name="G37" fmla="+/ 5334542 -551869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3427 G39"/>
                <a:gd name="G43" fmla="sin 3427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17 w 21600"/>
                <a:gd name="T5" fmla="*/ 4377 h 21600"/>
                <a:gd name="T6" fmla="*/ 11863 w 21600"/>
                <a:gd name="T7" fmla="*/ 17833 h 21600"/>
                <a:gd name="T8" fmla="*/ 8044 w 21600"/>
                <a:gd name="T9" fmla="*/ 8762 h 21600"/>
                <a:gd name="T10" fmla="*/ 24154 w 21600"/>
                <a:gd name="T11" fmla="*/ 8823 h 21600"/>
                <a:gd name="T12" fmla="*/ 18772 w 21600"/>
                <a:gd name="T13" fmla="*/ 16076 h 21600"/>
                <a:gd name="T14" fmla="*/ 11519 w 21600"/>
                <a:gd name="T15" fmla="*/ 1069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4190" y="10298"/>
                  </a:moveTo>
                  <a:cubicBezTo>
                    <a:pt x="13941" y="8617"/>
                    <a:pt x="12498" y="7373"/>
                    <a:pt x="10800" y="7373"/>
                  </a:cubicBezTo>
                  <a:cubicBezTo>
                    <a:pt x="8907" y="7373"/>
                    <a:pt x="7373" y="8907"/>
                    <a:pt x="7373" y="10800"/>
                  </a:cubicBezTo>
                  <a:cubicBezTo>
                    <a:pt x="7373" y="12692"/>
                    <a:pt x="8907" y="14227"/>
                    <a:pt x="10800" y="14227"/>
                  </a:cubicBezTo>
                  <a:cubicBezTo>
                    <a:pt x="10971" y="14227"/>
                    <a:pt x="11142" y="14214"/>
                    <a:pt x="11312" y="14188"/>
                  </a:cubicBezTo>
                  <a:lnTo>
                    <a:pt x="12415" y="21478"/>
                  </a:lnTo>
                  <a:cubicBezTo>
                    <a:pt x="11880" y="21559"/>
                    <a:pt x="11340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153" y="-1"/>
                    <a:pt x="20699" y="3922"/>
                    <a:pt x="21483" y="9218"/>
                  </a:cubicBezTo>
                  <a:lnTo>
                    <a:pt x="24154" y="8823"/>
                  </a:lnTo>
                  <a:lnTo>
                    <a:pt x="18772" y="16076"/>
                  </a:lnTo>
                  <a:lnTo>
                    <a:pt x="11519" y="10693"/>
                  </a:lnTo>
                  <a:lnTo>
                    <a:pt x="14190" y="10298"/>
                  </a:lnTo>
                  <a:close/>
                </a:path>
              </a:pathLst>
            </a:custGeom>
            <a:gradFill rotWithShape="1">
              <a:gsLst>
                <a:gs pos="0">
                  <a:srgbClr val="66FFFF">
                    <a:alpha val="22000"/>
                  </a:srgbClr>
                </a:gs>
                <a:gs pos="100000">
                  <a:srgbClr val="66FFFF">
                    <a:gamma/>
                    <a:shade val="46275"/>
                    <a:invGamma/>
                    <a:alpha val="69000"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>
              <a:outerShdw blurRad="76200" dist="12700" dir="2700000" sy="-23000" kx="-800400" algn="bl" rotWithShape="0">
                <a:prstClr val="black">
                  <a:alpha val="64000"/>
                </a:prstClr>
              </a:outerShdw>
            </a:effectLst>
            <a:scene3d>
              <a:camera prst="legacyObliqueTopRight"/>
              <a:lightRig rig="legacyFlat3" dir="b"/>
            </a:scene3d>
            <a:sp3d extrusionH="163500" prstMaterial="legacyMatte">
              <a:bevelT w="13500" h="13500" prst="coolSlant"/>
              <a:bevelB w="13500" h="13500" prst="angle"/>
              <a:extrusionClr>
                <a:srgbClr val="66FFFF"/>
              </a:extrusionClr>
            </a:sp3d>
          </p:spPr>
          <p:txBody>
            <a:bodyPr wrap="none" anchor="ctr">
              <a:flatTx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3" name="Group 52"/>
            <p:cNvGrpSpPr>
              <a:grpSpLocks/>
            </p:cNvGrpSpPr>
            <p:nvPr/>
          </p:nvGrpSpPr>
          <p:grpSpPr bwMode="auto">
            <a:xfrm>
              <a:off x="3693889" y="1660426"/>
              <a:ext cx="1447800" cy="1520825"/>
              <a:chOff x="1969" y="1904"/>
              <a:chExt cx="829" cy="871"/>
            </a:xfrm>
          </p:grpSpPr>
          <p:sp>
            <p:nvSpPr>
              <p:cNvPr id="41" name="Oval 53"/>
              <p:cNvSpPr>
                <a:spLocks noChangeArrowheads="1"/>
              </p:cNvSpPr>
              <p:nvPr/>
            </p:nvSpPr>
            <p:spPr bwMode="auto">
              <a:xfrm>
                <a:off x="2022" y="2448"/>
                <a:ext cx="776" cy="327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Oval 54"/>
              <p:cNvSpPr>
                <a:spLocks noChangeArrowheads="1"/>
              </p:cNvSpPr>
              <p:nvPr/>
            </p:nvSpPr>
            <p:spPr bwMode="auto">
              <a:xfrm>
                <a:off x="1969" y="1904"/>
                <a:ext cx="709" cy="708"/>
              </a:xfrm>
              <a:prstGeom prst="ellipse">
                <a:avLst/>
              </a:prstGeom>
              <a:gradFill rotWithShape="1">
                <a:gsLst>
                  <a:gs pos="0">
                    <a:srgbClr val="778DED"/>
                  </a:gs>
                  <a:gs pos="100000">
                    <a:srgbClr val="778DED">
                      <a:gamma/>
                      <a:shade val="45882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190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68392" dir="4091915" algn="ctr" rotWithShape="0">
                        <a:srgbClr val="636395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等待</a:t>
                </a:r>
                <a:endParaRPr lang="en-US" altLang="ko-KR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Oval 55"/>
              <p:cNvSpPr>
                <a:spLocks noChangeArrowheads="1"/>
              </p:cNvSpPr>
              <p:nvPr/>
            </p:nvSpPr>
            <p:spPr bwMode="auto">
              <a:xfrm>
                <a:off x="2046" y="2000"/>
                <a:ext cx="163" cy="17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" name="Group 56"/>
            <p:cNvGrpSpPr>
              <a:grpSpLocks/>
            </p:cNvGrpSpPr>
            <p:nvPr/>
          </p:nvGrpSpPr>
          <p:grpSpPr bwMode="auto">
            <a:xfrm>
              <a:off x="4860701" y="1747738"/>
              <a:ext cx="1447800" cy="1520825"/>
              <a:chOff x="1969" y="1904"/>
              <a:chExt cx="829" cy="871"/>
            </a:xfrm>
          </p:grpSpPr>
          <p:sp>
            <p:nvSpPr>
              <p:cNvPr id="38" name="Oval 57"/>
              <p:cNvSpPr>
                <a:spLocks noChangeArrowheads="1"/>
              </p:cNvSpPr>
              <p:nvPr/>
            </p:nvSpPr>
            <p:spPr bwMode="auto">
              <a:xfrm>
                <a:off x="2022" y="2448"/>
                <a:ext cx="776" cy="327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Oval 58"/>
              <p:cNvSpPr>
                <a:spLocks noChangeArrowheads="1"/>
              </p:cNvSpPr>
              <p:nvPr/>
            </p:nvSpPr>
            <p:spPr bwMode="auto">
              <a:xfrm>
                <a:off x="1969" y="1904"/>
                <a:ext cx="709" cy="708"/>
              </a:xfrm>
              <a:prstGeom prst="ellipse">
                <a:avLst/>
              </a:prstGeom>
              <a:gradFill rotWithShape="1">
                <a:gsLst>
                  <a:gs pos="0">
                    <a:srgbClr val="778DED"/>
                  </a:gs>
                  <a:gs pos="100000">
                    <a:srgbClr val="778DED">
                      <a:gamma/>
                      <a:shade val="45882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190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68392" dir="4091915" algn="ctr" rotWithShape="0">
                        <a:srgbClr val="636395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查账</a:t>
                </a:r>
                <a:endParaRPr lang="en-US" altLang="ko-KR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Oval 59"/>
              <p:cNvSpPr>
                <a:spLocks noChangeArrowheads="1"/>
              </p:cNvSpPr>
              <p:nvPr/>
            </p:nvSpPr>
            <p:spPr bwMode="auto">
              <a:xfrm>
                <a:off x="2046" y="2000"/>
                <a:ext cx="163" cy="17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5" name="Group 60"/>
            <p:cNvGrpSpPr>
              <a:grpSpLocks/>
            </p:cNvGrpSpPr>
            <p:nvPr/>
          </p:nvGrpSpPr>
          <p:grpSpPr bwMode="auto">
            <a:xfrm>
              <a:off x="5500464" y="2600226"/>
              <a:ext cx="1447800" cy="1520825"/>
              <a:chOff x="1969" y="1904"/>
              <a:chExt cx="829" cy="871"/>
            </a:xfrm>
          </p:grpSpPr>
          <p:sp>
            <p:nvSpPr>
              <p:cNvPr id="35" name="Oval 61"/>
              <p:cNvSpPr>
                <a:spLocks noChangeArrowheads="1"/>
              </p:cNvSpPr>
              <p:nvPr/>
            </p:nvSpPr>
            <p:spPr bwMode="auto">
              <a:xfrm>
                <a:off x="2022" y="2448"/>
                <a:ext cx="776" cy="327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Oval 62"/>
              <p:cNvSpPr>
                <a:spLocks noChangeArrowheads="1"/>
              </p:cNvSpPr>
              <p:nvPr/>
            </p:nvSpPr>
            <p:spPr bwMode="auto">
              <a:xfrm>
                <a:off x="1969" y="1904"/>
                <a:ext cx="709" cy="708"/>
              </a:xfrm>
              <a:prstGeom prst="ellipse">
                <a:avLst/>
              </a:prstGeom>
              <a:gradFill rotWithShape="1">
                <a:gsLst>
                  <a:gs pos="0">
                    <a:srgbClr val="778DED"/>
                  </a:gs>
                  <a:gs pos="100000">
                    <a:srgbClr val="778DED">
                      <a:gamma/>
                      <a:shade val="45882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190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68392" dir="4091915" algn="ctr" rotWithShape="0">
                        <a:srgbClr val="636395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确认</a:t>
                </a:r>
                <a:endParaRPr lang="en-US" altLang="ko-KR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Oval 63"/>
              <p:cNvSpPr>
                <a:spLocks noChangeArrowheads="1"/>
              </p:cNvSpPr>
              <p:nvPr/>
            </p:nvSpPr>
            <p:spPr bwMode="auto">
              <a:xfrm>
                <a:off x="2046" y="2000"/>
                <a:ext cx="163" cy="17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6" name="Group 64"/>
            <p:cNvGrpSpPr>
              <a:grpSpLocks/>
            </p:cNvGrpSpPr>
            <p:nvPr/>
          </p:nvGrpSpPr>
          <p:grpSpPr bwMode="auto">
            <a:xfrm>
              <a:off x="2916014" y="2508151"/>
              <a:ext cx="1447800" cy="1520825"/>
              <a:chOff x="1969" y="1904"/>
              <a:chExt cx="829" cy="871"/>
            </a:xfrm>
          </p:grpSpPr>
          <p:sp>
            <p:nvSpPr>
              <p:cNvPr id="32" name="Oval 65"/>
              <p:cNvSpPr>
                <a:spLocks noChangeArrowheads="1"/>
              </p:cNvSpPr>
              <p:nvPr/>
            </p:nvSpPr>
            <p:spPr bwMode="auto">
              <a:xfrm>
                <a:off x="2022" y="2448"/>
                <a:ext cx="776" cy="327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Oval 66"/>
              <p:cNvSpPr>
                <a:spLocks noChangeArrowheads="1"/>
              </p:cNvSpPr>
              <p:nvPr/>
            </p:nvSpPr>
            <p:spPr bwMode="auto">
              <a:xfrm>
                <a:off x="1969" y="1904"/>
                <a:ext cx="709" cy="708"/>
              </a:xfrm>
              <a:prstGeom prst="ellipse">
                <a:avLst/>
              </a:prstGeom>
              <a:gradFill rotWithShape="1">
                <a:gsLst>
                  <a:gs pos="0">
                    <a:srgbClr val="778DED"/>
                  </a:gs>
                  <a:gs pos="100000">
                    <a:srgbClr val="778DED">
                      <a:gamma/>
                      <a:shade val="45882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190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68392" dir="4091915" algn="ctr" rotWithShape="0">
                        <a:srgbClr val="636395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提交</a:t>
                </a:r>
                <a:endParaRPr lang="en-US" altLang="ko-KR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Oval 67"/>
              <p:cNvSpPr>
                <a:spLocks noChangeArrowheads="1"/>
              </p:cNvSpPr>
              <p:nvPr/>
            </p:nvSpPr>
            <p:spPr bwMode="auto">
              <a:xfrm>
                <a:off x="2046" y="2000"/>
                <a:ext cx="163" cy="17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7" name="Group 68"/>
            <p:cNvGrpSpPr>
              <a:grpSpLocks/>
            </p:cNvGrpSpPr>
            <p:nvPr/>
          </p:nvGrpSpPr>
          <p:grpSpPr bwMode="auto">
            <a:xfrm>
              <a:off x="3008089" y="3563838"/>
              <a:ext cx="1447800" cy="1520825"/>
              <a:chOff x="1969" y="1904"/>
              <a:chExt cx="829" cy="871"/>
            </a:xfrm>
          </p:grpSpPr>
          <p:sp>
            <p:nvSpPr>
              <p:cNvPr id="29" name="Oval 69"/>
              <p:cNvSpPr>
                <a:spLocks noChangeArrowheads="1"/>
              </p:cNvSpPr>
              <p:nvPr/>
            </p:nvSpPr>
            <p:spPr bwMode="auto">
              <a:xfrm>
                <a:off x="2022" y="2448"/>
                <a:ext cx="776" cy="327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Oval 70"/>
              <p:cNvSpPr>
                <a:spLocks noChangeArrowheads="1"/>
              </p:cNvSpPr>
              <p:nvPr/>
            </p:nvSpPr>
            <p:spPr bwMode="auto">
              <a:xfrm>
                <a:off x="1969" y="1904"/>
                <a:ext cx="709" cy="708"/>
              </a:xfrm>
              <a:prstGeom prst="ellipse">
                <a:avLst/>
              </a:prstGeom>
              <a:gradFill rotWithShape="1">
                <a:gsLst>
                  <a:gs pos="0">
                    <a:srgbClr val="778DED"/>
                  </a:gs>
                  <a:gs pos="100000">
                    <a:srgbClr val="778DED">
                      <a:gamma/>
                      <a:shade val="45882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19050">
                    <a:solidFill>
                      <a:srgbClr val="FFFFFF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68392" dir="4091915" algn="ctr" rotWithShape="0">
                        <a:srgbClr val="636395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核对</a:t>
                </a:r>
                <a:endParaRPr lang="en-US" altLang="ko-KR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Oval 71"/>
              <p:cNvSpPr>
                <a:spLocks noChangeArrowheads="1"/>
              </p:cNvSpPr>
              <p:nvPr/>
            </p:nvSpPr>
            <p:spPr bwMode="auto">
              <a:xfrm>
                <a:off x="2046" y="2000"/>
                <a:ext cx="163" cy="17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  <a:extLst>
                <a:ext uri="{91240B29-F687-4F45-9708-019B960494DF}">
                  <a14:hiddenLine xmlns:a14="http://schemas.microsoft.com/office/drawing/2010/main" xmlns:lc="http://schemas.openxmlformats.org/drawingml/2006/lockedCanvas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lc="http://schemas.openxmlformats.org/drawingml/2006/lockedCanvas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28" name="Picture 72" descr="유리질감_링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lc="http://schemas.openxmlformats.org/drawingml/2006/lockedCanvas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7219" y="1598600"/>
              <a:ext cx="3729038" cy="351790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909E8E84-426E-40DD-AFC4-6F175D3DCCD1}">
                <a14:hiddenFill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箭头连接符 6"/>
          <p:cNvCxnSpPr/>
          <p:nvPr/>
        </p:nvCxnSpPr>
        <p:spPr>
          <a:xfrm>
            <a:off x="5773241" y="4134556"/>
            <a:ext cx="1240153" cy="45757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5269274" y="2494600"/>
            <a:ext cx="849122" cy="263231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3171930" y="1967382"/>
            <a:ext cx="613851" cy="527220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1890150" y="3639922"/>
            <a:ext cx="882173" cy="56530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044842" y="5038582"/>
            <a:ext cx="1028925" cy="472579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6"/>
          <p:cNvSpPr txBox="1"/>
          <p:nvPr/>
        </p:nvSpPr>
        <p:spPr>
          <a:xfrm>
            <a:off x="320170" y="3440751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纸介提交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7"/>
          <p:cNvSpPr txBox="1"/>
          <p:nvPr/>
        </p:nvSpPr>
        <p:spPr>
          <a:xfrm>
            <a:off x="316650" y="3771182"/>
            <a:ext cx="17814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开具返款发票，与明细表和确认信（中心签字盖章）一同邮寄至网院。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38"/>
          <p:cNvSpPr txBox="1"/>
          <p:nvPr/>
        </p:nvSpPr>
        <p:spPr>
          <a:xfrm>
            <a:off x="546819" y="5341884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费用核对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39"/>
          <p:cNvSpPr txBox="1"/>
          <p:nvPr/>
        </p:nvSpPr>
        <p:spPr>
          <a:xfrm>
            <a:off x="543299" y="5672315"/>
            <a:ext cx="17814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学习中心老师需要和学务收费老师核对返款金额，确认统一无误。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40"/>
          <p:cNvSpPr txBox="1"/>
          <p:nvPr/>
        </p:nvSpPr>
        <p:spPr>
          <a:xfrm>
            <a:off x="1491743" y="1656404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中心等待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1488223" y="1986835"/>
            <a:ext cx="17814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学务老师收到材料后交给财务，请中心老师耐心等待。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43"/>
          <p:cNvSpPr txBox="1"/>
          <p:nvPr/>
        </p:nvSpPr>
        <p:spPr>
          <a:xfrm>
            <a:off x="6286512" y="1857364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返款查账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44"/>
          <p:cNvSpPr txBox="1"/>
          <p:nvPr/>
        </p:nvSpPr>
        <p:spPr>
          <a:xfrm>
            <a:off x="6286512" y="2214554"/>
            <a:ext cx="17814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财务返款后我们会第一时间通知学习中心，中心老师需要查账确认。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45"/>
          <p:cNvSpPr txBox="1"/>
          <p:nvPr/>
        </p:nvSpPr>
        <p:spPr>
          <a:xfrm>
            <a:off x="7143768" y="3643314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平台确认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46"/>
          <p:cNvSpPr txBox="1"/>
          <p:nvPr/>
        </p:nvSpPr>
        <p:spPr>
          <a:xfrm>
            <a:off x="7143768" y="3929066"/>
            <a:ext cx="1781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学生发票随后会邮寄给学习中心，中心老师收到发票后需要平台点击确认（快递单管理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快递单确认（学习中心）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快递公司选择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**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，点击查询，然后在最后一列的操作下面点击“确认”）。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14876" y="578645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全程周期大致为一个月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一、平台订单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95536" y="1700808"/>
            <a:ext cx="8352928" cy="3456384"/>
            <a:chOff x="2497187" y="2924944"/>
            <a:chExt cx="8352928" cy="3456384"/>
          </a:xfrm>
        </p:grpSpPr>
        <p:sp>
          <p:nvSpPr>
            <p:cNvPr id="20" name="圆角矩形 19"/>
            <p:cNvSpPr/>
            <p:nvPr/>
          </p:nvSpPr>
          <p:spPr>
            <a:xfrm>
              <a:off x="2497187" y="2924944"/>
              <a:ext cx="4104456" cy="3456384"/>
            </a:xfrm>
            <a:prstGeom prst="roundRect">
              <a:avLst>
                <a:gd name="adj" fmla="val 3149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745659" y="2924944"/>
              <a:ext cx="4104456" cy="3456384"/>
            </a:xfrm>
            <a:prstGeom prst="roundRect">
              <a:avLst>
                <a:gd name="adj" fmla="val 3149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28375" y="3807860"/>
              <a:ext cx="1709372" cy="17093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929063" y="3910708"/>
              <a:ext cx="1514056" cy="1514056"/>
              <a:chOff x="3469729" y="2561547"/>
              <a:chExt cx="1813954" cy="1813954"/>
            </a:xfrm>
          </p:grpSpPr>
          <p:grpSp>
            <p:nvGrpSpPr>
              <p:cNvPr id="45" name="组合 44"/>
              <p:cNvGrpSpPr/>
              <p:nvPr/>
            </p:nvGrpSpPr>
            <p:grpSpPr>
              <a:xfrm rot="1267204">
                <a:off x="3469729" y="2561547"/>
                <a:ext cx="1813954" cy="1813954"/>
                <a:chOff x="3518404" y="1580443"/>
                <a:chExt cx="1276350" cy="1276350"/>
              </a:xfrm>
            </p:grpSpPr>
            <p:sp>
              <p:nvSpPr>
                <p:cNvPr id="47" name="椭圆 46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AED23"/>
                    </a:gs>
                    <a:gs pos="47000">
                      <a:srgbClr val="C1D31B"/>
                    </a:gs>
                    <a:gs pos="82000">
                      <a:srgbClr val="809B1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 rot="1267204">
                <a:off x="3650262" y="2721048"/>
                <a:ext cx="1444213" cy="14442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447022" y="3123154"/>
              <a:ext cx="433995" cy="112970"/>
              <a:chOff x="4345371" y="2115042"/>
              <a:chExt cx="433995" cy="11297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4683477" y="2115042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345371" y="2120376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bg1">
                      <a:lumMod val="50000"/>
                    </a:schemeClr>
                  </a:gs>
                  <a:gs pos="98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447022" y="3356992"/>
              <a:ext cx="433995" cy="112970"/>
              <a:chOff x="4345371" y="2115042"/>
              <a:chExt cx="433995" cy="11297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683477" y="2115042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345371" y="2120376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bg1">
                      <a:lumMod val="50000"/>
                    </a:schemeClr>
                  </a:gs>
                  <a:gs pos="98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447022" y="5733256"/>
              <a:ext cx="433995" cy="112970"/>
              <a:chOff x="4345371" y="2115042"/>
              <a:chExt cx="433995" cy="11297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683477" y="2115042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345371" y="2120376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bg1">
                      <a:lumMod val="50000"/>
                    </a:schemeClr>
                  </a:gs>
                  <a:gs pos="98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447022" y="5967094"/>
              <a:ext cx="433995" cy="112970"/>
              <a:chOff x="4345371" y="2115042"/>
              <a:chExt cx="433995" cy="11297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683477" y="2115042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345371" y="2120376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bg1">
                      <a:lumMod val="50000"/>
                    </a:schemeClr>
                  </a:gs>
                  <a:gs pos="98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8" name="TextBox 39"/>
            <p:cNvSpPr txBox="1"/>
            <p:nvPr/>
          </p:nvSpPr>
          <p:spPr>
            <a:xfrm>
              <a:off x="3387503" y="3438690"/>
              <a:ext cx="1928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b="1" dirty="0" smtClean="0">
                  <a:latin typeface="隶书" pitchFamily="49" charset="-122"/>
                  <a:ea typeface="隶书" pitchFamily="49" charset="-122"/>
                </a:rPr>
                <a:t>费用核对</a:t>
              </a:r>
              <a:endParaRPr lang="zh-CN" altLang="en-US" sz="3200" b="1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29" name="TextBox 41"/>
            <p:cNvSpPr txBox="1"/>
            <p:nvPr/>
          </p:nvSpPr>
          <p:spPr>
            <a:xfrm>
              <a:off x="6329243" y="4467681"/>
              <a:ext cx="776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说明</a:t>
              </a:r>
            </a:p>
          </p:txBody>
        </p:sp>
        <p:sp>
          <p:nvSpPr>
            <p:cNvPr id="30" name="TextBox 42"/>
            <p:cNvSpPr txBox="1"/>
            <p:nvPr/>
          </p:nvSpPr>
          <p:spPr>
            <a:xfrm>
              <a:off x="2660036" y="4077072"/>
              <a:ext cx="3047103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 登陆管理平台   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财务管理</a:t>
              </a:r>
              <a:r>
                <a:rPr lang="en-US" altLang="zh-CN" sz="16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教育中心收费  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功能查询学生学分标准、学费金额是否正确</a:t>
              </a:r>
            </a:p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43"/>
            <p:cNvSpPr txBox="1"/>
            <p:nvPr/>
          </p:nvSpPr>
          <p:spPr>
            <a:xfrm>
              <a:off x="7596157" y="4077072"/>
              <a:ext cx="3037934" cy="381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49"/>
            <p:cNvSpPr txBox="1"/>
            <p:nvPr/>
          </p:nvSpPr>
          <p:spPr>
            <a:xfrm>
              <a:off x="8341306" y="3492996"/>
              <a:ext cx="12043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49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" name="图片 50" descr="QQ图片201409161137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214554"/>
            <a:ext cx="3214710" cy="24288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四、返款结算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48" y="1357298"/>
            <a:ext cx="7572428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特别注意：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返款发票要求：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①单位：北京语言大学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      ②项目：“学费”或者“学费分成”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      ③金额：返款金额一定要与学务老师确定后填写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      ④财务章：财务章一定要与协议账户一致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⑤发票：收据不能作为返款结算的票据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四、返款结算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48" y="1357298"/>
            <a:ext cx="757242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发票样式：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14422"/>
            <a:ext cx="6000759" cy="234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714751"/>
            <a:ext cx="6500858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black">
          <a:xfrm>
            <a:off x="3132138" y="3786190"/>
            <a:ext cx="57610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http://www.eblcu.cn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black">
          <a:xfrm>
            <a:off x="3132138" y="3065466"/>
            <a:ext cx="60118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a typeface="黑体" pitchFamily="2" charset="-122"/>
              </a:rPr>
              <a:t>感</a:t>
            </a:r>
            <a:r>
              <a:rPr lang="zh-CN" altLang="en-US" sz="5400" dirty="0" smtClean="0">
                <a:solidFill>
                  <a:schemeClr val="bg1"/>
                </a:solidFill>
                <a:ea typeface="黑体" pitchFamily="2" charset="-122"/>
              </a:rPr>
              <a:t>    </a:t>
            </a:r>
            <a:r>
              <a:rPr lang="zh-CN" altLang="en-US" sz="5400" dirty="0">
                <a:solidFill>
                  <a:schemeClr val="bg1"/>
                </a:solidFill>
                <a:ea typeface="黑体" pitchFamily="2" charset="-122"/>
              </a:rPr>
              <a:t>谢！</a:t>
            </a:r>
          </a:p>
        </p:txBody>
      </p:sp>
      <p:grpSp>
        <p:nvGrpSpPr>
          <p:cNvPr id="15364" name="Group 9"/>
          <p:cNvGrpSpPr>
            <a:grpSpLocks/>
          </p:cNvGrpSpPr>
          <p:nvPr/>
        </p:nvGrpSpPr>
        <p:grpSpPr bwMode="auto">
          <a:xfrm>
            <a:off x="6877050" y="188913"/>
            <a:ext cx="1974850" cy="687387"/>
            <a:chOff x="230" y="164"/>
            <a:chExt cx="1244" cy="433"/>
          </a:xfrm>
        </p:grpSpPr>
        <p:sp>
          <p:nvSpPr>
            <p:cNvPr id="15365" name="Text Box 10"/>
            <p:cNvSpPr txBox="1">
              <a:spLocks noChangeArrowheads="1"/>
            </p:cNvSpPr>
            <p:nvPr/>
          </p:nvSpPr>
          <p:spPr bwMode="auto">
            <a:xfrm>
              <a:off x="587" y="385"/>
              <a:ext cx="88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1600">
                  <a:ea typeface="华文行楷" pitchFamily="2" charset="-122"/>
                </a:rPr>
                <a:t>网络教育学院</a:t>
              </a:r>
            </a:p>
          </p:txBody>
        </p:sp>
        <p:pic>
          <p:nvPicPr>
            <p:cNvPr id="15366" name="Picture 11" descr="logo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0" y="164"/>
              <a:ext cx="1244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一、平台订单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15"/>
          <p:cNvSpPr>
            <a:spLocks noChangeShapeType="1"/>
          </p:cNvSpPr>
          <p:nvPr/>
        </p:nvSpPr>
        <p:spPr bwMode="gray">
          <a:xfrm flipH="1">
            <a:off x="204787" y="3372644"/>
            <a:ext cx="2532063" cy="2625725"/>
          </a:xfrm>
          <a:prstGeom prst="line">
            <a:avLst/>
          </a:prstGeom>
          <a:noFill/>
          <a:ln w="9525">
            <a:solidFill>
              <a:schemeClr val="accent1">
                <a:alpha val="39999"/>
              </a:schemeClr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9" name="Ellipse 32"/>
          <p:cNvSpPr/>
          <p:nvPr/>
        </p:nvSpPr>
        <p:spPr bwMode="auto">
          <a:xfrm>
            <a:off x="7032742" y="5890697"/>
            <a:ext cx="1839683" cy="21398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CCE8C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80" name="Gruppe 37"/>
          <p:cNvGrpSpPr>
            <a:grpSpLocks/>
          </p:cNvGrpSpPr>
          <p:nvPr/>
        </p:nvGrpSpPr>
        <p:grpSpPr bwMode="auto">
          <a:xfrm>
            <a:off x="7143768" y="2928934"/>
            <a:ext cx="1752600" cy="2787370"/>
            <a:chOff x="2220686" y="2809504"/>
            <a:chExt cx="2177143" cy="4082686"/>
          </a:xfrm>
        </p:grpSpPr>
        <p:sp>
          <p:nvSpPr>
            <p:cNvPr id="105" name="Rektangel 50"/>
            <p:cNvSpPr/>
            <p:nvPr/>
          </p:nvSpPr>
          <p:spPr>
            <a:xfrm>
              <a:off x="2222657" y="2809504"/>
              <a:ext cx="2175172" cy="139734"/>
            </a:xfrm>
            <a:prstGeom prst="rect">
              <a:avLst/>
            </a:prstGeom>
            <a:gradFill flip="none" rotWithShape="1">
              <a:gsLst>
                <a:gs pos="44000">
                  <a:srgbClr val="1F88C8"/>
                </a:gs>
                <a:gs pos="100000">
                  <a:srgbClr val="78F8FF"/>
                </a:gs>
              </a:gsLst>
              <a:lin ang="16200000" scaled="1"/>
              <a:tileRect/>
            </a:gradFill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06" name="Rektangel 51"/>
            <p:cNvSpPr/>
            <p:nvPr/>
          </p:nvSpPr>
          <p:spPr>
            <a:xfrm>
              <a:off x="2220686" y="2928987"/>
              <a:ext cx="2177143" cy="3963203"/>
            </a:xfrm>
            <a:prstGeom prst="rect">
              <a:avLst/>
            </a:prstGeom>
            <a:gradFill rotWithShape="1">
              <a:gsLst>
                <a:gs pos="0">
                  <a:srgbClr val="E6E6E6">
                    <a:tint val="100000"/>
                    <a:shade val="100000"/>
                    <a:satMod val="130000"/>
                  </a:srgbClr>
                </a:gs>
                <a:gs pos="100000">
                  <a:srgbClr val="E6E6E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CCE8CF">
                  <a:lumMod val="8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81" name="Rektangel 52"/>
          <p:cNvSpPr>
            <a:spLocks noChangeArrowheads="1"/>
          </p:cNvSpPr>
          <p:nvPr/>
        </p:nvSpPr>
        <p:spPr bwMode="auto">
          <a:xfrm>
            <a:off x="7270859" y="3143248"/>
            <a:ext cx="1525588" cy="152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01688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1600" dirty="0" smtClean="0">
                <a:solidFill>
                  <a:srgbClr val="151616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未按照规定缴费时间交费，将影响学生正常选开课</a:t>
            </a:r>
            <a:endParaRPr lang="da-DK" altLang="zh-CN" sz="1600" dirty="0">
              <a:solidFill>
                <a:srgbClr val="151616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grpSp>
        <p:nvGrpSpPr>
          <p:cNvPr id="82" name="Gruppe 37"/>
          <p:cNvGrpSpPr>
            <a:grpSpLocks/>
          </p:cNvGrpSpPr>
          <p:nvPr/>
        </p:nvGrpSpPr>
        <p:grpSpPr bwMode="auto">
          <a:xfrm>
            <a:off x="5116622" y="2928934"/>
            <a:ext cx="1752600" cy="2776268"/>
            <a:chOff x="2220686" y="2809504"/>
            <a:chExt cx="2177143" cy="4082686"/>
          </a:xfrm>
        </p:grpSpPr>
        <p:sp>
          <p:nvSpPr>
            <p:cNvPr id="103" name="Rektangel 58"/>
            <p:cNvSpPr/>
            <p:nvPr/>
          </p:nvSpPr>
          <p:spPr>
            <a:xfrm>
              <a:off x="2222657" y="2809504"/>
              <a:ext cx="2175172" cy="139735"/>
            </a:xfrm>
            <a:prstGeom prst="rect">
              <a:avLst/>
            </a:prstGeom>
            <a:gradFill flip="none" rotWithShape="1">
              <a:gsLst>
                <a:gs pos="44000">
                  <a:srgbClr val="1F88C8"/>
                </a:gs>
                <a:gs pos="100000">
                  <a:srgbClr val="78F8FF"/>
                </a:gs>
              </a:gsLst>
              <a:lin ang="16200000" scaled="1"/>
              <a:tileRect/>
            </a:gradFill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04" name="Rektangel 59"/>
            <p:cNvSpPr/>
            <p:nvPr/>
          </p:nvSpPr>
          <p:spPr>
            <a:xfrm>
              <a:off x="2220686" y="2928988"/>
              <a:ext cx="2177143" cy="3963202"/>
            </a:xfrm>
            <a:prstGeom prst="rect">
              <a:avLst/>
            </a:prstGeom>
            <a:gradFill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16200000" scaled="0"/>
            </a:gradFill>
            <a:ln w="9525" cap="flat" cmpd="sng" algn="ctr">
              <a:solidFill>
                <a:srgbClr val="00B0F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83" name="Rektangel 60"/>
          <p:cNvSpPr>
            <a:spLocks noChangeArrowheads="1"/>
          </p:cNvSpPr>
          <p:nvPr/>
        </p:nvSpPr>
        <p:spPr bwMode="auto">
          <a:xfrm>
            <a:off x="5257909" y="3143248"/>
            <a:ext cx="1481138" cy="152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01688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Arial" charset="0"/>
              </a:rPr>
              <a:t>学习中心汇款的金额要与平台订单金额一致</a:t>
            </a:r>
            <a:endParaRPr lang="da-DK" altLang="zh-CN" sz="1600" dirty="0"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84" name="Ellipse 61"/>
          <p:cNvSpPr/>
          <p:nvPr/>
        </p:nvSpPr>
        <p:spPr bwMode="auto">
          <a:xfrm>
            <a:off x="5062427" y="5912465"/>
            <a:ext cx="1839683" cy="21398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CCE8C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5" name="Ellipse 62"/>
          <p:cNvSpPr/>
          <p:nvPr/>
        </p:nvSpPr>
        <p:spPr bwMode="auto">
          <a:xfrm>
            <a:off x="2232142" y="5890693"/>
            <a:ext cx="1839683" cy="21398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CCE8C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86" name="Gruppe 37"/>
          <p:cNvGrpSpPr>
            <a:grpSpLocks/>
          </p:cNvGrpSpPr>
          <p:nvPr/>
        </p:nvGrpSpPr>
        <p:grpSpPr bwMode="auto">
          <a:xfrm>
            <a:off x="2328972" y="2928934"/>
            <a:ext cx="1752600" cy="2787370"/>
            <a:chOff x="2220686" y="2809504"/>
            <a:chExt cx="2177143" cy="4082686"/>
          </a:xfrm>
        </p:grpSpPr>
        <p:sp>
          <p:nvSpPr>
            <p:cNvPr id="101" name="Rektangel 64"/>
            <p:cNvSpPr/>
            <p:nvPr/>
          </p:nvSpPr>
          <p:spPr>
            <a:xfrm>
              <a:off x="2222657" y="2809504"/>
              <a:ext cx="2175172" cy="139734"/>
            </a:xfrm>
            <a:prstGeom prst="rect">
              <a:avLst/>
            </a:prstGeom>
            <a:gradFill flip="none" rotWithShape="1">
              <a:gsLst>
                <a:gs pos="44000">
                  <a:srgbClr val="1F88C8"/>
                </a:gs>
                <a:gs pos="100000">
                  <a:srgbClr val="78F8FF"/>
                </a:gs>
              </a:gsLst>
              <a:lin ang="16200000" scaled="1"/>
              <a:tileRect/>
            </a:gradFill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02" name="Rektangel 65"/>
            <p:cNvSpPr/>
            <p:nvPr/>
          </p:nvSpPr>
          <p:spPr>
            <a:xfrm>
              <a:off x="2220686" y="2928987"/>
              <a:ext cx="2177143" cy="3963203"/>
            </a:xfrm>
            <a:prstGeom prst="rect">
              <a:avLst/>
            </a:prstGeom>
            <a:gradFill rotWithShape="1">
              <a:gsLst>
                <a:gs pos="0">
                  <a:srgbClr val="E6E6E6">
                    <a:tint val="100000"/>
                    <a:shade val="100000"/>
                    <a:satMod val="130000"/>
                  </a:srgbClr>
                </a:gs>
                <a:gs pos="100000">
                  <a:srgbClr val="E6E6E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CCE8CF">
                  <a:lumMod val="8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87" name="Rektangel 66"/>
          <p:cNvSpPr>
            <a:spLocks noChangeArrowheads="1"/>
          </p:cNvSpPr>
          <p:nvPr/>
        </p:nvSpPr>
        <p:spPr bwMode="auto">
          <a:xfrm>
            <a:off x="2470259" y="3143248"/>
            <a:ext cx="1525588" cy="1895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01688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1600" noProof="1" smtClean="0">
                <a:solidFill>
                  <a:srgbClr val="151616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有免修学生的学费在第二学年交费时减免，查看订单是否有误</a:t>
            </a:r>
            <a:endParaRPr lang="en-US" altLang="zh-CN" sz="1600" noProof="1">
              <a:solidFill>
                <a:srgbClr val="151616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grpSp>
        <p:nvGrpSpPr>
          <p:cNvPr id="88" name="Gruppe 37"/>
          <p:cNvGrpSpPr>
            <a:grpSpLocks/>
          </p:cNvGrpSpPr>
          <p:nvPr/>
        </p:nvGrpSpPr>
        <p:grpSpPr bwMode="auto">
          <a:xfrm>
            <a:off x="316022" y="2928933"/>
            <a:ext cx="1752600" cy="2776269"/>
            <a:chOff x="2220686" y="2809504"/>
            <a:chExt cx="2177143" cy="4082686"/>
          </a:xfrm>
        </p:grpSpPr>
        <p:sp>
          <p:nvSpPr>
            <p:cNvPr id="99" name="Rektangel 68"/>
            <p:cNvSpPr/>
            <p:nvPr/>
          </p:nvSpPr>
          <p:spPr>
            <a:xfrm>
              <a:off x="2222657" y="2809504"/>
              <a:ext cx="2175172" cy="139735"/>
            </a:xfrm>
            <a:prstGeom prst="rect">
              <a:avLst/>
            </a:prstGeom>
            <a:gradFill flip="none" rotWithShape="1">
              <a:gsLst>
                <a:gs pos="44000">
                  <a:srgbClr val="1F88C8"/>
                </a:gs>
                <a:gs pos="100000">
                  <a:srgbClr val="78F8FF"/>
                </a:gs>
              </a:gsLst>
              <a:lin ang="16200000" scaled="1"/>
              <a:tileRect/>
            </a:gradFill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00" name="Rektangel 69"/>
            <p:cNvSpPr/>
            <p:nvPr/>
          </p:nvSpPr>
          <p:spPr>
            <a:xfrm>
              <a:off x="2220686" y="2928988"/>
              <a:ext cx="2177143" cy="3963202"/>
            </a:xfrm>
            <a:prstGeom prst="rect">
              <a:avLst/>
            </a:prstGeom>
            <a:gradFill rotWithShape="1">
              <a:gsLst>
                <a:gs pos="0">
                  <a:srgbClr val="E6E6E6">
                    <a:tint val="100000"/>
                    <a:shade val="100000"/>
                    <a:satMod val="130000"/>
                  </a:srgbClr>
                </a:gs>
                <a:gs pos="100000">
                  <a:srgbClr val="E6E6E6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ysClr val="window" lastClr="CCE8CF">
                  <a:lumMod val="8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89" name="Rektangel 70"/>
          <p:cNvSpPr>
            <a:spLocks noChangeArrowheads="1"/>
          </p:cNvSpPr>
          <p:nvPr/>
        </p:nvSpPr>
        <p:spPr bwMode="auto">
          <a:xfrm>
            <a:off x="457309" y="3071810"/>
            <a:ext cx="1481138" cy="11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01688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1600" dirty="0" smtClean="0">
                <a:solidFill>
                  <a:srgbClr val="151616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学生每学年交费按</a:t>
            </a:r>
            <a:r>
              <a:rPr lang="en-US" altLang="zh-CN" sz="1600" dirty="0" smtClean="0">
                <a:solidFill>
                  <a:srgbClr val="151616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40</a:t>
            </a:r>
            <a:r>
              <a:rPr lang="zh-CN" altLang="en-US" sz="1600" dirty="0" smtClean="0">
                <a:solidFill>
                  <a:srgbClr val="151616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学分费用交费</a:t>
            </a:r>
            <a:endParaRPr lang="da-DK" altLang="zh-CN" sz="1600" dirty="0">
              <a:solidFill>
                <a:srgbClr val="151616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0" name="Ellipse 71"/>
          <p:cNvSpPr/>
          <p:nvPr/>
        </p:nvSpPr>
        <p:spPr bwMode="auto">
          <a:xfrm>
            <a:off x="261827" y="5912461"/>
            <a:ext cx="1839683" cy="21398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CCE8C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91" name="Gruppe 77"/>
          <p:cNvGrpSpPr>
            <a:grpSpLocks/>
          </p:cNvGrpSpPr>
          <p:nvPr/>
        </p:nvGrpSpPr>
        <p:grpSpPr bwMode="auto">
          <a:xfrm>
            <a:off x="795447" y="1214422"/>
            <a:ext cx="7437438" cy="4546328"/>
            <a:chOff x="772880" y="1252133"/>
            <a:chExt cx="7438295" cy="5028923"/>
          </a:xfrm>
        </p:grpSpPr>
        <p:grpSp>
          <p:nvGrpSpPr>
            <p:cNvPr id="93" name="Gruppe 37"/>
            <p:cNvGrpSpPr>
              <a:grpSpLocks/>
            </p:cNvGrpSpPr>
            <p:nvPr/>
          </p:nvGrpSpPr>
          <p:grpSpPr bwMode="auto">
            <a:xfrm>
              <a:off x="772880" y="1252133"/>
              <a:ext cx="7438295" cy="1757265"/>
              <a:chOff x="990600" y="1284790"/>
              <a:chExt cx="7438295" cy="1757265"/>
            </a:xfrm>
          </p:grpSpPr>
          <p:sp>
            <p:nvSpPr>
              <p:cNvPr id="95" name="Opadbuet pil 3"/>
              <p:cNvSpPr/>
              <p:nvPr/>
            </p:nvSpPr>
            <p:spPr bwMode="auto">
              <a:xfrm rot="10800000" flipH="1">
                <a:off x="4610518" y="1389559"/>
                <a:ext cx="3818377" cy="1652496"/>
              </a:xfrm>
              <a:prstGeom prst="curvedUpArrow">
                <a:avLst>
                  <a:gd name="adj1" fmla="val 34081"/>
                  <a:gd name="adj2" fmla="val 50000"/>
                  <a:gd name="adj3" fmla="val 25000"/>
                </a:avLst>
              </a:prstGeom>
              <a:gradFill flip="none" rotWithShape="1">
                <a:gsLst>
                  <a:gs pos="11000">
                    <a:srgbClr val="43C5FF"/>
                  </a:gs>
                  <a:gs pos="44000">
                    <a:schemeClr val="tx2">
                      <a:lumMod val="60000"/>
                      <a:lumOff val="40000"/>
                    </a:schemeClr>
                  </a:gs>
                  <a:gs pos="44000">
                    <a:srgbClr val="0070C0"/>
                  </a:gs>
                  <a:gs pos="100000">
                    <a:srgbClr val="003192"/>
                  </a:gs>
                </a:gsLst>
                <a:lin ang="10800000" scaled="1"/>
                <a:tileRect/>
              </a:gradFill>
              <a:ln w="762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96" name="Opadbuet pil 31"/>
              <p:cNvSpPr/>
              <p:nvPr/>
            </p:nvSpPr>
            <p:spPr bwMode="auto">
              <a:xfrm rot="10800000">
                <a:off x="990600" y="1389559"/>
                <a:ext cx="4039066" cy="1652496"/>
              </a:xfrm>
              <a:prstGeom prst="curvedUpArrow">
                <a:avLst>
                  <a:gd name="adj1" fmla="val 31486"/>
                  <a:gd name="adj2" fmla="val 50000"/>
                  <a:gd name="adj3" fmla="val 25000"/>
                </a:avLst>
              </a:prstGeom>
              <a:gradFill flip="none" rotWithShape="1">
                <a:gsLst>
                  <a:gs pos="11000">
                    <a:srgbClr val="43C5FF"/>
                  </a:gs>
                  <a:gs pos="44000">
                    <a:schemeClr val="tx2">
                      <a:lumMod val="60000"/>
                      <a:lumOff val="40000"/>
                    </a:schemeClr>
                  </a:gs>
                  <a:gs pos="44000">
                    <a:srgbClr val="0070C0"/>
                  </a:gs>
                  <a:gs pos="100000">
                    <a:srgbClr val="003192"/>
                  </a:gs>
                </a:gsLst>
                <a:lin ang="10800000" scaled="1"/>
                <a:tileRect/>
              </a:gradFill>
              <a:ln w="762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97" name="Opadbuet pil 33"/>
              <p:cNvSpPr/>
              <p:nvPr/>
            </p:nvSpPr>
            <p:spPr bwMode="auto">
              <a:xfrm rot="10800000" flipH="1">
                <a:off x="4562887" y="1284790"/>
                <a:ext cx="1919508" cy="1757265"/>
              </a:xfrm>
              <a:prstGeom prst="curvedUpArrow">
                <a:avLst>
                  <a:gd name="adj1" fmla="val 31097"/>
                  <a:gd name="adj2" fmla="val 50000"/>
                  <a:gd name="adj3" fmla="val 25000"/>
                </a:avLst>
              </a:prstGeom>
              <a:gradFill flip="none" rotWithShape="1">
                <a:gsLst>
                  <a:gs pos="11000">
                    <a:srgbClr val="43C5FF"/>
                  </a:gs>
                  <a:gs pos="44000">
                    <a:schemeClr val="tx2">
                      <a:lumMod val="60000"/>
                      <a:lumOff val="40000"/>
                    </a:schemeClr>
                  </a:gs>
                  <a:gs pos="44000">
                    <a:srgbClr val="0070C0"/>
                  </a:gs>
                  <a:gs pos="100000">
                    <a:srgbClr val="003192"/>
                  </a:gs>
                </a:gsLst>
                <a:lin ang="10800000" scaled="1"/>
                <a:tileRect/>
              </a:gradFill>
              <a:ln w="762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98" name="Opadbuet pil 3"/>
              <p:cNvSpPr/>
              <p:nvPr/>
            </p:nvSpPr>
            <p:spPr bwMode="auto">
              <a:xfrm rot="10800000">
                <a:off x="2906933" y="1308601"/>
                <a:ext cx="2219581" cy="1733454"/>
              </a:xfrm>
              <a:prstGeom prst="curvedUpArrow">
                <a:avLst>
                  <a:gd name="adj1" fmla="val 32417"/>
                  <a:gd name="adj2" fmla="val 50000"/>
                  <a:gd name="adj3" fmla="val 25000"/>
                </a:avLst>
              </a:prstGeom>
              <a:gradFill flip="none" rotWithShape="1">
                <a:gsLst>
                  <a:gs pos="11000">
                    <a:srgbClr val="43C5FF"/>
                  </a:gs>
                  <a:gs pos="44000">
                    <a:schemeClr val="tx2">
                      <a:lumMod val="60000"/>
                      <a:lumOff val="40000"/>
                    </a:schemeClr>
                  </a:gs>
                  <a:gs pos="44000">
                    <a:srgbClr val="0070C0"/>
                  </a:gs>
                  <a:gs pos="100000">
                    <a:srgbClr val="003192"/>
                  </a:gs>
                </a:gsLst>
                <a:lin ang="10800000" scaled="1"/>
                <a:tileRect/>
              </a:gradFill>
              <a:ln w="762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4" name="Rektangel 76"/>
            <p:cNvSpPr>
              <a:spLocks noChangeArrowheads="1"/>
            </p:cNvSpPr>
            <p:nvPr/>
          </p:nvSpPr>
          <p:spPr bwMode="auto">
            <a:xfrm>
              <a:off x="4289598" y="2939552"/>
              <a:ext cx="674766" cy="3341504"/>
            </a:xfrm>
            <a:prstGeom prst="rect">
              <a:avLst/>
            </a:prstGeom>
            <a:gradFill rotWithShape="1">
              <a:gsLst>
                <a:gs pos="0">
                  <a:srgbClr val="0070C0"/>
                </a:gs>
                <a:gs pos="100000">
                  <a:srgbClr val="003192"/>
                </a:gs>
              </a:gsLst>
              <a:lin ang="16200000" scaled="1"/>
            </a:gradFill>
            <a:ln w="76200" algn="ctr">
              <a:noFill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40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92" name="Rectangle 8"/>
          <p:cNvSpPr>
            <a:spLocks noChangeArrowheads="1"/>
          </p:cNvSpPr>
          <p:nvPr/>
        </p:nvSpPr>
        <p:spPr bwMode="gray">
          <a:xfrm rot="-5400000">
            <a:off x="4004528" y="3863140"/>
            <a:ext cx="124628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r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</a:t>
            </a:r>
            <a:endParaRPr lang="en-US" altLang="zh-CN" sz="3200" b="1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意</a:t>
            </a:r>
            <a:endParaRPr lang="en-US" altLang="zh-CN" sz="3200" b="1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事</a:t>
            </a:r>
            <a:endParaRPr lang="en-US" altLang="zh-CN" sz="3200" b="1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项</a:t>
            </a:r>
            <a:endParaRPr lang="de-DE" altLang="zh-CN" sz="32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3600" dirty="0" smtClean="0"/>
              <a:t>二、缴费方式</a:t>
            </a:r>
            <a:endParaRPr lang="zh-CN" altLang="en-US" sz="36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59"/>
          <p:cNvSpPr>
            <a:spLocks noChangeShapeType="1"/>
          </p:cNvSpPr>
          <p:nvPr/>
        </p:nvSpPr>
        <p:spPr bwMode="auto">
          <a:xfrm>
            <a:off x="2884667" y="5750735"/>
            <a:ext cx="6048375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48" name="Line 59"/>
          <p:cNvSpPr>
            <a:spLocks noChangeShapeType="1"/>
          </p:cNvSpPr>
          <p:nvPr/>
        </p:nvSpPr>
        <p:spPr bwMode="auto">
          <a:xfrm>
            <a:off x="4146696" y="4321975"/>
            <a:ext cx="4762491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49" name="Line 59"/>
          <p:cNvSpPr>
            <a:spLocks noChangeShapeType="1"/>
          </p:cNvSpPr>
          <p:nvPr/>
        </p:nvSpPr>
        <p:spPr bwMode="auto">
          <a:xfrm>
            <a:off x="5504018" y="3107529"/>
            <a:ext cx="3405169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52" name="직사각형 117"/>
          <p:cNvSpPr/>
          <p:nvPr/>
        </p:nvSpPr>
        <p:spPr>
          <a:xfrm>
            <a:off x="7072330" y="5143512"/>
            <a:ext cx="185820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支付</a:t>
            </a:r>
            <a:endParaRPr lang="en-US" altLang="ko-KR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직사각형 118"/>
          <p:cNvSpPr/>
          <p:nvPr/>
        </p:nvSpPr>
        <p:spPr>
          <a:xfrm>
            <a:off x="7072330" y="3714752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网银支付</a:t>
            </a:r>
            <a:endParaRPr lang="en-US" altLang="ko-KR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직사각형 119"/>
          <p:cNvSpPr/>
          <p:nvPr/>
        </p:nvSpPr>
        <p:spPr>
          <a:xfrm>
            <a:off x="7286644" y="2643182"/>
            <a:ext cx="16209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现金支付</a:t>
            </a:r>
            <a:endParaRPr lang="en-US" altLang="ko-KR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그룹 42"/>
          <p:cNvGrpSpPr/>
          <p:nvPr/>
        </p:nvGrpSpPr>
        <p:grpSpPr>
          <a:xfrm>
            <a:off x="3503754" y="1429284"/>
            <a:ext cx="2000264" cy="1892559"/>
            <a:chOff x="3571868" y="1536441"/>
            <a:chExt cx="2000264" cy="1892559"/>
          </a:xfrm>
        </p:grpSpPr>
        <p:sp>
          <p:nvSpPr>
            <p:cNvPr id="70" name="타원 90"/>
            <p:cNvSpPr/>
            <p:nvPr/>
          </p:nvSpPr>
          <p:spPr>
            <a:xfrm>
              <a:off x="3571868" y="2928934"/>
              <a:ext cx="2000264" cy="50006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1" name="Oval 4"/>
            <p:cNvSpPr>
              <a:spLocks noChangeArrowheads="1"/>
            </p:cNvSpPr>
            <p:nvPr/>
          </p:nvSpPr>
          <p:spPr bwMode="auto">
            <a:xfrm>
              <a:off x="3714745" y="1536441"/>
              <a:ext cx="1667544" cy="1667541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47451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sp>
          <p:nvSpPr>
            <p:cNvPr id="74" name="Oval 118"/>
            <p:cNvSpPr>
              <a:spLocks noChangeArrowheads="1"/>
            </p:cNvSpPr>
            <p:nvPr/>
          </p:nvSpPr>
          <p:spPr bwMode="auto">
            <a:xfrm>
              <a:off x="4050668" y="1550347"/>
              <a:ext cx="1000132" cy="64294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sp>
          <p:nvSpPr>
            <p:cNvPr id="75" name="직사각형 41"/>
            <p:cNvSpPr/>
            <p:nvPr/>
          </p:nvSpPr>
          <p:spPr>
            <a:xfrm>
              <a:off x="3711420" y="2107397"/>
              <a:ext cx="1568312" cy="461665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现金支付</a:t>
              </a:r>
              <a:endParaRPr lang="en-US" altLang="ko-KR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그룹 49"/>
          <p:cNvGrpSpPr/>
          <p:nvPr/>
        </p:nvGrpSpPr>
        <p:grpSpPr>
          <a:xfrm>
            <a:off x="2003556" y="2178835"/>
            <a:ext cx="2214578" cy="2357454"/>
            <a:chOff x="2071670" y="2285992"/>
            <a:chExt cx="2214578" cy="2357454"/>
          </a:xfrm>
        </p:grpSpPr>
        <p:sp>
          <p:nvSpPr>
            <p:cNvPr id="64" name="타원 50"/>
            <p:cNvSpPr/>
            <p:nvPr/>
          </p:nvSpPr>
          <p:spPr>
            <a:xfrm>
              <a:off x="2071670" y="4143380"/>
              <a:ext cx="2214578" cy="50006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5" name="Oval 4"/>
            <p:cNvSpPr>
              <a:spLocks noChangeArrowheads="1"/>
            </p:cNvSpPr>
            <p:nvPr/>
          </p:nvSpPr>
          <p:spPr bwMode="auto">
            <a:xfrm>
              <a:off x="2143107" y="2302478"/>
              <a:ext cx="2055219" cy="205521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47451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sp>
          <p:nvSpPr>
            <p:cNvPr id="67" name="Oval 118"/>
            <p:cNvSpPr>
              <a:spLocks noChangeArrowheads="1"/>
            </p:cNvSpPr>
            <p:nvPr/>
          </p:nvSpPr>
          <p:spPr bwMode="auto">
            <a:xfrm>
              <a:off x="2500298" y="2285992"/>
              <a:ext cx="1357322" cy="92869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sp>
          <p:nvSpPr>
            <p:cNvPr id="69" name="직사각형 57"/>
            <p:cNvSpPr/>
            <p:nvPr/>
          </p:nvSpPr>
          <p:spPr>
            <a:xfrm>
              <a:off x="2282660" y="3036091"/>
              <a:ext cx="1785950" cy="523220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网银支付</a:t>
              </a:r>
              <a:endParaRPr lang="en-US" altLang="ko-KR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타원 59"/>
          <p:cNvSpPr/>
          <p:nvPr/>
        </p:nvSpPr>
        <p:spPr>
          <a:xfrm>
            <a:off x="289044" y="5464983"/>
            <a:ext cx="2428892" cy="50006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9" name="Oval 4"/>
          <p:cNvSpPr>
            <a:spLocks noChangeArrowheads="1"/>
          </p:cNvSpPr>
          <p:nvPr/>
        </p:nvSpPr>
        <p:spPr bwMode="auto">
          <a:xfrm>
            <a:off x="217605" y="3178967"/>
            <a:ext cx="2522311" cy="2522311"/>
          </a:xfrm>
          <a:prstGeom prst="ellipse">
            <a:avLst/>
          </a:prstGeom>
          <a:gradFill rotWithShape="1">
            <a:gsLst>
              <a:gs pos="0">
                <a:srgbClr val="C0C0C0">
                  <a:gamma/>
                  <a:tint val="47451"/>
                  <a:invGamma/>
                </a:srgbClr>
              </a:gs>
              <a:gs pos="100000">
                <a:srgbClr val="C0C0C0"/>
              </a:gs>
            </a:gsLst>
            <a:lin ang="54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61" name="Oval 118"/>
          <p:cNvSpPr>
            <a:spLocks noChangeArrowheads="1"/>
          </p:cNvSpPr>
          <p:nvPr/>
        </p:nvSpPr>
        <p:spPr bwMode="auto">
          <a:xfrm>
            <a:off x="574796" y="3178967"/>
            <a:ext cx="1785950" cy="135732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63" name="직사각형 69"/>
          <p:cNvSpPr/>
          <p:nvPr/>
        </p:nvSpPr>
        <p:spPr>
          <a:xfrm>
            <a:off x="428596" y="4143380"/>
            <a:ext cx="2071702" cy="584775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支付</a:t>
            </a:r>
            <a:endParaRPr lang="en-US" altLang="zh-CN" sz="32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357298"/>
            <a:ext cx="4515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步骤一：  财务管理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——【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学习中心收费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QQ截图2013070821261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832485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034" y="1285860"/>
            <a:ext cx="828680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步骤二： 对交费批次、交费状态（未交费未回款）等进行选择，点击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查询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按钮，查看未交费学生名单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QQ截图201307082124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2357431"/>
            <a:ext cx="8262966" cy="392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285860"/>
            <a:ext cx="828680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步骤三：选择交费学生，点击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添加到易宝支付名单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，可以一次添加多个学生，也可以多次添加。</a:t>
            </a:r>
          </a:p>
        </p:txBody>
      </p:sp>
      <p:pic>
        <p:nvPicPr>
          <p:cNvPr id="6" name="图片 5" descr="QQ截图2013063022132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821537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61975"/>
          </a:xfrm>
        </p:spPr>
        <p:txBody>
          <a:bodyPr/>
          <a:lstStyle/>
          <a:p>
            <a:r>
              <a:rPr lang="zh-CN" altLang="en-US" sz="2800" dirty="0" smtClean="0"/>
              <a:t>（一）</a:t>
            </a:r>
            <a:r>
              <a:rPr lang="en-US" altLang="zh-CN" sz="2800" dirty="0" smtClean="0"/>
              <a:t>POS</a:t>
            </a:r>
            <a:r>
              <a:rPr lang="zh-CN" altLang="en-US" sz="2800" dirty="0" smtClean="0"/>
              <a:t>支付</a:t>
            </a:r>
            <a:endParaRPr lang="zh-CN" altLang="en-US" sz="28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AutoShape 1" descr="C:\Documents and Settings\yuwei\Application Data\Tencent\Users\229757725\QQ\WinTemp\RichOle\)Y]1~`QU@)}_L9H0GTEW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1285860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步骤四：提示添加成功后，点击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查看易宝支付名单并付款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QQ截图201306302218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857256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上海Nordri专业商务幻灯演示设计">
  <a:themeElements>
    <a:clrScheme name="上海Nordri专业商务幻灯演示设计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上海Nordri专业商务幻灯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디자인 사용자 지정">
  <a:themeElements>
    <a:clrScheme name="2_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디자인 사용자 지정">
      <a:majorFont>
        <a:latin typeface="HY헤드라인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2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7624</TotalTime>
  <Words>1307</Words>
  <Application>Microsoft Office PowerPoint</Application>
  <PresentationFormat>全屏显示(4:3)</PresentationFormat>
  <Paragraphs>131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上海Nordri专业商务幻灯演示设计</vt:lpstr>
      <vt:lpstr>2_디자인 사용자 지정</vt:lpstr>
      <vt:lpstr>幻灯片 1</vt:lpstr>
      <vt:lpstr>学费收费工作流程</vt:lpstr>
      <vt:lpstr>一、平台订单</vt:lpstr>
      <vt:lpstr>一、平台订单</vt:lpstr>
      <vt:lpstr>二、缴费方式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（一）POS支付</vt:lpstr>
      <vt:lpstr>（二）网银支付</vt:lpstr>
      <vt:lpstr>（二）网银支付</vt:lpstr>
      <vt:lpstr>（二）网银支付</vt:lpstr>
      <vt:lpstr>（二）网银支付</vt:lpstr>
      <vt:lpstr>（三）现金支付</vt:lpstr>
      <vt:lpstr>（三）现金支付</vt:lpstr>
      <vt:lpstr>（三）现金支付</vt:lpstr>
      <vt:lpstr>（三）现金支付</vt:lpstr>
      <vt:lpstr>（三）现金支付</vt:lpstr>
      <vt:lpstr>（三）现金支付</vt:lpstr>
      <vt:lpstr>三、平台开课</vt:lpstr>
      <vt:lpstr>四、返款结算</vt:lpstr>
      <vt:lpstr>四、返款结算</vt:lpstr>
      <vt:lpstr>四、返款结算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zhangyong</cp:lastModifiedBy>
  <cp:revision>547</cp:revision>
  <dcterms:created xsi:type="dcterms:W3CDTF">2007-10-21T01:27:31Z</dcterms:created>
  <dcterms:modified xsi:type="dcterms:W3CDTF">2015-10-16T09:17:33Z</dcterms:modified>
</cp:coreProperties>
</file>