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9" r:id="rId11"/>
    <p:sldId id="267" r:id="rId12"/>
    <p:sldId id="264" r:id="rId13"/>
    <p:sldId id="265" r:id="rId14"/>
    <p:sldId id="266" r:id="rId15"/>
    <p:sldId id="272" r:id="rId16"/>
    <p:sldId id="273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F670B1-6463-47ED-8B7E-02179FA50B46}" type="datetimeFigureOut">
              <a:rPr lang="zh-CN" altLang="en-US" smtClean="0"/>
              <a:t>2016/11/9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C84C8-5728-41F7-A9C4-ABABC3755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344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C84C8-5728-41F7-A9C4-ABABC37550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654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2016/11/9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2016/11/9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2016/11/9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2016/11/9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2016/11/9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1714202"/>
          </a:xfrm>
        </p:spPr>
        <p:txBody>
          <a:bodyPr>
            <a:no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Warm-up:</a:t>
            </a:r>
            <a:br>
              <a:rPr lang="en-US" altLang="zh-CN" sz="4000" b="1" dirty="0" smtClean="0">
                <a:solidFill>
                  <a:srgbClr val="FF0000"/>
                </a:solidFill>
              </a:rPr>
            </a:br>
            <a:r>
              <a:rPr lang="en-US" altLang="zh-CN" sz="4000" b="1" dirty="0" smtClean="0">
                <a:solidFill>
                  <a:srgbClr val="FF0000"/>
                </a:solidFill>
              </a:rPr>
              <a:t/>
            </a:r>
            <a:br>
              <a:rPr lang="en-US" altLang="zh-CN" sz="4000" b="1" dirty="0" smtClean="0">
                <a:solidFill>
                  <a:srgbClr val="FF0000"/>
                </a:solidFill>
              </a:rPr>
            </a:br>
            <a:r>
              <a:rPr lang="zh-CN" altLang="en-US" sz="4000" b="1" dirty="0" smtClean="0">
                <a:solidFill>
                  <a:srgbClr val="FF0000"/>
                </a:solidFill>
              </a:rPr>
              <a:t>翻译下列句子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755576" y="2060848"/>
            <a:ext cx="7467600" cy="4873752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</a:rPr>
              <a:t>1) 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读书使人完美。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）我记得我已经寄了信。（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post)</a:t>
            </a:r>
          </a:p>
          <a:p>
            <a:r>
              <a:rPr lang="en-US" altLang="zh-CN" sz="2800" b="1" dirty="0" smtClean="0">
                <a:solidFill>
                  <a:srgbClr val="0000FF"/>
                </a:solidFill>
              </a:rPr>
              <a:t>3) 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他以成为一个士兵为荣。（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be proud of…)</a:t>
            </a:r>
          </a:p>
          <a:p>
            <a:r>
              <a:rPr lang="en-US" altLang="zh-CN" sz="2800" b="1" dirty="0" smtClean="0">
                <a:solidFill>
                  <a:srgbClr val="0000FF"/>
                </a:solidFill>
              </a:rPr>
              <a:t>4)  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此刻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这个问题正在被讨论当中。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</a:rPr>
              <a:t>5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）你听到有人正在外面大声喊叫吗？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</a:rPr>
              <a:t>6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）我发现一个乞丐站在门口。（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beggar)</a:t>
            </a:r>
          </a:p>
          <a:p>
            <a:r>
              <a:rPr lang="en-US" altLang="zh-CN" sz="2800" b="1" dirty="0" smtClean="0">
                <a:solidFill>
                  <a:srgbClr val="0000FF"/>
                </a:solidFill>
              </a:rPr>
              <a:t>7) 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锁好门后，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Tom</a:t>
            </a:r>
            <a:r>
              <a:rPr lang="zh-CN" altLang="en-US" sz="2800" b="1" dirty="0">
                <a:solidFill>
                  <a:srgbClr val="0000FF"/>
                </a:solidFill>
              </a:rPr>
              <a:t>跑了出去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。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</a:rPr>
              <a:t>8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）那些站着的人被要求坐下来。</a:t>
            </a:r>
            <a:endParaRPr lang="en-US" altLang="zh-CN" sz="2800" b="1" dirty="0">
              <a:solidFill>
                <a:srgbClr val="0000FF"/>
              </a:solidFill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355976" y="309081"/>
            <a:ext cx="4464496" cy="244827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</a:rPr>
              <a:t>思考：这里的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v-</a:t>
            </a:r>
            <a:r>
              <a:rPr lang="en-US" altLang="zh-CN" sz="3200" b="1" dirty="0" err="1" smtClean="0">
                <a:solidFill>
                  <a:srgbClr val="FFFF00"/>
                </a:solidFill>
              </a:rPr>
              <a:t>ing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形式用法都是相同的吗？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sz="quarter" idx="1"/>
          </p:nvPr>
        </p:nvSpPr>
        <p:spPr>
          <a:xfrm>
            <a:off x="4642" y="737053"/>
            <a:ext cx="8964488" cy="604867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dirty="0" smtClean="0"/>
              <a:t>1)</a:t>
            </a:r>
            <a:r>
              <a:rPr lang="en-US" altLang="zh-CN" b="1" u="sng" dirty="0" smtClean="0"/>
              <a:t> Hearing</a:t>
            </a:r>
            <a:r>
              <a:rPr lang="zh-CN" altLang="en-US" b="1" u="sng" dirty="0" smtClean="0"/>
              <a:t> </a:t>
            </a:r>
            <a:r>
              <a:rPr lang="en-US" altLang="zh-CN" b="1" dirty="0" smtClean="0"/>
              <a:t>the news, he got very excited. </a:t>
            </a:r>
            <a:r>
              <a:rPr lang="zh-CN" altLang="en-US" b="1" dirty="0"/>
              <a:t>（</a:t>
            </a:r>
            <a:r>
              <a:rPr lang="zh-CN" altLang="en-US" b="1" dirty="0" smtClean="0">
                <a:solidFill>
                  <a:srgbClr val="0000FF"/>
                </a:solidFill>
              </a:rPr>
              <a:t>状语</a:t>
            </a:r>
            <a:r>
              <a:rPr lang="en-US" altLang="zh-CN" b="1" dirty="0" smtClean="0">
                <a:solidFill>
                  <a:srgbClr val="0000FF"/>
                </a:solidFill>
              </a:rPr>
              <a:t>----</a:t>
            </a:r>
            <a:r>
              <a:rPr lang="zh-CN" altLang="en-US" b="1" dirty="0" smtClean="0">
                <a:solidFill>
                  <a:srgbClr val="0000FF"/>
                </a:solidFill>
              </a:rPr>
              <a:t>现在分词）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endParaRPr lang="en-US" altLang="zh-CN" b="1" dirty="0"/>
          </a:p>
          <a:p>
            <a:r>
              <a:rPr lang="en-US" altLang="zh-CN" b="1" dirty="0" smtClean="0"/>
              <a:t>2) I saw him </a:t>
            </a:r>
            <a:r>
              <a:rPr lang="en-US" altLang="zh-CN" b="1" u="sng" dirty="0" smtClean="0"/>
              <a:t>going </a:t>
            </a:r>
            <a:r>
              <a:rPr lang="en-US" altLang="zh-CN" b="1" dirty="0" smtClean="0"/>
              <a:t>upstairs. </a:t>
            </a:r>
            <a:r>
              <a:rPr lang="zh-CN" altLang="en-US" b="1" dirty="0" smtClean="0">
                <a:solidFill>
                  <a:srgbClr val="0000FF"/>
                </a:solidFill>
              </a:rPr>
              <a:t>（宾语</a:t>
            </a:r>
            <a:r>
              <a:rPr lang="en-US" altLang="zh-CN" b="1" dirty="0" smtClean="0">
                <a:solidFill>
                  <a:srgbClr val="0000FF"/>
                </a:solidFill>
              </a:rPr>
              <a:t>----</a:t>
            </a:r>
            <a:r>
              <a:rPr lang="zh-CN" altLang="en-US" b="1" dirty="0" smtClean="0">
                <a:solidFill>
                  <a:srgbClr val="0000FF"/>
                </a:solidFill>
              </a:rPr>
              <a:t>动名词）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endParaRPr lang="en-US" altLang="zh-CN" b="1" dirty="0"/>
          </a:p>
          <a:p>
            <a:r>
              <a:rPr lang="zh-CN" altLang="en-US" b="1" dirty="0" smtClean="0"/>
              <a:t> </a:t>
            </a:r>
            <a:r>
              <a:rPr lang="en-US" altLang="zh-CN" b="1" dirty="0" smtClean="0"/>
              <a:t>3)</a:t>
            </a:r>
            <a:r>
              <a:rPr lang="en-US" altLang="zh-CN" b="1" u="sng" dirty="0" smtClean="0"/>
              <a:t> Studying </a:t>
            </a:r>
            <a:r>
              <a:rPr lang="en-US" altLang="zh-CN" b="1" dirty="0" smtClean="0"/>
              <a:t>English is our task. </a:t>
            </a:r>
            <a:r>
              <a:rPr lang="zh-CN" altLang="en-US" b="1" dirty="0" smtClean="0">
                <a:solidFill>
                  <a:srgbClr val="0000FF"/>
                </a:solidFill>
              </a:rPr>
              <a:t>（主语</a:t>
            </a:r>
            <a:r>
              <a:rPr lang="en-US" altLang="zh-CN" b="1" dirty="0" smtClean="0">
                <a:solidFill>
                  <a:srgbClr val="0000FF"/>
                </a:solidFill>
              </a:rPr>
              <a:t>----</a:t>
            </a:r>
            <a:r>
              <a:rPr lang="zh-CN" altLang="en-US" b="1" dirty="0" smtClean="0">
                <a:solidFill>
                  <a:srgbClr val="0000FF"/>
                </a:solidFill>
              </a:rPr>
              <a:t>动名词）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endParaRPr lang="en-US" altLang="zh-CN" b="1" dirty="0" smtClean="0"/>
          </a:p>
          <a:p>
            <a:r>
              <a:rPr lang="en-US" altLang="zh-CN" b="1" dirty="0" smtClean="0"/>
              <a:t>4) He likes </a:t>
            </a:r>
            <a:r>
              <a:rPr lang="en-US" altLang="zh-CN" b="1" u="sng" dirty="0" smtClean="0"/>
              <a:t>playing</a:t>
            </a:r>
            <a:r>
              <a:rPr lang="en-US" altLang="zh-CN" b="1" dirty="0" smtClean="0"/>
              <a:t> football. </a:t>
            </a:r>
            <a:r>
              <a:rPr lang="zh-CN" altLang="en-US" b="1" dirty="0" smtClean="0">
                <a:solidFill>
                  <a:srgbClr val="0000FF"/>
                </a:solidFill>
              </a:rPr>
              <a:t>（宾语</a:t>
            </a:r>
            <a:r>
              <a:rPr lang="en-US" altLang="zh-CN" b="1" dirty="0" smtClean="0">
                <a:solidFill>
                  <a:srgbClr val="0000FF"/>
                </a:solidFill>
              </a:rPr>
              <a:t>—</a:t>
            </a:r>
            <a:r>
              <a:rPr lang="zh-CN" altLang="en-US" b="1" dirty="0" smtClean="0">
                <a:solidFill>
                  <a:srgbClr val="0000FF"/>
                </a:solidFill>
              </a:rPr>
              <a:t>动名词）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endParaRPr lang="en-US" altLang="zh-CN" b="1" dirty="0" smtClean="0"/>
          </a:p>
          <a:p>
            <a:r>
              <a:rPr lang="en-US" altLang="zh-CN" b="1" dirty="0" smtClean="0"/>
              <a:t>5) His ambition, </a:t>
            </a:r>
            <a:r>
              <a:rPr lang="en-US" altLang="zh-CN" b="1" u="sng" dirty="0" smtClean="0"/>
              <a:t>conquering</a:t>
            </a:r>
            <a:r>
              <a:rPr lang="en-US" altLang="zh-CN" b="1" dirty="0" smtClean="0"/>
              <a:t> the whole world, was never fulfilled.                          </a:t>
            </a:r>
            <a:r>
              <a:rPr lang="en-US" altLang="zh-CN" b="1" dirty="0" smtClean="0">
                <a:solidFill>
                  <a:srgbClr val="0000FF"/>
                </a:solidFill>
              </a:rPr>
              <a:t>(</a:t>
            </a:r>
            <a:r>
              <a:rPr lang="zh-CN" altLang="en-US" b="1" dirty="0" smtClean="0">
                <a:solidFill>
                  <a:srgbClr val="0000FF"/>
                </a:solidFill>
              </a:rPr>
              <a:t>同位语</a:t>
            </a:r>
            <a:r>
              <a:rPr lang="en-US" altLang="zh-CN" b="1" dirty="0" smtClean="0">
                <a:solidFill>
                  <a:srgbClr val="0000FF"/>
                </a:solidFill>
              </a:rPr>
              <a:t>-----</a:t>
            </a:r>
            <a:r>
              <a:rPr lang="zh-CN" altLang="en-US" b="1" dirty="0" smtClean="0">
                <a:solidFill>
                  <a:srgbClr val="0000FF"/>
                </a:solidFill>
              </a:rPr>
              <a:t>动名词</a:t>
            </a:r>
            <a:r>
              <a:rPr lang="zh-CN" altLang="en-US" b="1" dirty="0">
                <a:solidFill>
                  <a:srgbClr val="0000FF"/>
                </a:solidFill>
              </a:rPr>
              <a:t>）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endParaRPr lang="en-US" altLang="zh-CN" b="1" dirty="0" smtClean="0"/>
          </a:p>
          <a:p>
            <a:r>
              <a:rPr lang="en-US" altLang="zh-CN" b="1" dirty="0" smtClean="0"/>
              <a:t>6) </a:t>
            </a:r>
            <a:r>
              <a:rPr lang="en-US" altLang="zh-CN" b="1" u="sng" dirty="0" smtClean="0"/>
              <a:t>Being</a:t>
            </a:r>
            <a:r>
              <a:rPr lang="en-US" altLang="zh-CN" b="1" dirty="0" smtClean="0"/>
              <a:t> a qualified middle school English teacher is not easy.     </a:t>
            </a:r>
            <a:r>
              <a:rPr lang="zh-CN" altLang="en-US" b="1" dirty="0" smtClean="0">
                <a:solidFill>
                  <a:srgbClr val="0000FF"/>
                </a:solidFill>
              </a:rPr>
              <a:t>（主语</a:t>
            </a:r>
            <a:r>
              <a:rPr lang="en-US" altLang="zh-CN" b="1" dirty="0" smtClean="0">
                <a:solidFill>
                  <a:srgbClr val="0000FF"/>
                </a:solidFill>
              </a:rPr>
              <a:t>----</a:t>
            </a:r>
            <a:r>
              <a:rPr lang="zh-CN" altLang="en-US" b="1" dirty="0" smtClean="0">
                <a:solidFill>
                  <a:srgbClr val="0000FF"/>
                </a:solidFill>
              </a:rPr>
              <a:t>动名词）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endParaRPr lang="en-US" altLang="zh-CN" b="1" dirty="0" smtClean="0"/>
          </a:p>
          <a:p>
            <a:r>
              <a:rPr lang="en-US" altLang="zh-CN" b="1" dirty="0" smtClean="0"/>
              <a:t>7) </a:t>
            </a:r>
            <a:r>
              <a:rPr lang="en-US" altLang="zh-CN" b="1" u="sng" dirty="0" smtClean="0"/>
              <a:t>Being</a:t>
            </a:r>
            <a:r>
              <a:rPr lang="en-US" altLang="zh-CN" b="1" dirty="0" smtClean="0"/>
              <a:t> a college student, I must study hard. </a:t>
            </a:r>
          </a:p>
          <a:p>
            <a:r>
              <a:rPr lang="en-US" altLang="zh-CN" b="1" dirty="0">
                <a:solidFill>
                  <a:srgbClr val="0000FF"/>
                </a:solidFill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</a:rPr>
              <a:t>          </a:t>
            </a:r>
            <a:r>
              <a:rPr lang="zh-CN" altLang="en-US" b="1" dirty="0" smtClean="0">
                <a:solidFill>
                  <a:srgbClr val="0000FF"/>
                </a:solidFill>
              </a:rPr>
              <a:t>（状语</a:t>
            </a:r>
            <a:r>
              <a:rPr lang="en-US" altLang="zh-CN" b="1" dirty="0" smtClean="0">
                <a:solidFill>
                  <a:srgbClr val="0000FF"/>
                </a:solidFill>
              </a:rPr>
              <a:t>----</a:t>
            </a:r>
            <a:r>
              <a:rPr lang="zh-CN" altLang="en-US" b="1" dirty="0" smtClean="0">
                <a:solidFill>
                  <a:srgbClr val="0000FF"/>
                </a:solidFill>
              </a:rPr>
              <a:t>现在分词</a:t>
            </a:r>
            <a:r>
              <a:rPr lang="zh-CN" altLang="en-US" b="1" dirty="0" smtClean="0"/>
              <a:t>）</a:t>
            </a:r>
            <a:endParaRPr lang="zh-CN" alt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183"/>
            <a:ext cx="9266238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17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00FF"/>
                </a:solidFill>
              </a:rPr>
              <a:t>翻译：</a:t>
            </a:r>
            <a:endParaRPr lang="zh-CN" altLang="en-US" sz="6000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200" b="1" i="1" dirty="0"/>
              <a:t> </a:t>
            </a:r>
            <a:r>
              <a:rPr lang="en-US" altLang="zh-CN" sz="3200" b="1" i="1" dirty="0" smtClean="0"/>
              <a:t>     a swimming pool </a:t>
            </a:r>
          </a:p>
          <a:p>
            <a:pPr marL="0" indent="0">
              <a:buNone/>
            </a:pPr>
            <a:r>
              <a:rPr lang="en-US" altLang="zh-CN" sz="3200" b="1" i="1" dirty="0" smtClean="0"/>
              <a:t>      a swimming man</a:t>
            </a:r>
          </a:p>
          <a:p>
            <a:pPr marL="0" indent="0">
              <a:buNone/>
            </a:pPr>
            <a:endParaRPr lang="en-US" altLang="zh-CN" sz="3200" b="1" i="1" dirty="0" smtClean="0"/>
          </a:p>
          <a:p>
            <a:pPr marL="0" indent="0">
              <a:buNone/>
            </a:pPr>
            <a:r>
              <a:rPr lang="en-US" altLang="zh-CN" sz="3200" b="1" i="1" dirty="0" smtClean="0"/>
              <a:t>      working condition</a:t>
            </a:r>
          </a:p>
          <a:p>
            <a:pPr marL="0" indent="0">
              <a:buNone/>
            </a:pPr>
            <a:r>
              <a:rPr lang="en-US" altLang="zh-CN" sz="3200" b="1" i="1" dirty="0" smtClean="0"/>
              <a:t>      working people</a:t>
            </a:r>
          </a:p>
          <a:p>
            <a:pPr marL="0" indent="0">
              <a:buNone/>
            </a:pPr>
            <a:endParaRPr lang="en-US" altLang="zh-CN" sz="3200" b="1" i="1" dirty="0" smtClean="0"/>
          </a:p>
          <a:p>
            <a:pPr marL="0" indent="0">
              <a:buNone/>
            </a:pPr>
            <a:r>
              <a:rPr lang="en-US" altLang="zh-CN" sz="3200" b="1" i="1" dirty="0" smtClean="0"/>
              <a:t>       a sleeping car</a:t>
            </a:r>
          </a:p>
          <a:p>
            <a:pPr marL="0" indent="0">
              <a:buNone/>
            </a:pPr>
            <a:r>
              <a:rPr lang="en-US" altLang="zh-CN" sz="3200" b="1" i="1" dirty="0" smtClean="0"/>
              <a:t>       a sleeping boy</a:t>
            </a:r>
            <a:endParaRPr lang="zh-CN" altLang="en-US" sz="3200" b="1" i="1" dirty="0"/>
          </a:p>
        </p:txBody>
      </p:sp>
    </p:spTree>
    <p:extLst>
      <p:ext uri="{BB962C8B-B14F-4D97-AF65-F5344CB8AC3E}">
        <p14:creationId xmlns:p14="http://schemas.microsoft.com/office/powerpoint/2010/main" val="285993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666563"/>
              </p:ext>
            </p:extLst>
          </p:nvPr>
        </p:nvGraphicFramePr>
        <p:xfrm>
          <a:off x="467544" y="943298"/>
          <a:ext cx="7992888" cy="58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899"/>
                <a:gridCol w="522899"/>
                <a:gridCol w="3436195"/>
                <a:gridCol w="3510895"/>
              </a:tblGrid>
              <a:tr h="1569916"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动名词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en-US" altLang="zh-CN" b="1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en-US" altLang="zh-CN" b="1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rgbClr val="C00000"/>
                          </a:solidFill>
                        </a:rPr>
                        <a:t>两者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b="1" dirty="0" smtClean="0"/>
                    </a:p>
                    <a:p>
                      <a:r>
                        <a:rPr lang="en-US" altLang="zh-CN" sz="2800" b="1" baseline="0" dirty="0" smtClean="0"/>
                        <a:t>          </a:t>
                      </a:r>
                    </a:p>
                    <a:p>
                      <a:r>
                        <a:rPr lang="en-US" altLang="zh-CN" sz="2800" b="1" baseline="0" dirty="0" smtClean="0"/>
                        <a:t>        </a:t>
                      </a:r>
                      <a:r>
                        <a:rPr lang="en-US" altLang="zh-CN" sz="2800" b="1" dirty="0" smtClean="0"/>
                        <a:t>  </a:t>
                      </a:r>
                      <a:r>
                        <a:rPr lang="zh-CN" altLang="en-US" sz="2800" b="1" dirty="0" smtClean="0">
                          <a:solidFill>
                            <a:srgbClr val="0000FF"/>
                          </a:solidFill>
                        </a:rPr>
                        <a:t>主语</a:t>
                      </a:r>
                      <a:endParaRPr lang="zh-CN" altLang="en-US" sz="28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        </a:t>
                      </a:r>
                    </a:p>
                    <a:p>
                      <a:endParaRPr lang="en-US" altLang="zh-CN" b="1" dirty="0" smtClean="0"/>
                    </a:p>
                    <a:p>
                      <a:r>
                        <a:rPr lang="en-US" altLang="zh-CN" sz="2800" b="1" baseline="0" dirty="0" smtClean="0">
                          <a:solidFill>
                            <a:srgbClr val="0000FF"/>
                          </a:solidFill>
                        </a:rPr>
                        <a:t>          </a:t>
                      </a:r>
                      <a:r>
                        <a:rPr lang="zh-CN" altLang="en-US" sz="2800" b="1" baseline="0" dirty="0" smtClean="0">
                          <a:solidFill>
                            <a:srgbClr val="0000FF"/>
                          </a:solidFill>
                        </a:rPr>
                        <a:t>宾语</a:t>
                      </a:r>
                      <a:endParaRPr lang="en-US" altLang="zh-CN" sz="2800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1386154"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</a:rPr>
                        <a:t>明显的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000" b="1" i="1" u="sng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2000" b="1" i="1" u="sng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Laying</a:t>
                      </a:r>
                      <a:r>
                        <a:rPr lang="en-US" altLang="zh-CN" sz="2000" b="1" i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eggs</a:t>
                      </a:r>
                      <a:r>
                        <a:rPr lang="en-US" altLang="zh-CN" sz="20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a hen’s full-time job.</a:t>
                      </a:r>
                    </a:p>
                    <a:p>
                      <a:r>
                        <a:rPr lang="zh-CN" altLang="en-US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仿写：集邮是我的爱好之一。</a:t>
                      </a:r>
                      <a:endParaRPr lang="zh-CN" altLang="en-US" sz="20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</a:p>
                    <a:p>
                      <a:r>
                        <a:rPr lang="en-US" altLang="zh-CN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suggested </a:t>
                      </a:r>
                      <a:r>
                        <a:rPr lang="en-US" altLang="zh-CN" sz="2000" b="1" i="1" u="sng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asking</a:t>
                      </a:r>
                      <a:r>
                        <a:rPr lang="en-US" altLang="zh-CN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his teacher for</a:t>
                      </a:r>
                      <a:r>
                        <a:rPr lang="en-US" altLang="zh-CN" sz="20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some advice. </a:t>
                      </a:r>
                    </a:p>
                    <a:p>
                      <a:r>
                        <a:rPr lang="zh-CN" altLang="en-US" sz="20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我介意在公共场合吸烟。</a:t>
                      </a:r>
                      <a:endParaRPr lang="zh-CN" altLang="en-US" sz="20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545856">
                <a:tc>
                  <a:txBody>
                    <a:bodyPr/>
                    <a:lstStyle/>
                    <a:p>
                      <a:endParaRPr lang="en-US" altLang="zh-CN" b="1" dirty="0" smtClean="0"/>
                    </a:p>
                    <a:p>
                      <a:r>
                        <a:rPr lang="zh-CN" altLang="en-US" b="1" dirty="0" smtClean="0"/>
                        <a:t>现在分词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rgbClr val="C00000"/>
                          </a:solidFill>
                        </a:rPr>
                        <a:t>区别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2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zh-CN" altLang="en-US" sz="2800" b="1" baseline="0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状语</a:t>
                      </a:r>
                      <a:endParaRPr lang="en-US" altLang="zh-CN" sz="2800" b="1" baseline="0" dirty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CN" sz="2800" b="1" baseline="0" dirty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altLang="en-US" sz="1800" b="1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他去世了，这让他妻子很伤心。</a:t>
                      </a:r>
                      <a:endParaRPr lang="en-US" altLang="zh-CN" sz="18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</a:p>
                    <a:p>
                      <a:r>
                        <a:rPr lang="en-US" altLang="zh-CN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altLang="zh-CN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800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宾语补足语</a:t>
                      </a:r>
                      <a:endParaRPr lang="en-US" altLang="zh-CN" sz="2800" b="1" dirty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CN" sz="18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altLang="en-US" sz="18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我听见他正在隔壁的房间唱歌。</a:t>
                      </a:r>
                      <a:endParaRPr lang="en-US" altLang="zh-CN" sz="18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386154"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European football is played</a:t>
                      </a:r>
                      <a:r>
                        <a:rPr lang="en-US" altLang="zh-CN" sz="20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 80 countries</a:t>
                      </a:r>
                      <a:r>
                        <a:rPr lang="en-US" altLang="zh-CN" sz="2000" b="1" i="1" baseline="0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zh-CN" sz="2000" b="1" i="1" u="sng" baseline="0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making</a:t>
                      </a:r>
                      <a:r>
                        <a:rPr lang="en-US" altLang="zh-CN" sz="2000" b="1" i="1" u="sng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the most popular sport in the world.</a:t>
                      </a:r>
                      <a:endParaRPr lang="zh-CN" altLang="en-US" sz="20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The baby watched his dad </a:t>
                      </a:r>
                      <a:r>
                        <a:rPr lang="en-US" altLang="zh-CN" sz="2000" b="1" i="1" u="sng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shaving</a:t>
                      </a:r>
                      <a:r>
                        <a:rPr lang="en-US" altLang="zh-CN" sz="2000" b="1" i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his face with great interest.</a:t>
                      </a:r>
                      <a:endParaRPr lang="zh-CN" altLang="en-US" sz="20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556647" y="0"/>
            <a:ext cx="5801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两者的明显区别：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243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096894"/>
              </p:ext>
            </p:extLst>
          </p:nvPr>
        </p:nvGraphicFramePr>
        <p:xfrm>
          <a:off x="323528" y="188640"/>
          <a:ext cx="8208911" cy="655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031"/>
                <a:gridCol w="537031"/>
                <a:gridCol w="3529065"/>
                <a:gridCol w="3605784"/>
              </a:tblGrid>
              <a:tr h="1800200">
                <a:tc>
                  <a:txBody>
                    <a:bodyPr/>
                    <a:lstStyle/>
                    <a:p>
                      <a:endParaRPr lang="en-US" altLang="zh-CN" b="1" dirty="0" smtClean="0"/>
                    </a:p>
                    <a:p>
                      <a:endParaRPr lang="en-US" altLang="zh-CN" b="1" dirty="0" smtClean="0"/>
                    </a:p>
                    <a:p>
                      <a:endParaRPr lang="en-US" altLang="zh-CN" b="1" dirty="0" smtClean="0"/>
                    </a:p>
                    <a:p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动名词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en-US" altLang="zh-CN" b="1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en-US" altLang="zh-CN" b="1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en-US" altLang="zh-CN" b="1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en-US" altLang="zh-CN" b="1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rgbClr val="C00000"/>
                          </a:solidFill>
                        </a:rPr>
                        <a:t>两者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 smtClean="0"/>
                        <a:t>          </a:t>
                      </a:r>
                      <a:endParaRPr lang="en-US" altLang="zh-CN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1" dirty="0" smtClean="0"/>
                        <a:t>                 </a:t>
                      </a:r>
                      <a:r>
                        <a:rPr lang="zh-CN" altLang="en-US" b="1" dirty="0" smtClean="0"/>
                        <a:t>  定语</a:t>
                      </a:r>
                      <a:endParaRPr lang="en-US" altLang="zh-CN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u="sng" dirty="0" smtClean="0">
                          <a:solidFill>
                            <a:srgbClr val="0000FF"/>
                          </a:solidFill>
                        </a:rPr>
                        <a:t>动名词作定语说明事物的用途和作用，无主谓关系，</a:t>
                      </a:r>
                      <a:r>
                        <a:rPr lang="zh-CN" altLang="en-US" b="1" u="sng" baseline="0" dirty="0" smtClean="0">
                          <a:solidFill>
                            <a:srgbClr val="0000FF"/>
                          </a:solidFill>
                        </a:rPr>
                        <a:t> 不可改为定语从句。</a:t>
                      </a:r>
                      <a:endParaRPr lang="en-US" altLang="zh-CN" b="1" u="sng" baseline="0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1" baseline="0" dirty="0" smtClean="0"/>
                        <a:t> </a:t>
                      </a:r>
                      <a:r>
                        <a:rPr lang="en-US" altLang="zh-CN" b="1" dirty="0" smtClean="0"/>
                        <a:t> </a:t>
                      </a:r>
                      <a:r>
                        <a:rPr lang="en-US" altLang="zh-CN" b="1" baseline="0" dirty="0" smtClean="0"/>
                        <a:t>             </a:t>
                      </a:r>
                      <a:r>
                        <a:rPr lang="zh-CN" altLang="en-US" b="1" baseline="0" dirty="0" smtClean="0"/>
                        <a:t>表语</a:t>
                      </a:r>
                      <a:endParaRPr lang="en-US" altLang="zh-CN" b="1" baseline="0" dirty="0" smtClean="0"/>
                    </a:p>
                    <a:p>
                      <a:endParaRPr lang="en-US" altLang="zh-CN" b="1" baseline="0" dirty="0" smtClean="0"/>
                    </a:p>
                    <a:p>
                      <a:r>
                        <a:rPr lang="zh-CN" altLang="en-US" b="1" baseline="0" dirty="0" smtClean="0">
                          <a:solidFill>
                            <a:srgbClr val="0000FF"/>
                          </a:solidFill>
                        </a:rPr>
                        <a:t>动名词作表语相当于名词的作用，可以和主语互换位置。</a:t>
                      </a:r>
                      <a:endParaRPr lang="en-US" altLang="zh-CN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1653678">
                <a:tc>
                  <a:txBody>
                    <a:bodyPr/>
                    <a:lstStyle/>
                    <a:p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>
                          <a:solidFill>
                            <a:srgbClr val="C00000"/>
                          </a:solidFill>
                        </a:rPr>
                        <a:t>作</a:t>
                      </a:r>
                      <a:r>
                        <a:rPr lang="zh-CN" altLang="en-US" b="1" dirty="0" smtClean="0">
                          <a:solidFill>
                            <a:srgbClr val="0000FF"/>
                          </a:solidFill>
                        </a:rPr>
                        <a:t>定语和</a:t>
                      </a:r>
                      <a:endParaRPr lang="en-US" altLang="zh-CN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</a:rPr>
                        <a:t>表</a:t>
                      </a:r>
                      <a:endParaRPr lang="en-US" altLang="zh-CN" b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</a:rPr>
                        <a:t>语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i="1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000" b="1" i="1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lang="en-US" altLang="zh-CN" sz="2000" b="1" i="1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</a:t>
                      </a:r>
                      <a:r>
                        <a:rPr lang="en-US" altLang="zh-CN" sz="2000" b="1" i="1" u="none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swimming</a:t>
                      </a:r>
                      <a:r>
                        <a:rPr lang="en-US" altLang="zh-CN" sz="2000" b="1" i="1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pool =a pool for swimming</a:t>
                      </a:r>
                    </a:p>
                    <a:p>
                      <a:r>
                        <a:rPr lang="en-US" altLang="zh-CN" sz="2000" b="1" i="1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A </a:t>
                      </a:r>
                      <a:r>
                        <a:rPr lang="en-US" altLang="zh-CN" sz="2000" b="1" i="1" u="none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sleeping</a:t>
                      </a:r>
                      <a:r>
                        <a:rPr lang="en-US" altLang="zh-CN" sz="2000" b="1" i="1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car = a car for sleeping </a:t>
                      </a:r>
                    </a:p>
                    <a:p>
                      <a:r>
                        <a:rPr lang="zh-CN" altLang="en-US" sz="1800" b="1" i="1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仿写： 飞行器</a:t>
                      </a:r>
                      <a:r>
                        <a:rPr lang="en-US" altLang="zh-CN" sz="1800" b="1" i="1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CN" altLang="en-US" sz="1800" b="1" i="1" u="non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等候室</a:t>
                      </a:r>
                      <a:endParaRPr lang="en-US" altLang="zh-CN" sz="1800" b="1" i="1" u="non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hen’s full-time job is </a:t>
                      </a:r>
                      <a:endParaRPr lang="zh-CN" altLang="en-US" sz="2000" b="1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i="1" u="sng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Laying</a:t>
                      </a:r>
                      <a:r>
                        <a:rPr lang="en-US" altLang="zh-CN" sz="2000" b="1" i="1" u="sng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eggs.</a:t>
                      </a:r>
                      <a:r>
                        <a:rPr lang="en-US" altLang="zh-CN" sz="2000" b="1" i="1" u="sng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i="1" u="none" dirty="0" smtClean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=Laying</a:t>
                      </a:r>
                      <a:r>
                        <a:rPr lang="en-US" altLang="zh-CN" sz="2000" b="1" i="1" u="none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eggs</a:t>
                      </a:r>
                      <a:r>
                        <a:rPr lang="en-US" altLang="zh-CN" sz="20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a hen’s full-time job.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仿写：我的爱好是唱歌</a:t>
                      </a:r>
                      <a:r>
                        <a:rPr lang="zh-CN" altLang="en-US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。</a:t>
                      </a:r>
                      <a:endParaRPr lang="zh-CN" altLang="en-US" sz="20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31464"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现在分词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b="1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rgbClr val="C00000"/>
                          </a:solidFill>
                        </a:rPr>
                        <a:t>的</a:t>
                      </a:r>
                      <a:endParaRPr lang="en-US" altLang="zh-CN" b="1" dirty="0" smtClean="0">
                        <a:solidFill>
                          <a:srgbClr val="C00000"/>
                        </a:solidFill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rgbClr val="C00000"/>
                          </a:solidFill>
                        </a:rPr>
                        <a:t>主要</a:t>
                      </a:r>
                      <a:endParaRPr lang="zh-CN" altLang="en-US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zh-CN" altLang="en-US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定语</a:t>
                      </a:r>
                      <a:endParaRPr lang="en-US" altLang="zh-CN" b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altLang="en-US" b="1" baseline="0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现在分词作定语修饰名词，有主谓关系，表示所修饰名词本身的行为，可以改为定语从句。</a:t>
                      </a:r>
                      <a:endParaRPr lang="en-US" altLang="zh-CN" b="1" dirty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en-US" altLang="zh-CN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表语</a:t>
                      </a:r>
                      <a:endParaRPr lang="en-US" altLang="zh-CN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CN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zh-CN" altLang="en-US" b="1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现在分词作表语相当于形容词作 用，</a:t>
                      </a:r>
                      <a:r>
                        <a:rPr lang="zh-CN" altLang="en-US" b="1" baseline="0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不可以与主语互换位置。</a:t>
                      </a:r>
                      <a:endParaRPr lang="zh-CN" altLang="en-US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537631">
                <a:tc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dirty="0" smtClean="0">
                          <a:solidFill>
                            <a:srgbClr val="C00000"/>
                          </a:solidFill>
                        </a:rPr>
                        <a:t>区别</a:t>
                      </a:r>
                    </a:p>
                    <a:p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a developing country= a</a:t>
                      </a:r>
                      <a:r>
                        <a:rPr lang="en-US" altLang="zh-CN" sz="20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country that/which is developing</a:t>
                      </a:r>
                    </a:p>
                    <a:p>
                      <a:r>
                        <a:rPr lang="en-US" altLang="zh-CN" sz="20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sleeping baby =a baby that/ who is </a:t>
                      </a:r>
                      <a:r>
                        <a:rPr lang="en-US" altLang="zh-CN" sz="18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sleeping     </a:t>
                      </a:r>
                      <a:r>
                        <a:rPr lang="zh-CN" altLang="en-US" sz="18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一本有趣的书</a:t>
                      </a:r>
                      <a:endParaRPr lang="zh-CN" altLang="en-US" sz="18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The play</a:t>
                      </a:r>
                      <a:r>
                        <a:rPr lang="en-US" altLang="zh-CN" sz="20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exciting.</a:t>
                      </a:r>
                    </a:p>
                    <a:p>
                      <a:endParaRPr lang="en-US" altLang="zh-CN" sz="2000" b="1" i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20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=Exciting is the play.</a:t>
                      </a:r>
                    </a:p>
                    <a:p>
                      <a:endParaRPr lang="en-US" altLang="zh-CN" sz="2000" b="1" i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CN" sz="20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18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这条消息令人失望。</a:t>
                      </a:r>
                      <a:endParaRPr lang="zh-CN" altLang="en-US" sz="18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5034632" y="5847230"/>
            <a:ext cx="144016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10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再次判断巩固知识点：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1) It’s no use </a:t>
            </a:r>
            <a:r>
              <a:rPr lang="en-US" altLang="zh-CN" u="sng" dirty="0" smtClean="0">
                <a:solidFill>
                  <a:srgbClr val="0070C0"/>
                </a:solidFill>
              </a:rPr>
              <a:t>saying</a:t>
            </a:r>
            <a:r>
              <a:rPr lang="en-US" altLang="zh-CN" dirty="0" smtClean="0"/>
              <a:t> so.</a:t>
            </a:r>
          </a:p>
          <a:p>
            <a:r>
              <a:rPr lang="en-US" altLang="zh-CN" dirty="0" smtClean="0"/>
              <a:t>2) I’m interested in </a:t>
            </a:r>
            <a:r>
              <a:rPr lang="en-US" altLang="zh-CN" u="sng" dirty="0" smtClean="0">
                <a:solidFill>
                  <a:srgbClr val="0070C0"/>
                </a:solidFill>
              </a:rPr>
              <a:t>reading</a:t>
            </a:r>
            <a:r>
              <a:rPr lang="en-US" altLang="zh-CN" dirty="0" smtClean="0"/>
              <a:t> books.</a:t>
            </a:r>
          </a:p>
          <a:p>
            <a:r>
              <a:rPr lang="en-US" altLang="zh-CN" dirty="0" smtClean="0"/>
              <a:t>3) I can’t help </a:t>
            </a:r>
            <a:r>
              <a:rPr lang="en-US" altLang="zh-CN" u="sng" dirty="0" smtClean="0">
                <a:solidFill>
                  <a:srgbClr val="0070C0"/>
                </a:solidFill>
              </a:rPr>
              <a:t>laughing.</a:t>
            </a:r>
          </a:p>
          <a:p>
            <a:r>
              <a:rPr lang="en-US" altLang="zh-CN" dirty="0" smtClean="0"/>
              <a:t>4) My job is </a:t>
            </a:r>
            <a:r>
              <a:rPr lang="en-US" altLang="zh-CN" u="sng" dirty="0" smtClean="0">
                <a:solidFill>
                  <a:srgbClr val="0070C0"/>
                </a:solidFill>
              </a:rPr>
              <a:t>teaching.</a:t>
            </a:r>
          </a:p>
          <a:p>
            <a:r>
              <a:rPr lang="en-US" altLang="zh-CN" dirty="0" smtClean="0"/>
              <a:t>5) </a:t>
            </a:r>
            <a:r>
              <a:rPr lang="en-US" altLang="zh-CN" u="sng" dirty="0" smtClean="0">
                <a:solidFill>
                  <a:srgbClr val="0070C0"/>
                </a:solidFill>
              </a:rPr>
              <a:t>Hearing</a:t>
            </a:r>
            <a:r>
              <a:rPr lang="en-US" altLang="zh-CN" dirty="0" smtClean="0"/>
              <a:t> this sad news, he couldn’t help </a:t>
            </a:r>
            <a:r>
              <a:rPr lang="en-US" altLang="zh-CN" u="sng" dirty="0" smtClean="0">
                <a:solidFill>
                  <a:srgbClr val="0070C0"/>
                </a:solidFill>
              </a:rPr>
              <a:t>crying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6) I heard him </a:t>
            </a:r>
            <a:r>
              <a:rPr lang="en-US" altLang="zh-CN" u="sng" dirty="0" smtClean="0">
                <a:solidFill>
                  <a:srgbClr val="0070C0"/>
                </a:solidFill>
              </a:rPr>
              <a:t>singing</a:t>
            </a:r>
            <a:r>
              <a:rPr lang="en-US" altLang="zh-CN" dirty="0" smtClean="0"/>
              <a:t> in the room.</a:t>
            </a:r>
          </a:p>
          <a:p>
            <a:r>
              <a:rPr lang="en-US" altLang="zh-CN" dirty="0" smtClean="0"/>
              <a:t>7) The teacher devoted his life to his career, </a:t>
            </a:r>
            <a:r>
              <a:rPr lang="en-US" altLang="zh-CN" u="sng" dirty="0" smtClean="0">
                <a:solidFill>
                  <a:srgbClr val="0070C0"/>
                </a:solidFill>
              </a:rPr>
              <a:t>making</a:t>
            </a:r>
            <a:r>
              <a:rPr lang="en-US" altLang="zh-CN" dirty="0" smtClean="0"/>
              <a:t> most of his students successful  in study.</a:t>
            </a:r>
          </a:p>
          <a:p>
            <a:r>
              <a:rPr lang="en-US" altLang="zh-CN" dirty="0" smtClean="0"/>
              <a:t>8) With her baby </a:t>
            </a:r>
            <a:r>
              <a:rPr lang="en-US" altLang="zh-CN" u="sng" dirty="0" smtClean="0">
                <a:solidFill>
                  <a:srgbClr val="0070C0"/>
                </a:solidFill>
              </a:rPr>
              <a:t>sleeping</a:t>
            </a:r>
            <a:r>
              <a:rPr lang="en-US" altLang="zh-CN" dirty="0" smtClean="0"/>
              <a:t> on her back, the woman was cleaning the rich man’s house.</a:t>
            </a:r>
          </a:p>
          <a:p>
            <a:r>
              <a:rPr lang="en-US" altLang="zh-CN" dirty="0" smtClean="0"/>
              <a:t>9)</a:t>
            </a:r>
            <a:r>
              <a:rPr lang="en-US" altLang="zh-CN" dirty="0" smtClean="0">
                <a:solidFill>
                  <a:srgbClr val="0070C0"/>
                </a:solidFill>
              </a:rPr>
              <a:t> </a:t>
            </a:r>
            <a:r>
              <a:rPr lang="en-US" altLang="zh-CN" u="sng" dirty="0" smtClean="0">
                <a:solidFill>
                  <a:srgbClr val="0070C0"/>
                </a:solidFill>
              </a:rPr>
              <a:t>Walking</a:t>
            </a:r>
            <a:r>
              <a:rPr lang="en-US" altLang="zh-CN" dirty="0" smtClean="0">
                <a:solidFill>
                  <a:srgbClr val="0070C0"/>
                </a:solidFill>
              </a:rPr>
              <a:t> </a:t>
            </a:r>
            <a:r>
              <a:rPr lang="en-US" altLang="zh-CN" dirty="0" smtClean="0"/>
              <a:t>is a good form of exercise for both young and old.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939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8463" y="990600"/>
            <a:ext cx="82883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1)._____ (discover)the distance was too long </a:t>
            </a:r>
          </a:p>
          <a:p>
            <a:pPr eaLnBrk="1" hangingPunct="1"/>
            <a:r>
              <a:rPr lang="en-US" altLang="zh-CN"/>
              <a:t>and the time was short, we decided not to </a:t>
            </a:r>
          </a:p>
          <a:p>
            <a:pPr eaLnBrk="1" hangingPunct="1"/>
            <a:r>
              <a:rPr lang="en-US" altLang="zh-CN"/>
              <a:t>drive to Florida.</a:t>
            </a: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8463" y="2560638"/>
            <a:ext cx="850582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 2). </a:t>
            </a:r>
          </a:p>
          <a:p>
            <a:pPr eaLnBrk="1" hangingPunct="1"/>
            <a:r>
              <a:rPr lang="en-US" altLang="zh-CN"/>
              <a:t>A:Hi, Mary. Would you like to go to the concert this evening?     </a:t>
            </a:r>
          </a:p>
          <a:p>
            <a:pPr eaLnBrk="1" hangingPunct="1"/>
            <a:r>
              <a:rPr lang="en-US" altLang="zh-CN"/>
              <a:t>B:Sorry, Tom ____(not repair) tomorrow’s </a:t>
            </a:r>
          </a:p>
          <a:p>
            <a:pPr eaLnBrk="1" hangingPunct="1"/>
            <a:r>
              <a:rPr lang="en-US" altLang="zh-CN"/>
              <a:t>lessons, I have no time to go out with you.</a:t>
            </a:r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8463" y="5118100"/>
            <a:ext cx="80994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The building _____ (paint)will be completed</a:t>
            </a:r>
          </a:p>
          <a:p>
            <a:pPr eaLnBrk="1" hangingPunct="1"/>
            <a:r>
              <a:rPr lang="en-US" altLang="zh-CN"/>
              <a:t> in a month. It will be our lab building.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000" y="111113"/>
            <a:ext cx="780213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a typeface="宋体" pitchFamily="2" charset="-122"/>
              </a:rPr>
              <a:t>高考</a:t>
            </a:r>
            <a:r>
              <a:rPr lang="zh-CN" alt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a typeface="宋体" pitchFamily="2" charset="-122"/>
              </a:rPr>
              <a:t>链接：能力</a:t>
            </a:r>
            <a:r>
              <a:rPr lang="zh-CN" alt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a typeface="宋体" pitchFamily="2" charset="-122"/>
              </a:rPr>
              <a:t>提高</a:t>
            </a:r>
            <a:r>
              <a:rPr lang="zh-CN" alt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a typeface="宋体" pitchFamily="2" charset="-122"/>
              </a:rPr>
              <a:t>题：</a:t>
            </a:r>
          </a:p>
        </p:txBody>
      </p:sp>
    </p:spTree>
    <p:extLst>
      <p:ext uri="{BB962C8B-B14F-4D97-AF65-F5344CB8AC3E}">
        <p14:creationId xmlns:p14="http://schemas.microsoft.com/office/powerpoint/2010/main" val="76323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74663" y="554038"/>
            <a:ext cx="80010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4. She reached the top of the hill and stopped _____(rest)  on a big rock by   the side of the path.</a:t>
            </a: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4663" y="2454275"/>
            <a:ext cx="83756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5. With his son_____ (disappoint) the old man </a:t>
            </a:r>
          </a:p>
          <a:p>
            <a:pPr eaLnBrk="1" hangingPunct="1"/>
            <a:r>
              <a:rPr lang="en-US" altLang="zh-CN"/>
              <a:t>felt unhappy.  </a:t>
            </a:r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74663" y="3984625"/>
            <a:ext cx="759936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 6. —Is this English exam difficult?     </a:t>
            </a:r>
          </a:p>
          <a:p>
            <a:pPr eaLnBrk="1" hangingPunct="1"/>
            <a:r>
              <a:rPr lang="en-US" altLang="zh-CN"/>
              <a:t>     —Yes. Even Tom _____(belong to)  to the top students failed in it.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35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536575" y="1074738"/>
            <a:ext cx="791051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1. -ing</a:t>
            </a:r>
            <a:r>
              <a:rPr lang="zh-CN" altLang="en-US"/>
              <a:t>形式短语所表示的动作与主句谓语所表示的动作几乎同时发生。</a:t>
            </a:r>
          </a:p>
        </p:txBody>
      </p:sp>
      <p:sp>
        <p:nvSpPr>
          <p:cNvPr id="25603" name="矩形 2"/>
          <p:cNvSpPr>
            <a:spLocks noChangeArrowheads="1"/>
          </p:cNvSpPr>
          <p:nvPr/>
        </p:nvSpPr>
        <p:spPr bwMode="auto">
          <a:xfrm>
            <a:off x="536575" y="2492375"/>
            <a:ext cx="791051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2. </a:t>
            </a:r>
            <a:r>
              <a:rPr lang="zh-CN" altLang="en-US"/>
              <a:t>为原因状语，表主动，强调动作的完成性，相当于一个原因状语从句：</a:t>
            </a:r>
            <a:r>
              <a:rPr lang="en-US" altLang="zh-CN"/>
              <a:t>as I haven’t prepared tomorrow’s lessons...</a:t>
            </a:r>
            <a:r>
              <a:rPr lang="zh-CN" altLang="en-US"/>
              <a:t>故应选</a:t>
            </a:r>
            <a:r>
              <a:rPr lang="en-US" altLang="zh-CN"/>
              <a:t>b(not having prepared)</a:t>
            </a:r>
            <a:endParaRPr lang="zh-CN" altLang="en-US"/>
          </a:p>
        </p:txBody>
      </p:sp>
      <p:sp>
        <p:nvSpPr>
          <p:cNvPr id="25604" name="矩形 3"/>
          <p:cNvSpPr>
            <a:spLocks noChangeArrowheads="1"/>
          </p:cNvSpPr>
          <p:nvPr/>
        </p:nvSpPr>
        <p:spPr bwMode="auto">
          <a:xfrm>
            <a:off x="536575" y="4897438"/>
            <a:ext cx="80264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3. ing</a:t>
            </a:r>
            <a:r>
              <a:rPr lang="zh-CN" altLang="en-US"/>
              <a:t>形式的一般式的被动语态作定语</a:t>
            </a:r>
            <a:r>
              <a:rPr lang="en-US" altLang="zh-CN"/>
              <a:t>,</a:t>
            </a:r>
            <a:r>
              <a:rPr lang="zh-CN" altLang="en-US"/>
              <a:t>意为“正在被粉刷的”</a:t>
            </a:r>
          </a:p>
        </p:txBody>
      </p:sp>
      <p:sp>
        <p:nvSpPr>
          <p:cNvPr id="5" name="矩形 4"/>
          <p:cNvSpPr/>
          <p:nvPr/>
        </p:nvSpPr>
        <p:spPr>
          <a:xfrm>
            <a:off x="199427" y="974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ea typeface="宋体" pitchFamily="2" charset="-122"/>
              </a:rPr>
              <a:t>解析：</a:t>
            </a:r>
          </a:p>
        </p:txBody>
      </p:sp>
    </p:spTree>
    <p:extLst>
      <p:ext uri="{BB962C8B-B14F-4D97-AF65-F5344CB8AC3E}">
        <p14:creationId xmlns:p14="http://schemas.microsoft.com/office/powerpoint/2010/main" val="308735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544513" y="571500"/>
            <a:ext cx="76120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4. stop doing sth.</a:t>
            </a:r>
            <a:r>
              <a:rPr lang="zh-CN" altLang="en-US"/>
              <a:t>意为“停止正在做的事”</a:t>
            </a:r>
            <a:r>
              <a:rPr lang="en-US" altLang="zh-CN"/>
              <a:t>; stop to do sth.</a:t>
            </a:r>
            <a:r>
              <a:rPr lang="zh-CN" altLang="en-US"/>
              <a:t>意为“停下来去做另外一件事”。</a:t>
            </a:r>
          </a:p>
        </p:txBody>
      </p:sp>
      <p:sp>
        <p:nvSpPr>
          <p:cNvPr id="26627" name="矩形 2"/>
          <p:cNvSpPr>
            <a:spLocks noChangeArrowheads="1"/>
          </p:cNvSpPr>
          <p:nvPr/>
        </p:nvSpPr>
        <p:spPr bwMode="auto">
          <a:xfrm>
            <a:off x="522288" y="2398713"/>
            <a:ext cx="763428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5. with</a:t>
            </a:r>
            <a:r>
              <a:rPr lang="zh-CN" altLang="en-US"/>
              <a:t>复合结构在句中作状语，表示原因，意为“由于儿子很是令人失望。</a:t>
            </a:r>
          </a:p>
        </p:txBody>
      </p:sp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544513" y="3751263"/>
            <a:ext cx="8004175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200" b="1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/>
              <a:t>6. </a:t>
            </a:r>
            <a:r>
              <a:rPr lang="zh-CN" altLang="en-US"/>
              <a:t>动词</a:t>
            </a:r>
            <a:r>
              <a:rPr lang="en-US" altLang="zh-CN"/>
              <a:t>belong</a:t>
            </a:r>
            <a:r>
              <a:rPr lang="zh-CN" altLang="en-US"/>
              <a:t>与</a:t>
            </a:r>
            <a:r>
              <a:rPr lang="en-US" altLang="zh-CN"/>
              <a:t>to</a:t>
            </a:r>
            <a:r>
              <a:rPr lang="zh-CN" altLang="en-US"/>
              <a:t>构成不及物动词短语，在句中用作定语，故应选现在分词</a:t>
            </a:r>
            <a:r>
              <a:rPr lang="en-US" altLang="zh-CN"/>
              <a:t>belonging</a:t>
            </a:r>
            <a:r>
              <a:rPr lang="zh-CN" altLang="en-US"/>
              <a:t>，相当于定语从句</a:t>
            </a:r>
            <a:r>
              <a:rPr lang="en-US" altLang="zh-CN"/>
              <a:t>who belongs to ...,</a:t>
            </a:r>
            <a:r>
              <a:rPr lang="zh-CN" altLang="en-US"/>
              <a:t>注意句子的主谓结构为</a:t>
            </a:r>
            <a:r>
              <a:rPr lang="en-US" altLang="zh-CN"/>
              <a:t>even tom failed in it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5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WordArt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2030413"/>
            <a:ext cx="5194300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178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19672" y="1484784"/>
            <a:ext cx="7740352" cy="2952328"/>
          </a:xfrm>
        </p:spPr>
        <p:txBody>
          <a:bodyPr>
            <a:noAutofit/>
          </a:bodyPr>
          <a:lstStyle/>
          <a:p>
            <a:r>
              <a:rPr lang="en-US" altLang="zh-CN" sz="8800" b="0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Grammar: </a:t>
            </a:r>
            <a:r>
              <a:rPr lang="en-US" altLang="zh-CN" sz="6600" b="0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/>
            </a:r>
            <a:br>
              <a:rPr lang="en-US" altLang="zh-CN" sz="6600" b="0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6600" b="0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动名词和现在分词</a:t>
            </a:r>
            <a:r>
              <a:rPr lang="en-US" altLang="zh-CN" sz="6600" b="0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/>
            </a:r>
            <a:br>
              <a:rPr lang="en-US" altLang="zh-CN" sz="6600" b="0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en-US" altLang="zh-CN" sz="6600" b="0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/>
            </a:r>
            <a:br>
              <a:rPr lang="en-US" altLang="zh-CN" sz="6600" b="0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en-US" altLang="zh-CN" sz="4400" cap="none" dirty="0">
                <a:solidFill>
                  <a:srgbClr val="7030A0"/>
                </a:solidFill>
                <a:latin typeface="Aharoni" panose="02010803020104030203" pitchFamily="2" charset="-79"/>
                <a:ea typeface="宋体"/>
                <a:cs typeface="Aharoni" panose="02010803020104030203" pitchFamily="2" charset="-79"/>
              </a:rPr>
              <a:t>Present Participle </a:t>
            </a:r>
            <a:r>
              <a:rPr lang="en-US" altLang="zh-CN" sz="4400" cap="none" dirty="0" smtClean="0">
                <a:solidFill>
                  <a:srgbClr val="7030A0"/>
                </a:solidFill>
                <a:latin typeface="Aharoni" panose="02010803020104030203" pitchFamily="2" charset="-79"/>
                <a:ea typeface="宋体"/>
                <a:cs typeface="Aharoni" panose="02010803020104030203" pitchFamily="2" charset="-79"/>
              </a:rPr>
              <a:t>&amp;Gerund</a:t>
            </a:r>
            <a:endParaRPr lang="zh-CN" altLang="en-US" sz="4400" b="0" dirty="0">
              <a:solidFill>
                <a:srgbClr val="7030A0"/>
              </a:solidFill>
              <a:latin typeface="Aharoni" panose="02010803020104030203" pitchFamily="2" charset="-79"/>
              <a:ea typeface="华文琥珀" panose="020108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11760" y="5085184"/>
            <a:ext cx="6964288" cy="1371600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rgbClr val="7030A0"/>
                </a:solidFill>
              </a:rPr>
              <a:t>如何区分和正确地使用它们？</a:t>
            </a:r>
            <a:endParaRPr lang="zh-CN" altLang="en-US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29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1143000"/>
          </a:xfrm>
        </p:spPr>
        <p:txBody>
          <a:bodyPr>
            <a:normAutofit/>
          </a:bodyPr>
          <a:lstStyle/>
          <a:p>
            <a:r>
              <a:rPr lang="en-US" altLang="zh-CN" sz="6000" b="1" dirty="0" smtClean="0">
                <a:solidFill>
                  <a:srgbClr val="C00000"/>
                </a:solidFill>
              </a:rPr>
              <a:t>1. Teaching Aims</a:t>
            </a:r>
            <a:r>
              <a:rPr lang="zh-CN" altLang="en-US" sz="6000" b="1" dirty="0" smtClean="0">
                <a:solidFill>
                  <a:srgbClr val="C00000"/>
                </a:solidFill>
              </a:rPr>
              <a:t>：</a:t>
            </a:r>
            <a:endParaRPr lang="zh-CN" altLang="en-US" sz="6000" b="1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7544" y="2204864"/>
            <a:ext cx="7467600" cy="4873752"/>
          </a:xfrm>
        </p:spPr>
        <p:txBody>
          <a:bodyPr>
            <a:normAutofit/>
          </a:bodyPr>
          <a:lstStyle/>
          <a:p>
            <a:r>
              <a:rPr lang="en-US" altLang="zh-CN" sz="3200" b="1" dirty="0" smtClean="0"/>
              <a:t>1. </a:t>
            </a:r>
            <a:r>
              <a:rPr lang="en-US" altLang="zh-CN" sz="3200" b="1" dirty="0"/>
              <a:t>Tell the differences between Present Participle and Gerund; </a:t>
            </a:r>
            <a:endParaRPr lang="en-US" altLang="zh-CN" sz="3200" b="1" dirty="0" smtClean="0"/>
          </a:p>
          <a:p>
            <a:endParaRPr lang="en-US" altLang="zh-CN" sz="3200" b="1" dirty="0"/>
          </a:p>
          <a:p>
            <a:r>
              <a:rPr lang="en-US" altLang="zh-CN" sz="3200" b="1" dirty="0" smtClean="0"/>
              <a:t>2. Master the different uses between Present Participle and Gerund and use them correctly.</a:t>
            </a:r>
          </a:p>
        </p:txBody>
      </p:sp>
    </p:spTree>
    <p:extLst>
      <p:ext uri="{BB962C8B-B14F-4D97-AF65-F5344CB8AC3E}">
        <p14:creationId xmlns:p14="http://schemas.microsoft.com/office/powerpoint/2010/main" val="200445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>
            <a:norm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1) 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基本形式：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11560" y="1729093"/>
            <a:ext cx="7848872" cy="4873752"/>
          </a:xfrm>
        </p:spPr>
        <p:txBody>
          <a:bodyPr>
            <a:normAutofit/>
          </a:bodyPr>
          <a:lstStyle/>
          <a:p>
            <a:r>
              <a:rPr lang="en-US" altLang="zh-CN" sz="3200" b="1" dirty="0" smtClean="0"/>
              <a:t>V- </a:t>
            </a:r>
            <a:r>
              <a:rPr lang="en-US" altLang="zh-CN" sz="3200" b="1" dirty="0" err="1" smtClean="0"/>
              <a:t>ing</a:t>
            </a:r>
            <a:r>
              <a:rPr lang="en-US" altLang="zh-CN" sz="3200" b="1" dirty="0" smtClean="0"/>
              <a:t>  </a:t>
            </a:r>
            <a:r>
              <a:rPr lang="zh-CN" altLang="en-US" sz="3200" b="1" dirty="0" smtClean="0"/>
              <a:t>形式：</a:t>
            </a:r>
            <a:r>
              <a:rPr lang="en-US" altLang="zh-CN" sz="3200" b="1" dirty="0" smtClean="0"/>
              <a:t>  work----working</a:t>
            </a:r>
          </a:p>
          <a:p>
            <a:pPr marL="0" indent="0">
              <a:buNone/>
            </a:pPr>
            <a:r>
              <a:rPr lang="en-US" altLang="zh-CN" sz="3200" b="1" dirty="0"/>
              <a:t> </a:t>
            </a:r>
            <a:r>
              <a:rPr lang="en-US" altLang="zh-CN" sz="3200" b="1" dirty="0" smtClean="0"/>
              <a:t>                         </a:t>
            </a:r>
          </a:p>
          <a:p>
            <a:pPr marL="0" indent="0">
              <a:buNone/>
            </a:pPr>
            <a:r>
              <a:rPr lang="en-US" altLang="zh-CN" sz="3200" b="1" dirty="0"/>
              <a:t> </a:t>
            </a:r>
            <a:r>
              <a:rPr lang="en-US" altLang="zh-CN" sz="3200" b="1" dirty="0" smtClean="0"/>
              <a:t>                          have----having </a:t>
            </a:r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 smtClean="0"/>
              <a:t>                           begin---- beginning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987824" y="2203771"/>
            <a:ext cx="648072" cy="208823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85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3940" y="-171400"/>
            <a:ext cx="7467600" cy="1143000"/>
          </a:xfrm>
        </p:spPr>
        <p:txBody>
          <a:bodyPr>
            <a:normAutofit/>
          </a:bodyPr>
          <a:lstStyle/>
          <a:p>
            <a:r>
              <a:rPr lang="en-US" altLang="zh-CN" sz="4800" b="1" dirty="0" smtClean="0">
                <a:solidFill>
                  <a:srgbClr val="0000FF"/>
                </a:solidFill>
              </a:rPr>
              <a:t>2) </a:t>
            </a:r>
            <a:r>
              <a:rPr lang="zh-CN" altLang="en-US" sz="4800" b="1" dirty="0" smtClean="0">
                <a:solidFill>
                  <a:srgbClr val="0000FF"/>
                </a:solidFill>
              </a:rPr>
              <a:t>时态和语态：</a:t>
            </a:r>
            <a:endParaRPr lang="zh-CN" altLang="en-US" sz="4800" b="1" dirty="0">
              <a:solidFill>
                <a:srgbClr val="0000FF"/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38406314"/>
              </p:ext>
            </p:extLst>
          </p:nvPr>
        </p:nvGraphicFramePr>
        <p:xfrm>
          <a:off x="323528" y="980728"/>
          <a:ext cx="8136903" cy="3071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8563"/>
                <a:gridCol w="2078563"/>
                <a:gridCol w="2078563"/>
                <a:gridCol w="1901214"/>
              </a:tblGrid>
              <a:tr h="754883">
                <a:tc>
                  <a:txBody>
                    <a:bodyPr/>
                    <a:lstStyle/>
                    <a:p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            </a:t>
                      </a:r>
                      <a:r>
                        <a:rPr lang="zh-CN" altLang="en-US" sz="2000" b="1" dirty="0" smtClean="0"/>
                        <a:t>及物动词</a:t>
                      </a:r>
                      <a:endParaRPr lang="en-US" altLang="zh-CN" sz="2000" b="1" dirty="0" smtClean="0"/>
                    </a:p>
                    <a:p>
                      <a:r>
                        <a:rPr lang="en-US" altLang="zh-CN" sz="2000" b="1" dirty="0" smtClean="0"/>
                        <a:t>     </a:t>
                      </a:r>
                    </a:p>
                    <a:p>
                      <a:r>
                        <a:rPr lang="en-US" altLang="zh-CN" sz="2000" b="1" dirty="0" smtClean="0"/>
                        <a:t>        </a:t>
                      </a:r>
                      <a:r>
                        <a:rPr lang="zh-CN" altLang="en-US" sz="2000" b="1" dirty="0" smtClean="0"/>
                        <a:t>主动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000" b="1" dirty="0" smtClean="0"/>
                    </a:p>
                    <a:p>
                      <a:endParaRPr lang="en-US" altLang="zh-CN" sz="2000" b="1" dirty="0" smtClean="0"/>
                    </a:p>
                    <a:p>
                      <a:r>
                        <a:rPr lang="en-US" altLang="zh-CN" sz="2000" b="1" dirty="0" smtClean="0"/>
                        <a:t>         </a:t>
                      </a:r>
                      <a:r>
                        <a:rPr lang="zh-CN" altLang="en-US" sz="2000" b="1" dirty="0" smtClean="0"/>
                        <a:t>被动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  </a:t>
                      </a:r>
                      <a:r>
                        <a:rPr lang="zh-CN" altLang="en-US" sz="2000" b="1" dirty="0" smtClean="0"/>
                        <a:t>不及物动词</a:t>
                      </a:r>
                      <a:endParaRPr lang="en-US" altLang="zh-CN" sz="2000" b="1" dirty="0" smtClean="0"/>
                    </a:p>
                    <a:p>
                      <a:r>
                        <a:rPr lang="en-US" altLang="zh-CN" sz="2000" b="1" baseline="0" dirty="0" smtClean="0"/>
                        <a:t> </a:t>
                      </a:r>
                    </a:p>
                    <a:p>
                      <a:r>
                        <a:rPr lang="en-US" altLang="zh-CN" sz="2000" b="1" baseline="0" dirty="0" smtClean="0"/>
                        <a:t>        </a:t>
                      </a:r>
                      <a:r>
                        <a:rPr lang="zh-CN" altLang="en-US" sz="2000" b="1" baseline="0" dirty="0" smtClean="0"/>
                        <a:t>主动</a:t>
                      </a:r>
                      <a:endParaRPr lang="zh-CN" altLang="en-US" sz="2000" b="1" dirty="0"/>
                    </a:p>
                  </a:txBody>
                  <a:tcPr/>
                </a:tc>
              </a:tr>
              <a:tr h="754883">
                <a:tc>
                  <a:txBody>
                    <a:bodyPr/>
                    <a:lstStyle/>
                    <a:p>
                      <a:pPr algn="l"/>
                      <a:endParaRPr lang="en-US" altLang="zh-CN" sz="2000" b="1" dirty="0" smtClean="0"/>
                    </a:p>
                    <a:p>
                      <a:pPr algn="l"/>
                      <a:r>
                        <a:rPr lang="en-US" altLang="zh-CN" sz="2000" b="1" dirty="0" smtClean="0"/>
                        <a:t>     </a:t>
                      </a:r>
                      <a:r>
                        <a:rPr lang="zh-CN" altLang="en-US" sz="2000" b="1" dirty="0" smtClean="0"/>
                        <a:t>一般式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   </a:t>
                      </a:r>
                    </a:p>
                    <a:p>
                      <a:r>
                        <a:rPr lang="en-US" altLang="zh-CN" sz="2000" b="1" dirty="0" smtClean="0"/>
                        <a:t>       doing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  </a:t>
                      </a:r>
                    </a:p>
                    <a:p>
                      <a:r>
                        <a:rPr lang="en-US" altLang="zh-CN" sz="2000" b="1" dirty="0" smtClean="0"/>
                        <a:t>  being  done 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 </a:t>
                      </a:r>
                    </a:p>
                    <a:p>
                      <a:r>
                        <a:rPr lang="en-US" altLang="zh-CN" sz="2000" b="1" dirty="0" smtClean="0"/>
                        <a:t>      doing</a:t>
                      </a:r>
                      <a:endParaRPr lang="zh-CN" altLang="en-US" sz="2000" b="1" dirty="0"/>
                    </a:p>
                  </a:txBody>
                  <a:tcPr/>
                </a:tc>
              </a:tr>
              <a:tr h="754883">
                <a:tc>
                  <a:txBody>
                    <a:bodyPr/>
                    <a:lstStyle/>
                    <a:p>
                      <a:endParaRPr lang="en-US" altLang="zh-CN" sz="2000" b="1" dirty="0" smtClean="0"/>
                    </a:p>
                    <a:p>
                      <a:r>
                        <a:rPr lang="zh-CN" altLang="en-US" sz="2000" b="1" dirty="0" smtClean="0"/>
                        <a:t>     完成式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000" b="1" dirty="0" smtClean="0"/>
                    </a:p>
                    <a:p>
                      <a:r>
                        <a:rPr lang="en-US" altLang="zh-CN" sz="2000" b="1" dirty="0" smtClean="0"/>
                        <a:t>  having done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2000" b="1" dirty="0" smtClean="0"/>
                    </a:p>
                    <a:p>
                      <a:r>
                        <a:rPr lang="en-US" altLang="zh-CN" sz="2000" b="1" dirty="0" smtClean="0"/>
                        <a:t>  having been done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 smtClean="0"/>
                        <a:t> </a:t>
                      </a:r>
                    </a:p>
                    <a:p>
                      <a:r>
                        <a:rPr lang="en-US" altLang="zh-CN" sz="2000" b="1" dirty="0" smtClean="0"/>
                        <a:t>  having    done</a:t>
                      </a:r>
                      <a:endParaRPr lang="zh-CN" altLang="en-US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>
          <a:xfrm>
            <a:off x="433940" y="4221088"/>
            <a:ext cx="8242516" cy="2108848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i="1" dirty="0" smtClean="0">
                <a:solidFill>
                  <a:srgbClr val="0070C0"/>
                </a:solidFill>
              </a:rPr>
              <a:t>1)</a:t>
            </a:r>
            <a:r>
              <a:rPr lang="en-US" altLang="zh-CN" b="1" i="1" u="sng" dirty="0" smtClean="0">
                <a:solidFill>
                  <a:srgbClr val="FF0000"/>
                </a:solidFill>
              </a:rPr>
              <a:t> Living </a:t>
            </a:r>
            <a:r>
              <a:rPr lang="en-US" altLang="zh-CN" b="1" i="1" dirty="0" smtClean="0">
                <a:solidFill>
                  <a:srgbClr val="0070C0"/>
                </a:solidFill>
              </a:rPr>
              <a:t>in cities gives people more chances to succeed.</a:t>
            </a:r>
          </a:p>
          <a:p>
            <a:r>
              <a:rPr lang="en-US" altLang="zh-CN" b="1" i="1" dirty="0" smtClean="0">
                <a:solidFill>
                  <a:srgbClr val="0070C0"/>
                </a:solidFill>
              </a:rPr>
              <a:t>2)Before </a:t>
            </a:r>
            <a:r>
              <a:rPr lang="en-US" altLang="zh-CN" b="1" i="1" u="sng" dirty="0" smtClean="0">
                <a:solidFill>
                  <a:srgbClr val="FF0000"/>
                </a:solidFill>
              </a:rPr>
              <a:t>being used</a:t>
            </a:r>
            <a:r>
              <a:rPr lang="en-US" altLang="zh-CN" b="1" i="1" dirty="0" smtClean="0">
                <a:solidFill>
                  <a:srgbClr val="0070C0"/>
                </a:solidFill>
              </a:rPr>
              <a:t>, the instrument should be tested.</a:t>
            </a:r>
            <a:endParaRPr lang="en-US" altLang="zh-CN" b="1" i="1" dirty="0">
              <a:solidFill>
                <a:srgbClr val="0070C0"/>
              </a:solidFill>
            </a:endParaRPr>
          </a:p>
          <a:p>
            <a:r>
              <a:rPr lang="en-US" altLang="zh-CN" b="1" i="1" dirty="0" smtClean="0">
                <a:solidFill>
                  <a:srgbClr val="0070C0"/>
                </a:solidFill>
              </a:rPr>
              <a:t>3) The boy admitted </a:t>
            </a:r>
            <a:r>
              <a:rPr lang="en-US" altLang="zh-CN" b="1" i="1" u="sng" dirty="0" smtClean="0">
                <a:solidFill>
                  <a:srgbClr val="FF0000"/>
                </a:solidFill>
              </a:rPr>
              <a:t>having broken </a:t>
            </a:r>
            <a:r>
              <a:rPr lang="en-US" altLang="zh-CN" b="1" i="1" dirty="0" smtClean="0">
                <a:solidFill>
                  <a:srgbClr val="0070C0"/>
                </a:solidFill>
              </a:rPr>
              <a:t>the mirror.</a:t>
            </a:r>
          </a:p>
          <a:p>
            <a:r>
              <a:rPr lang="en-US" altLang="zh-CN" b="1" i="1" dirty="0" smtClean="0">
                <a:solidFill>
                  <a:srgbClr val="0070C0"/>
                </a:solidFill>
              </a:rPr>
              <a:t>4) She was angry about not </a:t>
            </a:r>
            <a:r>
              <a:rPr lang="en-US" altLang="zh-CN" b="1" i="1" u="sng" dirty="0" smtClean="0">
                <a:solidFill>
                  <a:srgbClr val="FF0000"/>
                </a:solidFill>
              </a:rPr>
              <a:t>having been invited</a:t>
            </a:r>
            <a:r>
              <a:rPr lang="en-US" altLang="zh-CN" b="1" i="1" dirty="0" smtClean="0">
                <a:solidFill>
                  <a:srgbClr val="0070C0"/>
                </a:solidFill>
              </a:rPr>
              <a:t>. </a:t>
            </a:r>
          </a:p>
        </p:txBody>
      </p:sp>
      <p:sp>
        <p:nvSpPr>
          <p:cNvPr id="3" name="椭圆形标注 2"/>
          <p:cNvSpPr/>
          <p:nvPr/>
        </p:nvSpPr>
        <p:spPr>
          <a:xfrm>
            <a:off x="206703" y="1312686"/>
            <a:ext cx="3240360" cy="1152128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</a:rPr>
              <a:t>一般式表示与谓语动作同时发生或在其之后发生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6" name="上箭头标注 5"/>
          <p:cNvSpPr/>
          <p:nvPr/>
        </p:nvSpPr>
        <p:spPr>
          <a:xfrm>
            <a:off x="494735" y="3523309"/>
            <a:ext cx="2664296" cy="1368152"/>
          </a:xfrm>
          <a:prstGeom prst="upArrow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</a:rPr>
              <a:t>完成式表示发生在谓语动作之前的动作。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22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>
                <a:solidFill>
                  <a:srgbClr val="C00000"/>
                </a:solidFill>
              </a:rPr>
              <a:t>注意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V-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ing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形式的规则：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zh-CN" altLang="en-US" sz="4000" b="1" dirty="0" smtClean="0">
                <a:solidFill>
                  <a:srgbClr val="0070C0"/>
                </a:solidFill>
              </a:rPr>
              <a:t>不能单独做谓语，有时态和语态的变化，但没有人称和数的变化。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77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00FF"/>
                </a:solidFill>
              </a:rPr>
              <a:t>思考：下列句子中的</a:t>
            </a:r>
            <a:r>
              <a:rPr lang="en-US" altLang="zh-CN" sz="2400" b="1" cap="none" dirty="0">
                <a:solidFill>
                  <a:srgbClr val="0000FF"/>
                </a:solidFill>
                <a:ea typeface="宋体"/>
                <a:cs typeface="+mn-cs"/>
              </a:rPr>
              <a:t>V- </a:t>
            </a:r>
            <a:r>
              <a:rPr lang="en-US" altLang="zh-CN" sz="2400" b="1" cap="none" dirty="0" err="1">
                <a:solidFill>
                  <a:srgbClr val="0000FF"/>
                </a:solidFill>
                <a:ea typeface="宋体"/>
                <a:cs typeface="+mn-cs"/>
              </a:rPr>
              <a:t>ing</a:t>
            </a:r>
            <a:r>
              <a:rPr lang="en-US" altLang="zh-CN" b="1" dirty="0" smtClean="0">
                <a:solidFill>
                  <a:srgbClr val="0000FF"/>
                </a:solidFill>
              </a:rPr>
              <a:t> </a:t>
            </a:r>
            <a:r>
              <a:rPr lang="zh-CN" altLang="en-US" b="1" dirty="0" smtClean="0">
                <a:solidFill>
                  <a:srgbClr val="0000FF"/>
                </a:solidFill>
              </a:rPr>
              <a:t>在句中作什么成分？它们是动名词还是现在分词呢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7544" y="1772816"/>
            <a:ext cx="7467600" cy="4873752"/>
          </a:xfrm>
        </p:spPr>
        <p:txBody>
          <a:bodyPr/>
          <a:lstStyle/>
          <a:p>
            <a:r>
              <a:rPr lang="en-US" altLang="zh-CN" dirty="0" smtClean="0"/>
              <a:t>1)</a:t>
            </a:r>
            <a:r>
              <a:rPr lang="en-US" altLang="zh-CN" u="sng" dirty="0" smtClean="0"/>
              <a:t> Hearing</a:t>
            </a:r>
            <a:r>
              <a:rPr lang="zh-CN" altLang="en-US" u="sng" dirty="0" smtClean="0"/>
              <a:t> </a:t>
            </a:r>
            <a:r>
              <a:rPr lang="en-US" altLang="zh-CN" dirty="0" smtClean="0"/>
              <a:t>the news, he got very excited.</a:t>
            </a:r>
          </a:p>
          <a:p>
            <a:r>
              <a:rPr lang="en-US" altLang="zh-CN" dirty="0" smtClean="0"/>
              <a:t>2) I saw him </a:t>
            </a:r>
            <a:r>
              <a:rPr lang="en-US" altLang="zh-CN" u="sng" dirty="0" smtClean="0"/>
              <a:t>going </a:t>
            </a:r>
            <a:r>
              <a:rPr lang="en-US" altLang="zh-CN" dirty="0" smtClean="0"/>
              <a:t>upstairs.</a:t>
            </a:r>
          </a:p>
          <a:p>
            <a:r>
              <a:rPr lang="en-US" altLang="zh-CN" dirty="0" smtClean="0"/>
              <a:t>3)</a:t>
            </a:r>
            <a:r>
              <a:rPr lang="en-US" altLang="zh-CN" u="sng" dirty="0" smtClean="0"/>
              <a:t> Studying </a:t>
            </a:r>
            <a:r>
              <a:rPr lang="en-US" altLang="zh-CN" dirty="0" smtClean="0"/>
              <a:t>English is our task.</a:t>
            </a:r>
          </a:p>
          <a:p>
            <a:r>
              <a:rPr lang="en-US" altLang="zh-CN" dirty="0" smtClean="0"/>
              <a:t>4) He likes </a:t>
            </a:r>
            <a:r>
              <a:rPr lang="en-US" altLang="zh-CN" u="sng" dirty="0" smtClean="0"/>
              <a:t>playing</a:t>
            </a:r>
            <a:r>
              <a:rPr lang="en-US" altLang="zh-CN" dirty="0" smtClean="0"/>
              <a:t> football.</a:t>
            </a:r>
          </a:p>
          <a:p>
            <a:r>
              <a:rPr lang="en-US" altLang="zh-CN" dirty="0" smtClean="0"/>
              <a:t>5) His ambition, </a:t>
            </a:r>
            <a:r>
              <a:rPr lang="en-US" altLang="zh-CN" u="sng" dirty="0" smtClean="0"/>
              <a:t>conquering</a:t>
            </a:r>
            <a:r>
              <a:rPr lang="en-US" altLang="zh-CN" dirty="0" smtClean="0"/>
              <a:t> the whole world, was never fulfilled.</a:t>
            </a:r>
          </a:p>
          <a:p>
            <a:r>
              <a:rPr lang="en-US" altLang="zh-CN" dirty="0" smtClean="0"/>
              <a:t>6) </a:t>
            </a:r>
            <a:r>
              <a:rPr lang="en-US" altLang="zh-CN" u="sng" dirty="0" smtClean="0"/>
              <a:t>Being</a:t>
            </a:r>
            <a:r>
              <a:rPr lang="en-US" altLang="zh-CN" dirty="0" smtClean="0"/>
              <a:t> a qualified middle school English teacher is not easy.</a:t>
            </a:r>
          </a:p>
          <a:p>
            <a:r>
              <a:rPr lang="en-US" altLang="zh-CN" dirty="0" smtClean="0"/>
              <a:t>7) </a:t>
            </a:r>
            <a:r>
              <a:rPr lang="en-US" altLang="zh-CN" u="sng" dirty="0" smtClean="0"/>
              <a:t>Being</a:t>
            </a:r>
            <a:r>
              <a:rPr lang="en-US" altLang="zh-CN" dirty="0" smtClean="0"/>
              <a:t> a college student, I must study hard.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8319" y="1439198"/>
            <a:ext cx="371598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0" dirty="0" smtClean="0">
                <a:ln/>
                <a:solidFill>
                  <a:schemeClr val="accent3"/>
                </a:solidFill>
                <a:effectLst/>
              </a:rPr>
              <a:t>时间状语</a:t>
            </a:r>
            <a:endParaRPr lang="zh-CN" altLang="en-US" sz="2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74122" y="2198342"/>
            <a:ext cx="198804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0" dirty="0" smtClean="0">
                <a:ln/>
                <a:solidFill>
                  <a:schemeClr val="accent3"/>
                </a:solidFill>
                <a:effectLst/>
              </a:rPr>
              <a:t>宾语补足语</a:t>
            </a:r>
            <a:endParaRPr lang="zh-CN" altLang="en-US" sz="2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63839" y="2648564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/>
                <a:solidFill>
                  <a:schemeClr val="accent3"/>
                </a:solidFill>
                <a:effectLst/>
              </a:rPr>
              <a:t>主语</a:t>
            </a:r>
            <a:endParaRPr lang="zh-CN" altLang="en-US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85885" y="3068960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/>
                <a:solidFill>
                  <a:schemeClr val="accent3"/>
                </a:solidFill>
                <a:effectLst/>
              </a:rPr>
              <a:t>宾语</a:t>
            </a:r>
            <a:endParaRPr lang="zh-CN" altLang="en-US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51418" y="3861048"/>
            <a:ext cx="14205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/>
                <a:solidFill>
                  <a:schemeClr val="accent3"/>
                </a:solidFill>
                <a:effectLst/>
              </a:rPr>
              <a:t>同位语</a:t>
            </a:r>
            <a:endParaRPr lang="zh-CN" altLang="en-US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391" y="4725144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/>
                <a:solidFill>
                  <a:schemeClr val="accent3"/>
                </a:solidFill>
                <a:effectLst/>
              </a:rPr>
              <a:t>主语</a:t>
            </a:r>
            <a:endParaRPr lang="zh-CN" altLang="en-US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8319" y="5589240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/>
                <a:solidFill>
                  <a:schemeClr val="accent3"/>
                </a:solidFill>
                <a:effectLst/>
              </a:rPr>
              <a:t>状语</a:t>
            </a:r>
            <a:endParaRPr lang="zh-CN" altLang="en-US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623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1556792"/>
            <a:ext cx="7467600" cy="1143000"/>
          </a:xfrm>
        </p:spPr>
        <p:txBody>
          <a:bodyPr>
            <a:noAutofit/>
          </a:bodyPr>
          <a:lstStyle/>
          <a:p>
            <a:r>
              <a:rPr lang="zh-CN" altLang="en-US" sz="4400" b="1" dirty="0" smtClean="0">
                <a:solidFill>
                  <a:srgbClr val="0000FF"/>
                </a:solidFill>
              </a:rPr>
              <a:t>既然形式完全相同，那我们该怎样判断这些是动名词还是现在分词呢？</a:t>
            </a:r>
            <a:endParaRPr lang="zh-CN" altLang="en-US" sz="4400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11560" y="2924944"/>
            <a:ext cx="7467600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</a:t>
            </a:r>
          </a:p>
          <a:p>
            <a:pPr marL="0" indent="0">
              <a:buNone/>
            </a:pPr>
            <a:r>
              <a:rPr lang="en-US" altLang="zh-CN" sz="5400" dirty="0"/>
              <a:t> </a:t>
            </a:r>
            <a:r>
              <a:rPr lang="en-US" altLang="zh-CN" sz="5400" dirty="0" smtClean="0"/>
              <a:t>     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根据它们在句中充当的成分不同来判断</a:t>
            </a:r>
            <a:endParaRPr lang="en-US" altLang="zh-CN" sz="5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5400" dirty="0"/>
          </a:p>
        </p:txBody>
      </p:sp>
      <p:sp>
        <p:nvSpPr>
          <p:cNvPr id="4" name="右箭头 3"/>
          <p:cNvSpPr/>
          <p:nvPr/>
        </p:nvSpPr>
        <p:spPr>
          <a:xfrm>
            <a:off x="827584" y="3429000"/>
            <a:ext cx="1224136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46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1760" y="116632"/>
            <a:ext cx="7467600" cy="1143000"/>
          </a:xfrm>
        </p:spPr>
        <p:txBody>
          <a:bodyPr>
            <a:norm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</a:rPr>
              <a:t>用法功能小结：</a:t>
            </a:r>
            <a:endParaRPr lang="zh-CN" altLang="en-US" sz="4400" b="1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动名词： </a:t>
            </a:r>
            <a:r>
              <a:rPr lang="zh-CN" altLang="en-US" sz="3200" b="1" dirty="0"/>
              <a:t>保留动词</a:t>
            </a:r>
            <a:r>
              <a:rPr lang="zh-CN" altLang="en-US" sz="3200" b="1" dirty="0" smtClean="0"/>
              <a:t>的意思，但</a:t>
            </a:r>
            <a:r>
              <a:rPr lang="zh-CN" altLang="en-US" sz="3200" b="1" dirty="0"/>
              <a:t>词性</a:t>
            </a:r>
            <a:r>
              <a:rPr lang="zh-CN" altLang="en-US" sz="3200" b="1" dirty="0" smtClean="0"/>
              <a:t>已倾向于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名词词性</a:t>
            </a:r>
            <a:r>
              <a:rPr lang="zh-CN" altLang="en-US" sz="3200" b="1" dirty="0" smtClean="0"/>
              <a:t>，</a:t>
            </a:r>
            <a:r>
              <a:rPr lang="zh-CN" altLang="en-US" sz="3200" b="1" dirty="0"/>
              <a:t>在句中充当</a:t>
            </a:r>
            <a:r>
              <a:rPr lang="zh-CN" altLang="en-US" sz="3200" b="1" u="sng" dirty="0">
                <a:solidFill>
                  <a:srgbClr val="0000FF"/>
                </a:solidFill>
              </a:rPr>
              <a:t>主语，宾语，同位语，表语，定语</a:t>
            </a:r>
            <a:r>
              <a:rPr lang="zh-CN" altLang="en-US" sz="3200" b="1" u="sng" dirty="0" smtClean="0">
                <a:solidFill>
                  <a:srgbClr val="0000FF"/>
                </a:solidFill>
              </a:rPr>
              <a:t>。</a:t>
            </a:r>
            <a:endParaRPr lang="en-US" altLang="zh-CN" sz="3200" b="1" u="sng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altLang="zh-CN" sz="3200" b="1" dirty="0" smtClean="0">
              <a:solidFill>
                <a:srgbClr val="0000FF"/>
              </a:solidFill>
            </a:endParaRPr>
          </a:p>
          <a:p>
            <a:r>
              <a:rPr lang="zh-CN" altLang="en-US" sz="3200" b="1" dirty="0">
                <a:solidFill>
                  <a:srgbClr val="C00000"/>
                </a:solidFill>
              </a:rPr>
              <a:t>现在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分词</a:t>
            </a:r>
            <a:r>
              <a:rPr lang="zh-CN" altLang="en-US" sz="3200" b="1" dirty="0" smtClean="0"/>
              <a:t>：</a:t>
            </a:r>
            <a:r>
              <a:rPr lang="zh-CN" altLang="en-US" sz="3200" b="1" dirty="0"/>
              <a:t>保留动词的意思</a:t>
            </a:r>
            <a:r>
              <a:rPr lang="zh-CN" altLang="en-US" sz="3200" b="1" dirty="0" smtClean="0"/>
              <a:t>，</a:t>
            </a:r>
            <a:r>
              <a:rPr lang="zh-CN" altLang="en-US" sz="3200" b="1" dirty="0"/>
              <a:t>但词性</a:t>
            </a:r>
            <a:r>
              <a:rPr lang="zh-CN" altLang="en-US" sz="3200" b="1" dirty="0" smtClean="0"/>
              <a:t>已倾向于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形容词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/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副词词性</a:t>
            </a:r>
            <a:r>
              <a:rPr lang="zh-CN" altLang="en-US" sz="3200" b="1" dirty="0" smtClean="0"/>
              <a:t>，</a:t>
            </a:r>
            <a:r>
              <a:rPr lang="zh-CN" altLang="en-US" sz="3200" b="1" dirty="0"/>
              <a:t>在句中</a:t>
            </a:r>
            <a:r>
              <a:rPr lang="zh-CN" altLang="en-US" sz="3200" b="1" dirty="0" smtClean="0"/>
              <a:t>充当</a:t>
            </a:r>
            <a:r>
              <a:rPr lang="zh-CN" altLang="en-US" sz="3200" b="1" u="sng" dirty="0" smtClean="0">
                <a:solidFill>
                  <a:srgbClr val="0000FF"/>
                </a:solidFill>
              </a:rPr>
              <a:t>状语， 补语， 表语，定语</a:t>
            </a:r>
            <a:r>
              <a:rPr lang="zh-CN" altLang="en-US" sz="3200" u="sng" dirty="0" smtClean="0">
                <a:solidFill>
                  <a:srgbClr val="0000FF"/>
                </a:solidFill>
              </a:rPr>
              <a:t>。</a:t>
            </a:r>
            <a:endParaRPr lang="en-US" altLang="zh-CN" sz="3200" u="sng" dirty="0">
              <a:solidFill>
                <a:srgbClr val="0000FF"/>
              </a:solidFill>
            </a:endParaRPr>
          </a:p>
          <a:p>
            <a:endParaRPr lang="en-US" altLang="zh-CN" sz="32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9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279</TotalTime>
  <Words>1247</Words>
  <Application>Microsoft Office PowerPoint</Application>
  <PresentationFormat>全屏显示(4:3)</PresentationFormat>
  <Paragraphs>218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凸显</vt:lpstr>
      <vt:lpstr>Warm-up:  翻译下列句子</vt:lpstr>
      <vt:lpstr>Grammar:  动名词和现在分词  Present Participle &amp;Gerund</vt:lpstr>
      <vt:lpstr>1. Teaching Aims：</vt:lpstr>
      <vt:lpstr>1) 基本形式：</vt:lpstr>
      <vt:lpstr>2) 时态和语态：</vt:lpstr>
      <vt:lpstr>注意：</vt:lpstr>
      <vt:lpstr>思考：下列句子中的V- ing 在句中作什么成分？它们是动名词还是现在分词呢？</vt:lpstr>
      <vt:lpstr>既然形式完全相同，那我们该怎样判断这些是动名词还是现在分词呢？</vt:lpstr>
      <vt:lpstr>用法功能小结：</vt:lpstr>
      <vt:lpstr>PowerPoint 演示文稿</vt:lpstr>
      <vt:lpstr>翻译：</vt:lpstr>
      <vt:lpstr>PowerPoint 演示文稿</vt:lpstr>
      <vt:lpstr>PowerPoint 演示文稿</vt:lpstr>
      <vt:lpstr>再次判断巩固知识点：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动名词和现在分词</dc:title>
  <dc:creator>Administrator</dc:creator>
  <cp:lastModifiedBy>admin</cp:lastModifiedBy>
  <cp:revision>24</cp:revision>
  <dcterms:created xsi:type="dcterms:W3CDTF">2016-11-07T02:12:19Z</dcterms:created>
  <dcterms:modified xsi:type="dcterms:W3CDTF">2016-11-09T02:45:48Z</dcterms:modified>
</cp:coreProperties>
</file>