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61" r:id="rId4"/>
    <p:sldId id="262" r:id="rId5"/>
    <p:sldId id="263" r:id="rId6"/>
    <p:sldId id="265" r:id="rId7"/>
    <p:sldId id="266" r:id="rId8"/>
    <p:sldId id="267" r:id="rId9"/>
    <p:sldId id="2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33" name="图片 5132" descr="水稻种植分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0" y="981075"/>
            <a:ext cx="5329238" cy="507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2063750" y="173038"/>
            <a:ext cx="32766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一、季风水田农业</a:t>
            </a:r>
            <a:endParaRPr lang="zh-CN" altLang="en-US" sz="28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1847850" y="908050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分布：</a:t>
            </a:r>
            <a:endParaRPr lang="zh-CN" altLang="en-US" sz="24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8183563" y="3860800"/>
            <a:ext cx="110109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东亚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7751763" y="5373688"/>
            <a:ext cx="156019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东南亚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6383338" y="4508500"/>
            <a:ext cx="110109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南亚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文本框 5131"/>
          <p:cNvSpPr txBox="1"/>
          <p:nvPr/>
        </p:nvSpPr>
        <p:spPr>
          <a:xfrm>
            <a:off x="1703388" y="1958975"/>
            <a:ext cx="3116262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主要分布在亚洲季风区，农业以种植业为主，作物以水稻为主。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文本框 5133"/>
          <p:cNvSpPr txBox="1"/>
          <p:nvPr/>
        </p:nvSpPr>
        <p:spPr>
          <a:xfrm>
            <a:off x="6724650" y="4010025"/>
            <a:ext cx="110236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恒河平原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文本框 5134"/>
          <p:cNvSpPr txBox="1"/>
          <p:nvPr/>
        </p:nvSpPr>
        <p:spPr>
          <a:xfrm>
            <a:off x="7896225" y="3709988"/>
            <a:ext cx="179197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长江中下游平原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文本框 5135"/>
          <p:cNvSpPr txBox="1"/>
          <p:nvPr/>
        </p:nvSpPr>
        <p:spPr>
          <a:xfrm>
            <a:off x="8112125" y="4149725"/>
            <a:ext cx="110236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东南丘陵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文本框 5136"/>
          <p:cNvSpPr txBox="1"/>
          <p:nvPr/>
        </p:nvSpPr>
        <p:spPr>
          <a:xfrm>
            <a:off x="7751763" y="4875213"/>
            <a:ext cx="133223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湄公河平原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8" name="文本框 5137"/>
          <p:cNvSpPr txBox="1"/>
          <p:nvPr/>
        </p:nvSpPr>
        <p:spPr>
          <a:xfrm>
            <a:off x="8164513" y="5667375"/>
            <a:ext cx="133223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印度尼西亚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29" grpId="1"/>
      <p:bldP spid="5130" grpId="0"/>
      <p:bldP spid="5130" grpId="1"/>
      <p:bldP spid="5131" grpId="0"/>
      <p:bldP spid="5131" grpId="1"/>
      <p:bldP spid="51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60" name="图片 6159" descr="亚洲气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196975"/>
            <a:ext cx="2965450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9" name="图片 6158" descr="亚洲地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1196975"/>
            <a:ext cx="2582863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图片 6157" descr="亚洲人口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763" y="1196975"/>
            <a:ext cx="2665412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2135188" y="333375"/>
            <a:ext cx="439039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影响亚洲水稻种植的区位因素</a:t>
            </a:r>
            <a:endParaRPr lang="zh-CN" altLang="en-US" sz="2400" b="1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1774825" y="4581525"/>
            <a:ext cx="7058025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）高温多雨的气候，雨热同期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49" name="文本框 6148">
            <a:hlinkClick r:id="" action="ppaction://noaction"/>
          </p:cNvPr>
          <p:cNvSpPr txBox="1"/>
          <p:nvPr/>
        </p:nvSpPr>
        <p:spPr>
          <a:xfrm>
            <a:off x="1774825" y="5084763"/>
            <a:ext cx="7273925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）地形平坦，土壤肥沃，水源充足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1798638" y="5518150"/>
            <a:ext cx="5953125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）人口稠密，劳动力丰富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1847850" y="6021388"/>
            <a:ext cx="739140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）种植历史悠久，有丰富的生产经验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2640013" y="2708275"/>
            <a:ext cx="2016125" cy="1296988"/>
          </a:xfrm>
          <a:prstGeom prst="rect">
            <a:avLst/>
          </a:prstGeom>
          <a:noFill/>
          <a:ln w="38100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6" name="矩形 6155"/>
          <p:cNvSpPr/>
          <p:nvPr/>
        </p:nvSpPr>
        <p:spPr>
          <a:xfrm>
            <a:off x="5664200" y="2781300"/>
            <a:ext cx="1871663" cy="1296988"/>
          </a:xfrm>
          <a:prstGeom prst="rect">
            <a:avLst/>
          </a:prstGeom>
          <a:noFill/>
          <a:ln w="38100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7" name="矩形 6156"/>
          <p:cNvSpPr/>
          <p:nvPr/>
        </p:nvSpPr>
        <p:spPr>
          <a:xfrm>
            <a:off x="8472488" y="2852738"/>
            <a:ext cx="1871662" cy="1225550"/>
          </a:xfrm>
          <a:prstGeom prst="rect">
            <a:avLst/>
          </a:prstGeom>
          <a:noFill/>
          <a:ln w="38100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5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2566988" y="777875"/>
            <a:ext cx="36499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季风水稻种植业的特点</a:t>
            </a:r>
            <a:r>
              <a:rPr lang="en-US" altLang="zh-CN" sz="2400" b="1">
                <a:latin typeface="Times New Roman" panose="02020603050405020304" pitchFamily="18" charset="0"/>
                <a:ea typeface="华文楷体" pitchFamily="2" charset="-122"/>
              </a:rPr>
              <a:t>:</a:t>
            </a:r>
            <a:endParaRPr lang="en-US" altLang="zh-CN" sz="2400" b="1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206625" y="1592263"/>
            <a:ext cx="170370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经营模式</a:t>
            </a:r>
            <a:endParaRPr lang="zh-CN" altLang="en-US" sz="2400" b="1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206625" y="2278063"/>
            <a:ext cx="2376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单位面积产量</a:t>
            </a:r>
            <a:endParaRPr lang="zh-CN" altLang="en-US" sz="24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206625" y="2963863"/>
            <a:ext cx="20097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机械化水平</a:t>
            </a:r>
            <a:endParaRPr lang="zh-CN" altLang="en-US" sz="24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206625" y="3649663"/>
            <a:ext cx="20097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水利工程量</a:t>
            </a:r>
            <a:endParaRPr lang="zh-CN" altLang="en-US" sz="24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2206625" y="4335463"/>
            <a:ext cx="168656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E.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科技水平</a:t>
            </a:r>
            <a:endParaRPr lang="zh-CN" altLang="en-US" sz="24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7176" name="组合 7175"/>
          <p:cNvGrpSpPr/>
          <p:nvPr/>
        </p:nvGrpSpPr>
        <p:grpSpPr>
          <a:xfrm>
            <a:off x="4079875" y="1592263"/>
            <a:ext cx="2314575" cy="457200"/>
            <a:chOff x="1776" y="795"/>
            <a:chExt cx="1458" cy="288"/>
          </a:xfrm>
        </p:grpSpPr>
        <p:sp>
          <p:nvSpPr>
            <p:cNvPr id="7177" name="矩形 7176"/>
            <p:cNvSpPr/>
            <p:nvPr/>
          </p:nvSpPr>
          <p:spPr>
            <a:xfrm>
              <a:off x="2348" y="795"/>
              <a:ext cx="8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小农经营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7178" name="直接连接符 7177"/>
            <p:cNvSpPr/>
            <p:nvPr/>
          </p:nvSpPr>
          <p:spPr>
            <a:xfrm>
              <a:off x="1776" y="912"/>
              <a:ext cx="480" cy="0"/>
            </a:xfrm>
            <a:prstGeom prst="line">
              <a:avLst/>
            </a:prstGeom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7179" name="组合 7178"/>
          <p:cNvGrpSpPr/>
          <p:nvPr/>
        </p:nvGrpSpPr>
        <p:grpSpPr>
          <a:xfrm>
            <a:off x="4727575" y="2278063"/>
            <a:ext cx="1320800" cy="457200"/>
            <a:chOff x="1824" y="1323"/>
            <a:chExt cx="832" cy="288"/>
          </a:xfrm>
        </p:grpSpPr>
        <p:sp>
          <p:nvSpPr>
            <p:cNvPr id="7180" name="矩形 7179"/>
            <p:cNvSpPr/>
            <p:nvPr/>
          </p:nvSpPr>
          <p:spPr>
            <a:xfrm>
              <a:off x="2348" y="132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高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7181" name="直接连接符 7180"/>
            <p:cNvSpPr/>
            <p:nvPr/>
          </p:nvSpPr>
          <p:spPr>
            <a:xfrm>
              <a:off x="1824" y="1440"/>
              <a:ext cx="480" cy="0"/>
            </a:xfrm>
            <a:prstGeom prst="line">
              <a:avLst/>
            </a:prstGeom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7182" name="组合 7181"/>
          <p:cNvGrpSpPr/>
          <p:nvPr/>
        </p:nvGrpSpPr>
        <p:grpSpPr>
          <a:xfrm>
            <a:off x="4289425" y="2963863"/>
            <a:ext cx="1397000" cy="457200"/>
            <a:chOff x="1776" y="1995"/>
            <a:chExt cx="880" cy="288"/>
          </a:xfrm>
        </p:grpSpPr>
        <p:sp>
          <p:nvSpPr>
            <p:cNvPr id="7183" name="矩形 7182"/>
            <p:cNvSpPr/>
            <p:nvPr/>
          </p:nvSpPr>
          <p:spPr>
            <a:xfrm>
              <a:off x="2348" y="1995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低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7184" name="直接连接符 7183"/>
            <p:cNvSpPr/>
            <p:nvPr/>
          </p:nvSpPr>
          <p:spPr>
            <a:xfrm>
              <a:off x="1776" y="2112"/>
              <a:ext cx="480" cy="0"/>
            </a:xfrm>
            <a:prstGeom prst="line">
              <a:avLst/>
            </a:prstGeom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7185" name="组合 7184"/>
          <p:cNvGrpSpPr/>
          <p:nvPr/>
        </p:nvGrpSpPr>
        <p:grpSpPr>
          <a:xfrm>
            <a:off x="4213225" y="3649663"/>
            <a:ext cx="1473200" cy="457200"/>
            <a:chOff x="1776" y="2667"/>
            <a:chExt cx="928" cy="288"/>
          </a:xfrm>
        </p:grpSpPr>
        <p:sp>
          <p:nvSpPr>
            <p:cNvPr id="7186" name="矩形 7185"/>
            <p:cNvSpPr/>
            <p:nvPr/>
          </p:nvSpPr>
          <p:spPr>
            <a:xfrm>
              <a:off x="2396" y="2667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大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7187" name="直接连接符 7186"/>
            <p:cNvSpPr/>
            <p:nvPr/>
          </p:nvSpPr>
          <p:spPr>
            <a:xfrm>
              <a:off x="1776" y="2784"/>
              <a:ext cx="480" cy="0"/>
            </a:xfrm>
            <a:prstGeom prst="line">
              <a:avLst/>
            </a:prstGeom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7188" name="组合 7187"/>
          <p:cNvGrpSpPr/>
          <p:nvPr/>
        </p:nvGrpSpPr>
        <p:grpSpPr>
          <a:xfrm>
            <a:off x="4137025" y="4365625"/>
            <a:ext cx="1549400" cy="457200"/>
            <a:chOff x="1776" y="3339"/>
            <a:chExt cx="976" cy="288"/>
          </a:xfrm>
        </p:grpSpPr>
        <p:sp>
          <p:nvSpPr>
            <p:cNvPr id="7189" name="矩形 7188"/>
            <p:cNvSpPr/>
            <p:nvPr/>
          </p:nvSpPr>
          <p:spPr>
            <a:xfrm>
              <a:off x="2444" y="3339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低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7190" name="直接连接符 7189"/>
            <p:cNvSpPr/>
            <p:nvPr/>
          </p:nvSpPr>
          <p:spPr>
            <a:xfrm>
              <a:off x="1776" y="3456"/>
              <a:ext cx="480" cy="0"/>
            </a:xfrm>
            <a:prstGeom prst="line">
              <a:avLst/>
            </a:prstGeom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7191" name="文本框 7190"/>
          <p:cNvSpPr txBox="1"/>
          <p:nvPr/>
        </p:nvSpPr>
        <p:spPr>
          <a:xfrm>
            <a:off x="2206625" y="5021263"/>
            <a:ext cx="133477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华文楷体" pitchFamily="2" charset="-122"/>
              </a:rPr>
              <a:t>F.</a:t>
            </a:r>
            <a:r>
              <a:rPr lang="zh-CN" altLang="en-US" sz="2400" b="1" dirty="0">
                <a:latin typeface="Times New Roman" panose="02020603050405020304" pitchFamily="18" charset="0"/>
                <a:ea typeface="华文楷体" pitchFamily="2" charset="-122"/>
              </a:rPr>
              <a:t>商品率</a:t>
            </a:r>
            <a:endParaRPr lang="zh-CN" altLang="en-US" sz="2400" b="1" dirty="0"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7192" name="组合 7191"/>
          <p:cNvGrpSpPr/>
          <p:nvPr/>
        </p:nvGrpSpPr>
        <p:grpSpPr>
          <a:xfrm>
            <a:off x="4137025" y="5013325"/>
            <a:ext cx="1549400" cy="457200"/>
            <a:chOff x="1776" y="3339"/>
            <a:chExt cx="976" cy="288"/>
          </a:xfrm>
        </p:grpSpPr>
        <p:sp>
          <p:nvSpPr>
            <p:cNvPr id="7193" name="矩形 7192"/>
            <p:cNvSpPr/>
            <p:nvPr/>
          </p:nvSpPr>
          <p:spPr>
            <a:xfrm>
              <a:off x="2444" y="3339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buClrTx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低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  <p:sp>
          <p:nvSpPr>
            <p:cNvPr id="7194" name="直接连接符 7193"/>
            <p:cNvSpPr/>
            <p:nvPr/>
          </p:nvSpPr>
          <p:spPr>
            <a:xfrm>
              <a:off x="1776" y="3456"/>
              <a:ext cx="480" cy="0"/>
            </a:xfrm>
            <a:prstGeom prst="line">
              <a:avLst/>
            </a:prstGeom>
            <a:ln w="19050" cap="flat" cmpd="sng">
              <a:solidFill>
                <a:srgbClr val="FF3399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pic>
        <p:nvPicPr>
          <p:cNvPr id="7196" name="图片 7195" descr="3"/>
          <p:cNvPicPr>
            <a:picLocks noChangeAspect="1"/>
          </p:cNvPicPr>
          <p:nvPr/>
        </p:nvPicPr>
        <p:blipFill>
          <a:blip r:embed="rId1"/>
          <a:srcRect t="3900" r="4832" b="5632"/>
          <a:stretch>
            <a:fillRect/>
          </a:stretch>
        </p:blipFill>
        <p:spPr>
          <a:xfrm>
            <a:off x="6959600" y="2565400"/>
            <a:ext cx="370840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7" name="图片 7196" descr="pic_124682"/>
          <p:cNvPicPr>
            <a:picLocks noChangeAspect="1"/>
          </p:cNvPicPr>
          <p:nvPr/>
        </p:nvPicPr>
        <p:blipFill>
          <a:blip r:embed="rId2"/>
          <a:srcRect b="12006"/>
          <a:stretch>
            <a:fillRect/>
          </a:stretch>
        </p:blipFill>
        <p:spPr>
          <a:xfrm>
            <a:off x="7032625" y="692150"/>
            <a:ext cx="363537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8" name="图片 7197" descr="3－1－10"/>
          <p:cNvPicPr>
            <a:picLocks noChangeAspect="1"/>
          </p:cNvPicPr>
          <p:nvPr/>
        </p:nvPicPr>
        <p:blipFill>
          <a:blip r:embed="rId3"/>
          <a:srcRect t="-1942" b="14714"/>
          <a:stretch>
            <a:fillRect/>
          </a:stretch>
        </p:blipFill>
        <p:spPr>
          <a:xfrm>
            <a:off x="7104063" y="4221163"/>
            <a:ext cx="3563937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>
            <a:hlinkClick r:id="" action="ppaction://noaction"/>
          </p:cNvPr>
          <p:cNvSpPr txBox="1"/>
          <p:nvPr/>
        </p:nvSpPr>
        <p:spPr>
          <a:xfrm>
            <a:off x="2057400" y="304800"/>
            <a:ext cx="8153400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亚洲水稻种植的特点、原因及发展措施</a:t>
            </a:r>
            <a:endParaRPr lang="zh-CN" altLang="en-US" sz="3200" b="1">
              <a:solidFill>
                <a:srgbClr val="990000"/>
              </a:solidFill>
              <a:latin typeface="隶书" pitchFamily="49" charset="-122"/>
              <a:ea typeface="隶书" pitchFamily="49" charset="-122"/>
            </a:endParaRPr>
          </a:p>
        </p:txBody>
      </p:sp>
      <p:graphicFrame>
        <p:nvGraphicFramePr>
          <p:cNvPr id="8232" name="表格 8231"/>
          <p:cNvGraphicFramePr/>
          <p:nvPr/>
        </p:nvGraphicFramePr>
        <p:xfrm>
          <a:off x="2133600" y="1066800"/>
          <a:ext cx="8138795" cy="5274945"/>
        </p:xfrm>
        <a:graphic>
          <a:graphicData uri="http://schemas.openxmlformats.org/drawingml/2006/table">
            <a:tbl>
              <a:tblPr/>
              <a:tblGrid>
                <a:gridCol w="2414905"/>
                <a:gridCol w="3060065"/>
                <a:gridCol w="2663825"/>
              </a:tblGrid>
              <a:tr h="6572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9900CC"/>
                          </a:solidFill>
                          <a:ea typeface="隶书" pitchFamily="49" charset="-122"/>
                        </a:rPr>
                        <a:t>特点</a:t>
                      </a:r>
                      <a:endParaRPr lang="zh-CN" altLang="en-US" b="1">
                        <a:solidFill>
                          <a:srgbClr val="9900CC"/>
                        </a:solidFill>
                        <a:ea typeface="隶书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9900CC"/>
                          </a:solidFill>
                          <a:ea typeface="隶书" pitchFamily="49" charset="-122"/>
                        </a:rPr>
                        <a:t>原因</a:t>
                      </a:r>
                      <a:endParaRPr lang="zh-CN" altLang="en-US" b="1">
                        <a:solidFill>
                          <a:srgbClr val="9900CC"/>
                        </a:solidFill>
                        <a:ea typeface="隶书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9900CC"/>
                          </a:solidFill>
                          <a:ea typeface="隶书" pitchFamily="49" charset="-122"/>
                        </a:rPr>
                        <a:t>发展措施</a:t>
                      </a:r>
                      <a:endParaRPr lang="zh-CN" altLang="en-US" b="1">
                        <a:solidFill>
                          <a:srgbClr val="9900CC"/>
                        </a:solidFill>
                        <a:ea typeface="隶书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1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华文行楷" pitchFamily="2" charset="-122"/>
                          <a:ea typeface="华文行楷" pitchFamily="2" charset="-122"/>
                        </a:rPr>
                        <a:t>小农经营</a:t>
                      </a:r>
                      <a:endParaRPr lang="zh-CN" altLang="en-US" b="1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96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华文行楷" pitchFamily="2" charset="-122"/>
                          <a:ea typeface="华文行楷" pitchFamily="2" charset="-122"/>
                        </a:rPr>
                        <a:t>单产高</a:t>
                      </a:r>
                      <a:endParaRPr lang="zh-CN" altLang="en-US" b="1" dirty="0">
                        <a:latin typeface="华文行楷" pitchFamily="2" charset="-122"/>
                        <a:ea typeface="华文行楷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华文行楷" pitchFamily="2" charset="-122"/>
                          <a:ea typeface="华文行楷" pitchFamily="2" charset="-122"/>
                        </a:rPr>
                        <a:t>商品率低</a:t>
                      </a:r>
                      <a:endParaRPr lang="zh-CN" altLang="en-US" b="1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latin typeface="华文行楷" pitchFamily="2" charset="-122"/>
                          <a:ea typeface="华文行楷" pitchFamily="2" charset="-122"/>
                        </a:rPr>
                        <a:t>  </a:t>
                      </a:r>
                      <a:endParaRPr lang="zh-CN" altLang="en-US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华文行楷" pitchFamily="2" charset="-122"/>
                          <a:ea typeface="华文行楷" pitchFamily="2" charset="-122"/>
                        </a:rPr>
                        <a:t>机械化水平低</a:t>
                      </a:r>
                      <a:endParaRPr lang="zh-CN" altLang="en-US" b="1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1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华文行楷" pitchFamily="2" charset="-122"/>
                          <a:ea typeface="华文行楷" pitchFamily="2" charset="-122"/>
                        </a:rPr>
                        <a:t>水利工程量大</a:t>
                      </a:r>
                      <a:endParaRPr lang="zh-CN" altLang="en-US" b="1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1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华文行楷" pitchFamily="2" charset="-122"/>
                          <a:ea typeface="华文行楷" pitchFamily="2" charset="-122"/>
                        </a:rPr>
                        <a:t>科技水平低</a:t>
                      </a:r>
                      <a:endParaRPr lang="zh-CN" altLang="en-US" b="1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latin typeface="华文行楷" pitchFamily="2" charset="-122"/>
                          <a:ea typeface="华文行楷" pitchFamily="2" charset="-122"/>
                        </a:rPr>
                        <a:t>   </a:t>
                      </a:r>
                      <a:endParaRPr lang="zh-CN" altLang="en-US"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25" name="文本框 8224"/>
          <p:cNvSpPr txBox="1"/>
          <p:nvPr/>
        </p:nvSpPr>
        <p:spPr>
          <a:xfrm>
            <a:off x="4872038" y="1773238"/>
            <a:ext cx="2592387" cy="97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家庭为主，人均耕地少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6" name="文本框 8225"/>
          <p:cNvSpPr txBox="1"/>
          <p:nvPr/>
        </p:nvSpPr>
        <p:spPr>
          <a:xfrm>
            <a:off x="4583113" y="2914650"/>
            <a:ext cx="3095625" cy="97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精耕细作，但农村人多，自给为主</a:t>
            </a:r>
            <a:endParaRPr lang="zh-CN" altLang="en-US" sz="2800" b="1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27" name="文本框 8226"/>
          <p:cNvSpPr txBox="1"/>
          <p:nvPr/>
        </p:nvSpPr>
        <p:spPr>
          <a:xfrm>
            <a:off x="4800600" y="4005263"/>
            <a:ext cx="23164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体力劳动为主</a:t>
            </a:r>
            <a:endParaRPr lang="zh-CN" altLang="en-US" sz="2800" b="1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28" name="文本框 8227"/>
          <p:cNvSpPr txBox="1"/>
          <p:nvPr/>
        </p:nvSpPr>
        <p:spPr>
          <a:xfrm>
            <a:off x="4583113" y="4941888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水旱灾害频繁发生</a:t>
            </a:r>
            <a:endParaRPr lang="zh-CN" altLang="en-US" sz="2800" b="1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29" name="文本框 8228"/>
          <p:cNvSpPr txBox="1"/>
          <p:nvPr/>
        </p:nvSpPr>
        <p:spPr>
          <a:xfrm>
            <a:off x="5016500" y="5734050"/>
            <a:ext cx="19608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靠传统经验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0" name="文本框 8229"/>
          <p:cNvSpPr txBox="1"/>
          <p:nvPr/>
        </p:nvSpPr>
        <p:spPr>
          <a:xfrm>
            <a:off x="8183563" y="1989138"/>
            <a:ext cx="16052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集约经营</a:t>
            </a:r>
            <a:endParaRPr lang="zh-CN" altLang="en-US" sz="2800" b="1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31" name="文本框 8230"/>
          <p:cNvSpPr txBox="1"/>
          <p:nvPr/>
        </p:nvSpPr>
        <p:spPr>
          <a:xfrm>
            <a:off x="7751763" y="2997200"/>
            <a:ext cx="23164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控制人口数量</a:t>
            </a:r>
            <a:endParaRPr lang="zh-CN" altLang="en-US" sz="2800" b="1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33" name="文本框 8232"/>
          <p:cNvSpPr txBox="1"/>
          <p:nvPr/>
        </p:nvSpPr>
        <p:spPr>
          <a:xfrm>
            <a:off x="7608888" y="4005263"/>
            <a:ext cx="2672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加快机械化发展</a:t>
            </a:r>
            <a:endParaRPr lang="zh-CN" altLang="en-US" sz="2800" b="1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34" name="文本框 8233"/>
          <p:cNvSpPr txBox="1"/>
          <p:nvPr/>
        </p:nvSpPr>
        <p:spPr>
          <a:xfrm>
            <a:off x="7388225" y="4941888"/>
            <a:ext cx="30276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大力投资兴修水利</a:t>
            </a:r>
            <a:endParaRPr lang="zh-CN" altLang="en-US" sz="2800" b="1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35" name="文本框 8234"/>
          <p:cNvSpPr txBox="1"/>
          <p:nvPr/>
        </p:nvSpPr>
        <p:spPr>
          <a:xfrm>
            <a:off x="7824788" y="5734050"/>
            <a:ext cx="23164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加大科技投入</a:t>
            </a:r>
            <a:endParaRPr lang="zh-CN" altLang="en-US" sz="2800" b="1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5" grpId="0"/>
      <p:bldP spid="8226" grpId="0"/>
      <p:bldP spid="8227" grpId="0"/>
      <p:bldP spid="8228" grpId="0"/>
      <p:bldP spid="8229" grpId="0"/>
      <p:bldP spid="8230" grpId="0"/>
      <p:bldP spid="8231" grpId="0"/>
      <p:bldP spid="8233" grpId="0"/>
      <p:bldP spid="8234" grpId="0"/>
      <p:bldP spid="82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3249"/>
          <p:cNvSpPr txBox="1"/>
          <p:nvPr/>
        </p:nvSpPr>
        <p:spPr>
          <a:xfrm>
            <a:off x="6167438" y="3213100"/>
            <a:ext cx="1871662" cy="1554480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影响亚洲水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稻种植业的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区位因素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1" name="下箭头 53250"/>
          <p:cNvSpPr/>
          <p:nvPr/>
        </p:nvSpPr>
        <p:spPr>
          <a:xfrm>
            <a:off x="6888163" y="2349500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52" name="文本框 53251"/>
          <p:cNvSpPr txBox="1"/>
          <p:nvPr/>
        </p:nvSpPr>
        <p:spPr>
          <a:xfrm>
            <a:off x="5591175" y="1414463"/>
            <a:ext cx="3095625" cy="762000"/>
          </a:xfrm>
          <a:prstGeom prst="rect">
            <a:avLst/>
          </a:prstGeom>
          <a:noFill/>
          <a:ln w="28575" cap="rnd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优越的自然条件（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2" charset="-122"/>
              </a:rPr>
              <a:t>气候、地形、土壤、水源）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3" name="右箭头 53252"/>
          <p:cNvSpPr/>
          <p:nvPr/>
        </p:nvSpPr>
        <p:spPr>
          <a:xfrm>
            <a:off x="5159375" y="3933825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54" name="文本框 53253"/>
          <p:cNvSpPr txBox="1"/>
          <p:nvPr/>
        </p:nvSpPr>
        <p:spPr>
          <a:xfrm>
            <a:off x="6024563" y="5734050"/>
            <a:ext cx="2667000" cy="822960"/>
          </a:xfrm>
          <a:prstGeom prst="rect">
            <a:avLst/>
          </a:prstGeom>
          <a:noFill/>
          <a:ln w="28575" cap="rnd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充足的劳动力为水稻生产提供了可能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5" name="左箭头 53254"/>
          <p:cNvSpPr/>
          <p:nvPr/>
        </p:nvSpPr>
        <p:spPr>
          <a:xfrm>
            <a:off x="8183563" y="3933825"/>
            <a:ext cx="762000" cy="228600"/>
          </a:xfrm>
          <a:prstGeom prst="left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56" name="文本框 53255"/>
          <p:cNvSpPr txBox="1"/>
          <p:nvPr/>
        </p:nvSpPr>
        <p:spPr>
          <a:xfrm>
            <a:off x="3000375" y="3141663"/>
            <a:ext cx="2089150" cy="2103120"/>
          </a:xfrm>
          <a:prstGeom prst="rect">
            <a:avLst/>
          </a:prstGeom>
          <a:noFill/>
          <a:ln w="28575" cap="rnd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水稻单产高，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满足了稠密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人口对粮食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的大量需求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57" name="上箭头 53256"/>
          <p:cNvSpPr/>
          <p:nvPr/>
        </p:nvSpPr>
        <p:spPr>
          <a:xfrm>
            <a:off x="7032625" y="4868863"/>
            <a:ext cx="228600" cy="685800"/>
          </a:xfrm>
          <a:prstGeom prst="up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58" name="文本框 53257"/>
          <p:cNvSpPr txBox="1"/>
          <p:nvPr/>
        </p:nvSpPr>
        <p:spPr>
          <a:xfrm>
            <a:off x="8890000" y="3068638"/>
            <a:ext cx="1598613" cy="1920240"/>
          </a:xfrm>
          <a:prstGeom prst="rect">
            <a:avLst/>
          </a:prstGeom>
          <a:noFill/>
          <a:ln w="28575" cap="rnd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种植历史悠久，人们长期吃米饭的生活习惯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3259" name="图片 53258" descr="水稻种植区位因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3744913" cy="273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60" name="矩形 53259">
            <a:hlinkClick r:id="" action="ppaction://noaction"/>
          </p:cNvPr>
          <p:cNvSpPr/>
          <p:nvPr/>
        </p:nvSpPr>
        <p:spPr>
          <a:xfrm>
            <a:off x="9912350" y="6308725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◆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/>
      <p:bldP spid="53252" grpId="0" bldLvl="0" animBg="1"/>
      <p:bldP spid="53254" grpId="0" bldLvl="0" animBg="1"/>
      <p:bldP spid="53256" grpId="0" bldLvl="0" animBg="1"/>
      <p:bldP spid="53258" grpId="0" bldLvl="0" animBg="1"/>
      <p:bldP spid="532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52225"/>
          <p:cNvSpPr txBox="1"/>
          <p:nvPr/>
        </p:nvSpPr>
        <p:spPr>
          <a:xfrm>
            <a:off x="4953000" y="1981200"/>
            <a:ext cx="1447800" cy="4572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人口稠密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4876800" y="304800"/>
            <a:ext cx="1676400" cy="457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单产高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8" name="直接连接符 52227"/>
          <p:cNvSpPr/>
          <p:nvPr/>
        </p:nvSpPr>
        <p:spPr>
          <a:xfrm>
            <a:off x="5638800" y="2514600"/>
            <a:ext cx="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29" name="文本框 52228"/>
          <p:cNvSpPr txBox="1"/>
          <p:nvPr/>
        </p:nvSpPr>
        <p:spPr>
          <a:xfrm>
            <a:off x="4800600" y="3429000"/>
            <a:ext cx="1905000" cy="457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人均耕地少</a:t>
            </a:r>
            <a:endParaRPr lang="zh-CN" altLang="en-US" sz="24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2895600" y="5791200"/>
            <a:ext cx="5943600" cy="457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机械化水平低                          科技水平低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1" name="直接连接符 52230"/>
          <p:cNvSpPr/>
          <p:nvPr/>
        </p:nvSpPr>
        <p:spPr>
          <a:xfrm>
            <a:off x="5334000" y="60198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2232" name="文本框 52231"/>
          <p:cNvSpPr txBox="1"/>
          <p:nvPr/>
        </p:nvSpPr>
        <p:spPr>
          <a:xfrm>
            <a:off x="2677160" y="1981200"/>
            <a:ext cx="548640" cy="2057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商 品 率 低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3" name="直接连接符 52232"/>
          <p:cNvSpPr/>
          <p:nvPr/>
        </p:nvSpPr>
        <p:spPr>
          <a:xfrm flipH="1">
            <a:off x="3581400" y="22098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34" name="直接连接符 52233"/>
          <p:cNvSpPr/>
          <p:nvPr/>
        </p:nvSpPr>
        <p:spPr>
          <a:xfrm flipH="1">
            <a:off x="3581400" y="36576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35" name="文本框 52234"/>
          <p:cNvSpPr txBox="1"/>
          <p:nvPr/>
        </p:nvSpPr>
        <p:spPr>
          <a:xfrm>
            <a:off x="8468360" y="1828800"/>
            <a:ext cx="548640" cy="2057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 农 经 营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6" name="直接连接符 52235"/>
          <p:cNvSpPr/>
          <p:nvPr/>
        </p:nvSpPr>
        <p:spPr>
          <a:xfrm>
            <a:off x="6705600" y="2209800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37" name="直接连接符 52236"/>
          <p:cNvSpPr/>
          <p:nvPr/>
        </p:nvSpPr>
        <p:spPr>
          <a:xfrm>
            <a:off x="6781800" y="3657600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38" name="直接连接符 52237"/>
          <p:cNvSpPr/>
          <p:nvPr/>
        </p:nvSpPr>
        <p:spPr>
          <a:xfrm>
            <a:off x="5715000" y="40386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39" name="文本框 52238"/>
          <p:cNvSpPr txBox="1"/>
          <p:nvPr/>
        </p:nvSpPr>
        <p:spPr>
          <a:xfrm>
            <a:off x="5867400" y="4648200"/>
            <a:ext cx="2057400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经济水平低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0" name="文本框 52239"/>
          <p:cNvSpPr txBox="1"/>
          <p:nvPr/>
        </p:nvSpPr>
        <p:spPr>
          <a:xfrm>
            <a:off x="4267200" y="4648200"/>
            <a:ext cx="21336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田块规模小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1" name="文本框 52240"/>
          <p:cNvSpPr txBox="1"/>
          <p:nvPr/>
        </p:nvSpPr>
        <p:spPr>
          <a:xfrm>
            <a:off x="3657600" y="3124200"/>
            <a:ext cx="12954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传统观念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2" name="矩形 52241"/>
          <p:cNvSpPr/>
          <p:nvPr/>
        </p:nvSpPr>
        <p:spPr>
          <a:xfrm>
            <a:off x="6781800" y="3200400"/>
            <a:ext cx="132715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生产规模小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3" name="文本框 52242"/>
          <p:cNvSpPr txBox="1"/>
          <p:nvPr/>
        </p:nvSpPr>
        <p:spPr>
          <a:xfrm>
            <a:off x="3581400" y="1676400"/>
            <a:ext cx="13716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消费量大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4" name="文本框 52243"/>
          <p:cNvSpPr txBox="1"/>
          <p:nvPr/>
        </p:nvSpPr>
        <p:spPr>
          <a:xfrm>
            <a:off x="6705600" y="1752600"/>
            <a:ext cx="13716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家庭经营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5" name="直接连接符 52244"/>
          <p:cNvSpPr/>
          <p:nvPr/>
        </p:nvSpPr>
        <p:spPr>
          <a:xfrm flipV="1">
            <a:off x="5638800" y="838200"/>
            <a:ext cx="0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2246" name="文本框 52245"/>
          <p:cNvSpPr txBox="1"/>
          <p:nvPr/>
        </p:nvSpPr>
        <p:spPr>
          <a:xfrm>
            <a:off x="5715000" y="1066800"/>
            <a:ext cx="21336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精耕细作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7" name="文本框 52246"/>
          <p:cNvSpPr txBox="1"/>
          <p:nvPr/>
        </p:nvSpPr>
        <p:spPr>
          <a:xfrm>
            <a:off x="4267200" y="1066800"/>
            <a:ext cx="21336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劳动力丰富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8" name="文本框 52247"/>
          <p:cNvSpPr txBox="1"/>
          <p:nvPr/>
        </p:nvSpPr>
        <p:spPr>
          <a:xfrm>
            <a:off x="3627438" y="3794125"/>
            <a:ext cx="10972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经济水平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49" name="矩形 52248"/>
          <p:cNvSpPr/>
          <p:nvPr/>
        </p:nvSpPr>
        <p:spPr>
          <a:xfrm>
            <a:off x="7824788" y="5084763"/>
            <a:ext cx="2057400" cy="396240"/>
          </a:xfrm>
          <a:prstGeom prst="rect">
            <a:avLst/>
          </a:prstGeom>
          <a:noFill/>
          <a:ln w="28575" cap="rnd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水利工程量大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50" name="矩形 52249">
            <a:hlinkClick r:id="" action="ppaction://noaction"/>
          </p:cNvPr>
          <p:cNvSpPr/>
          <p:nvPr/>
        </p:nvSpPr>
        <p:spPr>
          <a:xfrm>
            <a:off x="9983788" y="6308725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◆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23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23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ldLvl="0" animBg="1"/>
      <p:bldP spid="52229" grpId="0" bldLvl="0" animBg="1"/>
      <p:bldP spid="52230" grpId="0" bldLvl="0" animBg="1"/>
      <p:bldP spid="52235" grpId="0" bldLvl="0" animBg="1"/>
      <p:bldP spid="52239" grpId="0"/>
      <p:bldP spid="52240" grpId="0"/>
      <p:bldP spid="52241" grpId="0"/>
      <p:bldP spid="52242" grpId="0"/>
      <p:bldP spid="52243" grpId="0"/>
      <p:bldP spid="52244" grpId="0"/>
      <p:bldP spid="52246" grpId="0"/>
      <p:bldP spid="52247" grpId="0"/>
      <p:bldP spid="52248" grpId="0"/>
      <p:bldP spid="52249" grpId="0" bldLvl="0" animBg="1"/>
      <p:bldP spid="522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2208213" y="260350"/>
            <a:ext cx="77755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小结：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3" name="文本框 56322"/>
          <p:cNvSpPr txBox="1"/>
          <p:nvPr/>
        </p:nvSpPr>
        <p:spPr>
          <a:xfrm>
            <a:off x="2208213" y="908050"/>
            <a:ext cx="7200900" cy="5882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一、季风水田农业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分布：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亚洲季风区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东亚、东南亚、南亚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影响亚洲水稻种植的区位因素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气候（季风气候，雨热同期）、地形（平坦）、土壤（肥沃，土层深厚）、水源（充足）、人口（稠密，劳动力丰富）、人均耕地（人多地少）、生产和饮食习惯（水稻种植历史悠久，经验丰富；稻米是当地主食）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季风水田农业的特点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小农经营；单位面积产量高，商品率低；机械化和科技水平低；水利工程量大。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7083425" y="4776788"/>
            <a:ext cx="309880" cy="396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07185" y="405130"/>
            <a:ext cx="85159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课堂作业</a:t>
            </a:r>
            <a:endParaRPr lang="zh-CN" altLang="en-US" sz="4800"/>
          </a:p>
        </p:txBody>
      </p:sp>
      <p:sp>
        <p:nvSpPr>
          <p:cNvPr id="7" name="文本框 6"/>
          <p:cNvSpPr txBox="1"/>
          <p:nvPr/>
        </p:nvSpPr>
        <p:spPr>
          <a:xfrm>
            <a:off x="1908810" y="1694815"/>
            <a:ext cx="7628255" cy="1560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地理填图册</a:t>
            </a:r>
            <a:r>
              <a:rPr lang="en-US" altLang="zh-CN" sz="4800"/>
              <a:t>25</a:t>
            </a:r>
            <a:r>
              <a:rPr lang="zh-CN" altLang="en-US" sz="4800"/>
              <a:t>页，第一，二两题</a:t>
            </a:r>
            <a:endParaRPr lang="zh-CN" altLang="en-US" sz="4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WPS 演示</Application>
  <PresentationFormat>宽屏</PresentationFormat>
  <Paragraphs>167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华文楷体</vt:lpstr>
      <vt:lpstr>隶书</vt:lpstr>
      <vt:lpstr>华文行楷</vt:lpstr>
      <vt:lpstr>黑体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</cp:revision>
  <dcterms:created xsi:type="dcterms:W3CDTF">2015-05-05T08:02:00Z</dcterms:created>
  <dcterms:modified xsi:type="dcterms:W3CDTF">2017-03-27T07:00:13Z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