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79" r:id="rId4"/>
    <p:sldId id="266" r:id="rId5"/>
    <p:sldId id="267" r:id="rId6"/>
    <p:sldId id="288" r:id="rId7"/>
    <p:sldId id="284" r:id="rId8"/>
    <p:sldId id="293" r:id="rId9"/>
    <p:sldId id="294" r:id="rId10"/>
    <p:sldId id="287" r:id="rId11"/>
    <p:sldId id="290" r:id="rId12"/>
    <p:sldId id="289" r:id="rId13"/>
    <p:sldId id="295" r:id="rId14"/>
    <p:sldId id="291" r:id="rId15"/>
    <p:sldId id="296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95288" y="974725"/>
            <a:ext cx="8405812" cy="4772025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pic>
        <p:nvPicPr>
          <p:cNvPr id="3" name="Picture 3" descr="03_bac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750" y="1000125"/>
            <a:ext cx="8347075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7" descr="03_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33700" y="4451350"/>
            <a:ext cx="7493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673475" y="4832350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 bwMode="gray">
          <a:xfrm>
            <a:off x="419100" y="6280150"/>
            <a:ext cx="2133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 bwMode="gray">
          <a:xfrm>
            <a:off x="3162300" y="6280150"/>
            <a:ext cx="2895600" cy="24447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91300" y="6280150"/>
            <a:ext cx="2133600" cy="244475"/>
          </a:xfrm>
        </p:spPr>
        <p:txBody>
          <a:bodyPr/>
          <a:lstStyle>
            <a:lvl1pPr algn="r">
              <a:defRPr>
                <a:latin typeface="Arial" charset="0"/>
              </a:defRPr>
            </a:lvl1pPr>
          </a:lstStyle>
          <a:p>
            <a:pPr>
              <a:defRPr/>
            </a:pPr>
            <a:fld id="{EA4D92A8-57FF-4BDB-AD05-7D1879466C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BD0E-6C4B-4764-99FA-C757108D9476}" type="datetimeFigureOut">
              <a:rPr lang="zh-CN" altLang="en-US" smtClean="0"/>
              <a:pPr/>
              <a:t>2019/3/29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2DD75-6EDC-4637-A867-91FC392F4A70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3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927600" y="2076450"/>
            <a:ext cx="4216400" cy="920750"/>
          </a:xfrm>
          <a:prstGeom prst="rect">
            <a:avLst/>
          </a:prstGeom>
          <a:noFill/>
          <a:ln cap="rnd">
            <a:solidFill>
              <a:schemeClr val="bg1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CN" altLang="en-US" sz="4000" dirty="0" smtClean="0"/>
              <a:t>走向高考</a:t>
            </a:r>
            <a:r>
              <a:rPr lang="en-US" altLang="zh-CN" sz="4000" dirty="0" smtClean="0"/>
              <a:t>·</a:t>
            </a:r>
            <a:r>
              <a:rPr lang="zh-CN" altLang="en-US" sz="4000" dirty="0" smtClean="0"/>
              <a:t>数学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gray">
          <a:xfrm>
            <a:off x="3595688" y="4508500"/>
            <a:ext cx="4648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1600">
                <a:solidFill>
                  <a:srgbClr val="000000"/>
                </a:solidFill>
                <a:latin typeface="Arial" charset="0"/>
              </a:rPr>
              <a:t>路漫漫其修远兮 吾将上下而求索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gray">
          <a:xfrm>
            <a:off x="5076056" y="3140968"/>
            <a:ext cx="406794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zh-CN" altLang="en-US" sz="2800" b="1" dirty="0" smtClean="0">
                <a:solidFill>
                  <a:srgbClr val="000000"/>
                </a:solidFill>
                <a:latin typeface="Arial" charset="0"/>
              </a:rPr>
              <a:t>二</a:t>
            </a:r>
            <a:r>
              <a:rPr lang="zh-CN" altLang="en-US" sz="2800" b="1" dirty="0">
                <a:solidFill>
                  <a:srgbClr val="000000"/>
                </a:solidFill>
                <a:latin typeface="Arial" charset="0"/>
              </a:rPr>
              <a:t>轮专题</a:t>
            </a:r>
            <a:r>
              <a:rPr lang="zh-CN" altLang="en-US" sz="2800" b="1" dirty="0" smtClean="0">
                <a:solidFill>
                  <a:srgbClr val="000000"/>
                </a:solidFill>
                <a:latin typeface="Arial" charset="0"/>
              </a:rPr>
              <a:t>复习之数列</a:t>
            </a:r>
            <a:endParaRPr lang="zh-CN" altLang="en-US" sz="2800" b="1" dirty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  <p:bldP spid="4099" grpId="0"/>
      <p:bldP spid="410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CN" alt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611188" y="1450975"/>
          <a:ext cx="6769100" cy="3597275"/>
        </p:xfrm>
        <a:graphic>
          <a:graphicData uri="http://schemas.openxmlformats.org/presentationml/2006/ole">
            <p:oleObj spid="_x0000_s73730" name="Equation" r:id="rId3" imgW="1993680" imgH="1130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题</a:t>
            </a:r>
            <a:r>
              <a:rPr lang="en-US" altLang="zh-CN" sz="4400" dirty="0" smtClean="0"/>
              <a:t>5</a:t>
            </a:r>
            <a:r>
              <a:rPr lang="en-US" altLang="zh-CN" sz="4400" i="1" dirty="0" smtClean="0"/>
              <a:t>.</a:t>
            </a:r>
            <a:endParaRPr lang="en-US" altLang="zh-CN" sz="4400" dirty="0" smtClean="0"/>
          </a:p>
          <a:p>
            <a:pPr>
              <a:buNone/>
            </a:pPr>
            <a:endParaRPr lang="zh-CN" altLang="en-US" sz="44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23528" y="692696"/>
          <a:ext cx="7369175" cy="6415088"/>
        </p:xfrm>
        <a:graphic>
          <a:graphicData uri="http://schemas.openxmlformats.org/presentationml/2006/ole">
            <p:oleObj spid="_x0000_s77826" name="Equation" r:id="rId3" imgW="2031840" imgH="17776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题</a:t>
            </a:r>
            <a:r>
              <a:rPr lang="en-US" altLang="zh-CN" sz="4400" dirty="0" smtClean="0"/>
              <a:t>6</a:t>
            </a:r>
            <a:r>
              <a:rPr lang="en-US" altLang="zh-CN" sz="4400" i="1" dirty="0" smtClean="0"/>
              <a:t>.</a:t>
            </a:r>
            <a:endParaRPr lang="en-US" altLang="zh-CN" sz="4400" dirty="0" smtClean="0"/>
          </a:p>
          <a:p>
            <a:pPr>
              <a:buNone/>
            </a:pPr>
            <a:endParaRPr lang="zh-CN" altLang="en-US" sz="44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611560" y="908720"/>
          <a:ext cx="7778199" cy="3096344"/>
        </p:xfrm>
        <a:graphic>
          <a:graphicData uri="http://schemas.openxmlformats.org/presentationml/2006/ole">
            <p:oleObj spid="_x0000_s76802" name="Equation" r:id="rId3" imgW="1777680" imgH="711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zh-CN" altLang="en-US" dirty="0"/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47625" y="341313"/>
          <a:ext cx="9096375" cy="5938837"/>
        </p:xfrm>
        <a:graphic>
          <a:graphicData uri="http://schemas.openxmlformats.org/presentationml/2006/ole">
            <p:oleObj spid="_x0000_s98306" name="Equation" r:id="rId3" imgW="2679480" imgH="1866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题</a:t>
            </a:r>
            <a:r>
              <a:rPr lang="en-US" altLang="zh-CN" sz="4400" dirty="0" smtClean="0"/>
              <a:t>7</a:t>
            </a:r>
            <a:r>
              <a:rPr lang="en-US" altLang="zh-CN" sz="4400" i="1" dirty="0" smtClean="0"/>
              <a:t>.(2015</a:t>
            </a:r>
            <a:r>
              <a:rPr lang="zh-CN" altLang="en-US" sz="4400" i="1" dirty="0" smtClean="0"/>
              <a:t>新课标</a:t>
            </a:r>
            <a:r>
              <a:rPr lang="en-US" altLang="zh-CN" sz="4400" i="1" dirty="0" smtClean="0"/>
              <a:t>1</a:t>
            </a:r>
            <a:r>
              <a:rPr lang="zh-CN" altLang="en-US" sz="4400" i="1" dirty="0" smtClean="0"/>
              <a:t>卷</a:t>
            </a:r>
            <a:r>
              <a:rPr lang="en-US" altLang="zh-CN" sz="4400" i="1" dirty="0" smtClean="0"/>
              <a:t>)</a:t>
            </a:r>
            <a:endParaRPr lang="en-US" altLang="zh-CN" sz="4400" dirty="0" smtClean="0"/>
          </a:p>
          <a:p>
            <a:pPr>
              <a:buNone/>
            </a:pPr>
            <a:endParaRPr lang="zh-CN" altLang="en-US" sz="44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79512" y="764704"/>
          <a:ext cx="8723313" cy="5089526"/>
        </p:xfrm>
        <a:graphic>
          <a:graphicData uri="http://schemas.openxmlformats.org/presentationml/2006/ole">
            <p:oleObj spid="_x0000_s78850" name="Equation" r:id="rId3" imgW="1993680" imgH="1168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CN" sz="4400" dirty="0" smtClean="0"/>
          </a:p>
          <a:p>
            <a:pPr>
              <a:buNone/>
            </a:pPr>
            <a:endParaRPr lang="zh-CN" altLang="en-US" sz="44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0" y="0"/>
          <a:ext cx="9276855" cy="5832647"/>
        </p:xfrm>
        <a:graphic>
          <a:graphicData uri="http://schemas.openxmlformats.org/presentationml/2006/ole">
            <p:oleObj spid="_x0000_s99330" name="Equation" r:id="rId3" imgW="2273040" imgH="1434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8163" y="908050"/>
          <a:ext cx="7916862" cy="5153025"/>
        </p:xfrm>
        <a:graphic>
          <a:graphicData uri="http://schemas.openxmlformats.org/presentationml/2006/ole">
            <p:oleObj spid="_x0000_s21506" name="Document" r:id="rId3" imgW="8100339" imgH="5305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38163" y="904875"/>
          <a:ext cx="7904162" cy="5160963"/>
        </p:xfrm>
        <a:graphic>
          <a:graphicData uri="http://schemas.openxmlformats.org/presentationml/2006/ole">
            <p:oleObj spid="_x0000_s53250" name="Document" r:id="rId3" imgW="8100339" imgH="5305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34988" y="904875"/>
          <a:ext cx="7797800" cy="5084763"/>
        </p:xfrm>
        <a:graphic>
          <a:graphicData uri="http://schemas.openxmlformats.org/presentationml/2006/ole">
            <p:oleObj spid="_x0000_s19458" name="Document" r:id="rId3" imgW="7995854" imgH="5305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44513" y="904875"/>
          <a:ext cx="7808912" cy="5084763"/>
        </p:xfrm>
        <a:graphic>
          <a:graphicData uri="http://schemas.openxmlformats.org/presentationml/2006/ole">
            <p:oleObj spid="_x0000_s20482" name="Document" r:id="rId3" imgW="8051148" imgH="530532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06" name="Object 4"/>
          <p:cNvGraphicFramePr>
            <a:graphicFrameLocks noChangeAspect="1"/>
          </p:cNvGraphicFramePr>
          <p:nvPr/>
        </p:nvGraphicFramePr>
        <p:xfrm>
          <a:off x="681038" y="619125"/>
          <a:ext cx="6846887" cy="762000"/>
        </p:xfrm>
        <a:graphic>
          <a:graphicData uri="http://schemas.openxmlformats.org/presentationml/2006/ole">
            <p:oleObj spid="_x0000_s72706" name="Document" r:id="rId3" imgW="7026398" imgH="669960" progId="Word.Document.8">
              <p:embed/>
            </p:oleObj>
          </a:graphicData>
        </a:graphic>
      </p:graphicFrame>
      <p:graphicFrame>
        <p:nvGraphicFramePr>
          <p:cNvPr id="72707" name="Object 3"/>
          <p:cNvGraphicFramePr>
            <a:graphicFrameLocks noChangeAspect="1"/>
          </p:cNvGraphicFramePr>
          <p:nvPr/>
        </p:nvGraphicFramePr>
        <p:xfrm>
          <a:off x="755576" y="1340768"/>
          <a:ext cx="7374013" cy="3384376"/>
        </p:xfrm>
        <a:graphic>
          <a:graphicData uri="http://schemas.openxmlformats.org/presentationml/2006/ole">
            <p:oleObj spid="_x0000_s72707" name="Equation" r:id="rId4" imgW="173988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686800" cy="6009531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683568" y="908720"/>
          <a:ext cx="7217119" cy="3312368"/>
        </p:xfrm>
        <a:graphic>
          <a:graphicData uri="http://schemas.openxmlformats.org/presentationml/2006/ole">
            <p:oleObj spid="_x0000_s70658" name="Equation" r:id="rId3" imgW="1739880" imgH="79992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6632"/>
            <a:ext cx="8686800" cy="6009531"/>
          </a:xfrm>
        </p:spPr>
        <p:txBody>
          <a:bodyPr/>
          <a:lstStyle/>
          <a:p>
            <a:endParaRPr lang="zh-CN" altLang="en-US" dirty="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503237" y="404664"/>
          <a:ext cx="8640763" cy="5364163"/>
        </p:xfrm>
        <a:graphic>
          <a:graphicData uri="http://schemas.openxmlformats.org/presentationml/2006/ole">
            <p:oleObj spid="_x0000_s95234" name="Equation" r:id="rId3" imgW="2082600" imgH="1295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8686800" cy="6126163"/>
          </a:xfrm>
        </p:spPr>
        <p:txBody>
          <a:bodyPr>
            <a:normAutofit/>
          </a:bodyPr>
          <a:lstStyle/>
          <a:p>
            <a:r>
              <a:rPr lang="zh-CN" altLang="en-US" sz="4400" dirty="0" smtClean="0"/>
              <a:t>题</a:t>
            </a:r>
            <a:r>
              <a:rPr lang="en-US" altLang="zh-CN" sz="4400" dirty="0" smtClean="0"/>
              <a:t>4</a:t>
            </a:r>
            <a:r>
              <a:rPr lang="en-US" altLang="zh-CN" sz="4400" i="1" dirty="0" smtClean="0"/>
              <a:t>.</a:t>
            </a:r>
            <a:endParaRPr lang="en-US" altLang="zh-CN" sz="4400" dirty="0" smtClean="0"/>
          </a:p>
          <a:p>
            <a:pPr>
              <a:buNone/>
            </a:pPr>
            <a:endParaRPr lang="zh-CN" altLang="en-US" sz="4400" dirty="0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323528" y="836712"/>
          <a:ext cx="7369426" cy="4032448"/>
        </p:xfrm>
        <a:graphic>
          <a:graphicData uri="http://schemas.openxmlformats.org/presentationml/2006/ole">
            <p:oleObj spid="_x0000_s97282" name="Equation" r:id="rId3" imgW="2031840" imgH="11174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40</Words>
  <Application>Microsoft Office PowerPoint</Application>
  <PresentationFormat>全屏显示(4:3)</PresentationFormat>
  <Paragraphs>7</Paragraphs>
  <Slides>15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Office 主题</vt:lpstr>
      <vt:lpstr>Document</vt:lpstr>
      <vt:lpstr>Equation</vt:lpstr>
      <vt:lpstr>MathType 6.0 Equation</vt:lpstr>
      <vt:lpstr>走向高考·数学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1.(2017·新课标全国卷Ⅰ,第4题)记Sn为等差数列{an}的前n项和.若a4+a5=24,S6=48,{an}的公差为 (　　)  </dc:title>
  <dc:creator>dell</dc:creator>
  <cp:lastModifiedBy>dell</cp:lastModifiedBy>
  <cp:revision>45</cp:revision>
  <dcterms:created xsi:type="dcterms:W3CDTF">2019-03-14T07:45:38Z</dcterms:created>
  <dcterms:modified xsi:type="dcterms:W3CDTF">2019-03-29T00:43:12Z</dcterms:modified>
</cp:coreProperties>
</file>