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8"/>
  </p:notesMasterIdLst>
  <p:sldIdLst>
    <p:sldId id="282" r:id="rId4"/>
    <p:sldId id="257" r:id="rId5"/>
    <p:sldId id="306" r:id="rId6"/>
    <p:sldId id="350" r:id="rId7"/>
    <p:sldId id="260" r:id="rId8"/>
    <p:sldId id="262" r:id="rId9"/>
    <p:sldId id="263" r:id="rId10"/>
    <p:sldId id="264" r:id="rId11"/>
    <p:sldId id="266" r:id="rId12"/>
    <p:sldId id="267" r:id="rId13"/>
    <p:sldId id="370" r:id="rId14"/>
    <p:sldId id="269" r:id="rId15"/>
    <p:sldId id="374" r:id="rId16"/>
    <p:sldId id="283" r:id="rId17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08"/>
  </p:normalViewPr>
  <p:slideViewPr>
    <p:cSldViewPr showGuides="1">
      <p:cViewPr>
        <p:scale>
          <a:sx n="75" d="100"/>
          <a:sy n="75" d="100"/>
        </p:scale>
        <p:origin x="-1224" y="-36"/>
      </p:cViewPr>
      <p:guideLst>
        <p:guide orient="horz" pos="21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9220" name="幻灯片图像占位符 9219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21" name="文本占位符 922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7"/>
          <p:cNvSpPr/>
          <p:nvPr/>
        </p:nvSpPr>
        <p:spPr>
          <a:xfrm>
            <a:off x="685800" y="2393950"/>
            <a:ext cx="7772400" cy="109538"/>
          </a:xfrm>
          <a:custGeom>
            <a:avLst/>
            <a:gdLst>
              <a:gd name="txL" fmla="*/ 3163 w 1000"/>
              <a:gd name="txT" fmla="*/ 3163 h 1000"/>
              <a:gd name="txR" fmla="*/ 18437 w 1000"/>
              <a:gd name="txB" fmla="*/ 18437 h 1000"/>
            </a:gdLst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CN" altLang="zh-CN" noProof="0"/>
              <a:t>单击此处编辑母版标题样式</a:t>
            </a:r>
            <a:endParaRPr lang="zh-CN" alt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zh-CN" altLang="zh-CN" noProof="0"/>
              <a:t>单击此处编辑母版副标题样式</a:t>
            </a:r>
            <a:endParaRPr lang="zh-CN" altLang="zh-CN" noProof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69452F4-0642-43F6-A77A-DF1422DCE01F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02412" y="25882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02412" y="3566160"/>
            <a:ext cx="8139178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1296000"/>
            <a:ext cx="8139178" cy="504135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3808730"/>
            <a:ext cx="8139178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444" y="4511675"/>
            <a:ext cx="8139178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1296000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789043"/>
            <a:ext cx="3962400" cy="455223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296000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789043"/>
            <a:ext cx="3962432" cy="455223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2412" y="2588281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B6234F-4F7E-4477-808D-3948DE95A255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8" name="AutoShape 4"/>
          <p:cNvSpPr/>
          <p:nvPr/>
        </p:nvSpPr>
        <p:spPr>
          <a:xfrm>
            <a:off x="609600" y="777558"/>
            <a:ext cx="7958138" cy="109537"/>
          </a:xfrm>
          <a:custGeom>
            <a:avLst/>
            <a:gdLst>
              <a:gd name="txL" fmla="*/ 3163 w 1000"/>
              <a:gd name="txT" fmla="*/ 3163 h 1000"/>
              <a:gd name="txR" fmla="*/ 18437 w 1000"/>
              <a:gd name="txB" fmla="*/ 18437 h 1000"/>
            </a:gdLst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502412" y="432000"/>
            <a:ext cx="8139178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02412" y="1296000"/>
            <a:ext cx="8139178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12.xml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8" Type="http://schemas.openxmlformats.org/officeDocument/2006/relationships/image" Target="../media/image7.wmf"/><Relationship Id="rId7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4.wmf"/><Relationship Id="rId12" Type="http://schemas.openxmlformats.org/officeDocument/2006/relationships/vmlDrawing" Target="../drawings/vmlDrawing2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8.wmf"/><Relationship Id="rId1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516890" y="1015365"/>
            <a:ext cx="8415020" cy="15684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22.2.1 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相似三角形的判定</a:t>
            </a:r>
            <a:r>
              <a:rPr lang="zh-CN" altLang="zh-CN" sz="2400" b="1" dirty="0">
                <a:sym typeface="+mn-ea"/>
              </a:rPr>
              <a:t>（第1课时）</a:t>
            </a:r>
            <a:endParaRPr lang="zh-CN" altLang="en-US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</a:t>
            </a:r>
            <a:r>
              <a:rPr lang="en-US" altLang="zh-CN" sz="4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预备定理</a:t>
            </a:r>
            <a:endParaRPr lang="zh-CN" altLang="en-US" sz="4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 descr="u=3910093132,1762168195&amp;fm=15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4095" y="3169920"/>
            <a:ext cx="3941445" cy="31781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5" name="文本占位符 18434"/>
          <p:cNvSpPr>
            <a:spLocks noGrp="1"/>
          </p:cNvSpPr>
          <p:nvPr>
            <p:ph type="body" sz="half" idx="1"/>
          </p:nvPr>
        </p:nvSpPr>
        <p:spPr>
          <a:xfrm>
            <a:off x="3005455" y="2138680"/>
            <a:ext cx="5923280" cy="2742565"/>
          </a:xfrm>
        </p:spPr>
        <p:txBody>
          <a:bodyPr/>
          <a:p>
            <a:pPr>
              <a:buNone/>
            </a:pPr>
            <a:r>
              <a:rPr lang="en-US" altLang="zh-CN" sz="2800" dirty="0"/>
              <a:t>   </a:t>
            </a:r>
            <a:r>
              <a:rPr lang="zh-CN" altLang="en-US" sz="2800" b="1" dirty="0">
                <a:solidFill>
                  <a:schemeClr val="tx1"/>
                </a:solidFill>
              </a:rPr>
              <a:t>如图，在    </a:t>
            </a:r>
            <a:r>
              <a:rPr lang="en-US" altLang="zh-CN" sz="2800" b="1" dirty="0">
                <a:solidFill>
                  <a:schemeClr val="tx1"/>
                </a:solidFill>
              </a:rPr>
              <a:t>ABCD</a:t>
            </a:r>
            <a:r>
              <a:rPr lang="zh-CN" altLang="en-US" sz="2800" b="1" dirty="0">
                <a:solidFill>
                  <a:schemeClr val="tx1"/>
                </a:solidFill>
              </a:rPr>
              <a:t>中，</a:t>
            </a:r>
            <a:r>
              <a:rPr lang="en-US" altLang="zh-CN" sz="2800" b="1" dirty="0">
                <a:solidFill>
                  <a:schemeClr val="tx1"/>
                </a:solidFill>
              </a:rPr>
              <a:t>DE</a:t>
            </a:r>
            <a:r>
              <a:rPr lang="zh-CN" altLang="en-US" sz="2800" b="1" dirty="0">
                <a:solidFill>
                  <a:schemeClr val="tx1"/>
                </a:solidFill>
              </a:rPr>
              <a:t>交</a:t>
            </a:r>
            <a:r>
              <a:rPr lang="en-US" altLang="zh-CN" sz="2800" b="1" dirty="0">
                <a:solidFill>
                  <a:schemeClr val="tx1"/>
                </a:solidFill>
              </a:rPr>
              <a:t>BC</a:t>
            </a:r>
            <a:r>
              <a:rPr lang="zh-CN" altLang="en-US" sz="2800" b="1" dirty="0">
                <a:solidFill>
                  <a:schemeClr val="tx1"/>
                </a:solidFill>
              </a:rPr>
              <a:t>于</a:t>
            </a:r>
            <a:r>
              <a:rPr lang="en-US" altLang="zh-CN" sz="2800" b="1" dirty="0">
                <a:solidFill>
                  <a:schemeClr val="tx1"/>
                </a:solidFill>
              </a:rPr>
              <a:t>F,</a:t>
            </a:r>
            <a:r>
              <a:rPr lang="zh-CN" altLang="en-US" sz="2800" b="1" dirty="0">
                <a:solidFill>
                  <a:schemeClr val="tx1"/>
                </a:solidFill>
              </a:rPr>
              <a:t>交</a:t>
            </a:r>
            <a:r>
              <a:rPr lang="en-US" altLang="zh-CN" sz="2800" b="1" dirty="0">
                <a:solidFill>
                  <a:schemeClr val="tx1"/>
                </a:solidFill>
              </a:rPr>
              <a:t>AB</a:t>
            </a:r>
            <a:r>
              <a:rPr lang="zh-CN" altLang="en-US" sz="2800" b="1" dirty="0">
                <a:solidFill>
                  <a:schemeClr val="tx1"/>
                </a:solidFill>
              </a:rPr>
              <a:t>的延长线于点</a:t>
            </a:r>
            <a:r>
              <a:rPr lang="en-US" altLang="zh-CN" sz="2800" b="1">
                <a:solidFill>
                  <a:schemeClr val="tx1"/>
                </a:solidFill>
              </a:rPr>
              <a:t>E.</a:t>
            </a:r>
            <a:endParaRPr lang="en-US" altLang="zh-CN" sz="2800" b="1">
              <a:solidFill>
                <a:schemeClr val="tx1"/>
              </a:solidFill>
            </a:endParaRPr>
          </a:p>
          <a:p>
            <a:pPr>
              <a:buNone/>
            </a:pPr>
            <a:endParaRPr lang="zh-CN" altLang="en-US" sz="28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CN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</a:rPr>
              <a:t>）请写出图中相似的三角形；</a:t>
            </a:r>
            <a:endParaRPr lang="zh-CN" altLang="en-US" sz="28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CN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</a:rPr>
              <a:t>）请证明</a:t>
            </a:r>
            <a:r>
              <a:rPr lang="en-US" altLang="zh-CN" sz="2800" b="1">
                <a:solidFill>
                  <a:schemeClr val="tx1"/>
                </a:solidFill>
              </a:rPr>
              <a:t>AE</a:t>
            </a:r>
            <a:r>
              <a:rPr lang="en-US" altLang="zh-CN" sz="2800" b="1">
                <a:solidFill>
                  <a:schemeClr val="tx1"/>
                </a:solidFill>
                <a:latin typeface="Arial" panose="020B0604020202020204" pitchFamily="34" charset="0"/>
              </a:rPr>
              <a:t>·</a:t>
            </a:r>
            <a:r>
              <a:rPr lang="en-US" altLang="zh-CN" sz="2800" b="1" dirty="0">
                <a:solidFill>
                  <a:schemeClr val="tx1"/>
                </a:solidFill>
              </a:rPr>
              <a:t>BF=</a:t>
            </a:r>
            <a:r>
              <a:rPr lang="en-US" altLang="zh-CN" sz="2800" b="1">
                <a:solidFill>
                  <a:schemeClr val="tx1"/>
                </a:solidFill>
              </a:rPr>
              <a:t>AD</a:t>
            </a:r>
            <a:r>
              <a:rPr lang="en-US" altLang="zh-CN" sz="2800" b="1">
                <a:solidFill>
                  <a:schemeClr val="tx1"/>
                </a:solidFill>
                <a:latin typeface="Arial" panose="020B0604020202020204" pitchFamily="34" charset="0"/>
              </a:rPr>
              <a:t>·</a:t>
            </a:r>
            <a:r>
              <a:rPr lang="en-US" altLang="zh-CN" sz="2800" b="1" dirty="0">
                <a:solidFill>
                  <a:schemeClr val="tx1"/>
                </a:solidFill>
              </a:rPr>
              <a:t>BE</a:t>
            </a:r>
            <a:r>
              <a:rPr lang="zh-CN" altLang="en-US" sz="2800" b="1" dirty="0">
                <a:solidFill>
                  <a:schemeClr val="tx1"/>
                </a:solidFill>
              </a:rPr>
              <a:t> 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grpSp>
        <p:nvGrpSpPr>
          <p:cNvPr id="18449" name="组合 18448"/>
          <p:cNvGrpSpPr/>
          <p:nvPr/>
        </p:nvGrpSpPr>
        <p:grpSpPr>
          <a:xfrm>
            <a:off x="90170" y="2207260"/>
            <a:ext cx="2824480" cy="2892419"/>
            <a:chOff x="567" y="1797"/>
            <a:chExt cx="1610" cy="1664"/>
          </a:xfrm>
        </p:grpSpPr>
        <p:sp>
          <p:nvSpPr>
            <p:cNvPr id="18436" name="直接连接符 18435"/>
            <p:cNvSpPr/>
            <p:nvPr/>
          </p:nvSpPr>
          <p:spPr>
            <a:xfrm flipH="1">
              <a:off x="748" y="1933"/>
              <a:ext cx="253" cy="1039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37" name="直接连接符 18436"/>
            <p:cNvSpPr/>
            <p:nvPr/>
          </p:nvSpPr>
          <p:spPr>
            <a:xfrm>
              <a:off x="1006" y="1922"/>
              <a:ext cx="81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38" name="直接连接符 18437"/>
            <p:cNvSpPr/>
            <p:nvPr/>
          </p:nvSpPr>
          <p:spPr>
            <a:xfrm>
              <a:off x="753" y="2961"/>
              <a:ext cx="1225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39" name="直接连接符 18438"/>
            <p:cNvSpPr/>
            <p:nvPr/>
          </p:nvSpPr>
          <p:spPr>
            <a:xfrm flipH="1">
              <a:off x="1569" y="1922"/>
              <a:ext cx="256" cy="1039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0" name="直接连接符 18439"/>
            <p:cNvSpPr/>
            <p:nvPr/>
          </p:nvSpPr>
          <p:spPr>
            <a:xfrm>
              <a:off x="1006" y="1922"/>
              <a:ext cx="972" cy="1039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1" name="文本框 18440"/>
            <p:cNvSpPr txBox="1"/>
            <p:nvPr/>
          </p:nvSpPr>
          <p:spPr>
            <a:xfrm>
              <a:off x="1701" y="2478"/>
              <a:ext cx="202" cy="2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83210" tIns="41605" rIns="83210" bIns="41605" anchor="t">
              <a:spAutoFit/>
            </a:bodyPr>
            <a:p>
              <a:pPr algn="just"/>
              <a:r>
                <a:rPr lang="en-US" altLang="zh-CN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18443" name="文本框 18442"/>
            <p:cNvSpPr txBox="1"/>
            <p:nvPr/>
          </p:nvSpPr>
          <p:spPr>
            <a:xfrm>
              <a:off x="1202" y="3249"/>
              <a:ext cx="35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1800" dirty="0">
                  <a:latin typeface="Verdana" panose="020B0604030504040204" pitchFamily="34" charset="0"/>
                </a:rPr>
                <a:t>图</a:t>
              </a:r>
              <a:r>
                <a:rPr lang="en-US" altLang="zh-CN" sz="1800">
                  <a:latin typeface="Verdana" panose="020B0604030504040204" pitchFamily="34" charset="0"/>
                </a:rPr>
                <a:t>4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8444" name="文本框 18443"/>
            <p:cNvSpPr txBox="1"/>
            <p:nvPr/>
          </p:nvSpPr>
          <p:spPr>
            <a:xfrm>
              <a:off x="567" y="2840"/>
              <a:ext cx="225" cy="2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A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18445" name="文本框 18444"/>
            <p:cNvSpPr txBox="1"/>
            <p:nvPr/>
          </p:nvSpPr>
          <p:spPr>
            <a:xfrm>
              <a:off x="1429" y="2931"/>
              <a:ext cx="226" cy="2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B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18446" name="文本框 18445"/>
            <p:cNvSpPr txBox="1"/>
            <p:nvPr/>
          </p:nvSpPr>
          <p:spPr>
            <a:xfrm>
              <a:off x="1837" y="1797"/>
              <a:ext cx="228" cy="2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C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18447" name="文本框 18446"/>
            <p:cNvSpPr txBox="1"/>
            <p:nvPr/>
          </p:nvSpPr>
          <p:spPr>
            <a:xfrm>
              <a:off x="748" y="1797"/>
              <a:ext cx="239" cy="2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D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18448" name="文本框 18447"/>
            <p:cNvSpPr txBox="1"/>
            <p:nvPr/>
          </p:nvSpPr>
          <p:spPr>
            <a:xfrm>
              <a:off x="1960" y="2834"/>
              <a:ext cx="217" cy="2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E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</p:grpSp>
      <p:sp>
        <p:nvSpPr>
          <p:cNvPr id="18451" name="矩形 1845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8450" name="对象 18449"/>
          <p:cNvGraphicFramePr/>
          <p:nvPr/>
        </p:nvGraphicFramePr>
        <p:xfrm>
          <a:off x="0" y="0"/>
          <a:ext cx="1619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52400" imgH="127000" progId="Equation.DSMT4">
                  <p:embed/>
                </p:oleObj>
              </mc:Choice>
              <mc:Fallback>
                <p:oleObj name="" r:id="rId1" imgW="152400" imgH="1270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25" cy="123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3" name="矩形 1845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8452" name="对象 18451"/>
          <p:cNvGraphicFramePr/>
          <p:nvPr/>
        </p:nvGraphicFramePr>
        <p:xfrm>
          <a:off x="0" y="0"/>
          <a:ext cx="1619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52400" imgH="127000" progId="Equation.DSMT4">
                  <p:embed/>
                </p:oleObj>
              </mc:Choice>
              <mc:Fallback>
                <p:oleObj name="" r:id="rId3" imgW="152400" imgH="1270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25" cy="123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平行四边形 18459"/>
          <p:cNvSpPr/>
          <p:nvPr/>
        </p:nvSpPr>
        <p:spPr>
          <a:xfrm>
            <a:off x="4930140" y="2326005"/>
            <a:ext cx="394335" cy="172085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sz="24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7410" name="标题 17409"/>
          <p:cNvSpPr>
            <a:spLocks noGrp="1"/>
          </p:cNvSpPr>
          <p:nvPr>
            <p:ph type="title"/>
          </p:nvPr>
        </p:nvSpPr>
        <p:spPr>
          <a:xfrm>
            <a:off x="495935" y="247015"/>
            <a:ext cx="4404360" cy="641350"/>
          </a:xfrm>
        </p:spPr>
        <p:txBody>
          <a:bodyPr anchor="b"/>
          <a:p>
            <a:r>
              <a:rPr lang="zh-CN" altLang="en-US" sz="4000" b="1" dirty="0"/>
              <a:t>五、例题讲解：</a:t>
            </a:r>
            <a:endParaRPr lang="zh-CN" altLang="en-US" sz="4000" b="1" dirty="0"/>
          </a:p>
        </p:txBody>
      </p:sp>
      <p:sp>
        <p:nvSpPr>
          <p:cNvPr id="2" name="椭圆 1"/>
          <p:cNvSpPr/>
          <p:nvPr/>
        </p:nvSpPr>
        <p:spPr>
          <a:xfrm>
            <a:off x="1980565" y="3933825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620520" y="2637155"/>
            <a:ext cx="360045" cy="36004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003935" y="3357245"/>
            <a:ext cx="575945" cy="5765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/>
          <p:nvPr/>
        </p:nvSpPr>
        <p:spPr>
          <a:xfrm>
            <a:off x="540385" y="1086485"/>
            <a:ext cx="805751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eaLnBrk="1" hangingPunct="1">
              <a:spcBef>
                <a:spcPct val="50000"/>
              </a:spcBef>
            </a:pPr>
            <a:r>
              <a:rPr lang="zh-CN" altLang="zh-CN" sz="2800" b="1" dirty="0">
                <a:latin typeface="Arial" panose="020B0604020202020204" pitchFamily="34" charset="0"/>
              </a:rPr>
              <a:t>1. 如图1,已知:DE∥BC,EF ∥AB,则图中共有_____对三角形相似.</a:t>
            </a:r>
            <a:endParaRPr lang="zh-CN" altLang="zh-CN" sz="2800" b="1" dirty="0">
              <a:latin typeface="Arial" panose="020B0604020202020204" pitchFamily="34" charset="0"/>
            </a:endParaRPr>
          </a:p>
        </p:txBody>
      </p:sp>
      <p:grpSp>
        <p:nvGrpSpPr>
          <p:cNvPr id="19459" name="Group 3"/>
          <p:cNvGrpSpPr/>
          <p:nvPr/>
        </p:nvGrpSpPr>
        <p:grpSpPr>
          <a:xfrm>
            <a:off x="468313" y="2995613"/>
            <a:ext cx="2178050" cy="2379662"/>
            <a:chOff x="0" y="0"/>
            <a:chExt cx="1372" cy="1499"/>
          </a:xfrm>
        </p:grpSpPr>
        <p:sp>
          <p:nvSpPr>
            <p:cNvPr id="19476" name="Line 4"/>
            <p:cNvSpPr/>
            <p:nvPr/>
          </p:nvSpPr>
          <p:spPr>
            <a:xfrm flipH="1">
              <a:off x="192" y="192"/>
              <a:ext cx="672" cy="96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7" name="Line 5"/>
            <p:cNvSpPr/>
            <p:nvPr/>
          </p:nvSpPr>
          <p:spPr>
            <a:xfrm>
              <a:off x="192" y="1152"/>
              <a:ext cx="100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8" name="Line 6"/>
            <p:cNvSpPr/>
            <p:nvPr/>
          </p:nvSpPr>
          <p:spPr>
            <a:xfrm>
              <a:off x="864" y="192"/>
              <a:ext cx="336" cy="96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9" name="Line 7"/>
            <p:cNvSpPr/>
            <p:nvPr/>
          </p:nvSpPr>
          <p:spPr>
            <a:xfrm>
              <a:off x="624" y="528"/>
              <a:ext cx="33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80" name="Rectangle 8"/>
            <p:cNvSpPr/>
            <p:nvPr/>
          </p:nvSpPr>
          <p:spPr>
            <a:xfrm>
              <a:off x="768" y="0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zh-CN" altLang="zh-CN" sz="1800" b="1" dirty="0">
                  <a:latin typeface="Arial" panose="020B0604020202020204" pitchFamily="34" charset="0"/>
                </a:rPr>
                <a:t>A</a:t>
              </a:r>
              <a:endParaRPr lang="zh-CN" altLang="zh-CN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9481" name="Rectangle 9"/>
            <p:cNvSpPr/>
            <p:nvPr/>
          </p:nvSpPr>
          <p:spPr>
            <a:xfrm>
              <a:off x="0" y="1056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zh-CN" altLang="zh-CN" sz="1800" b="1" dirty="0">
                  <a:latin typeface="Arial" panose="020B0604020202020204" pitchFamily="34" charset="0"/>
                </a:rPr>
                <a:t>B</a:t>
              </a:r>
              <a:endParaRPr lang="zh-CN" altLang="zh-CN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9482" name="Rectangle 10"/>
            <p:cNvSpPr/>
            <p:nvPr/>
          </p:nvSpPr>
          <p:spPr>
            <a:xfrm>
              <a:off x="1152" y="1056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zh-CN" altLang="zh-CN" sz="1800" b="1" dirty="0">
                  <a:latin typeface="Arial" panose="020B0604020202020204" pitchFamily="34" charset="0"/>
                </a:rPr>
                <a:t>C</a:t>
              </a:r>
              <a:endParaRPr lang="zh-CN" altLang="zh-CN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9483" name="Rectangle 11"/>
            <p:cNvSpPr/>
            <p:nvPr/>
          </p:nvSpPr>
          <p:spPr>
            <a:xfrm>
              <a:off x="432" y="384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zh-CN" altLang="zh-CN" sz="1800" b="1" dirty="0">
                  <a:latin typeface="Arial" panose="020B0604020202020204" pitchFamily="34" charset="0"/>
                </a:rPr>
                <a:t>D</a:t>
              </a:r>
              <a:endParaRPr lang="zh-CN" altLang="zh-CN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9484" name="Rectangle 12"/>
            <p:cNvSpPr/>
            <p:nvPr/>
          </p:nvSpPr>
          <p:spPr>
            <a:xfrm>
              <a:off x="960" y="384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zh-CN" altLang="zh-CN" sz="1800" b="1" dirty="0">
                  <a:latin typeface="Arial" panose="020B0604020202020204" pitchFamily="34" charset="0"/>
                </a:rPr>
                <a:t>E</a:t>
              </a:r>
              <a:endParaRPr lang="zh-CN" altLang="zh-CN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9485" name="Line 13"/>
            <p:cNvSpPr/>
            <p:nvPr/>
          </p:nvSpPr>
          <p:spPr>
            <a:xfrm flipH="1">
              <a:off x="528" y="519"/>
              <a:ext cx="432" cy="62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86" name="Rectangle 14"/>
            <p:cNvSpPr/>
            <p:nvPr/>
          </p:nvSpPr>
          <p:spPr>
            <a:xfrm>
              <a:off x="420" y="1152"/>
              <a:ext cx="20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zh-CN" altLang="zh-CN" sz="1800" b="1" dirty="0">
                  <a:latin typeface="Arial" panose="020B0604020202020204" pitchFamily="34" charset="0"/>
                </a:rPr>
                <a:t>F</a:t>
              </a:r>
              <a:endParaRPr lang="zh-CN" altLang="zh-CN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9487" name="Rectangle 15"/>
            <p:cNvSpPr/>
            <p:nvPr/>
          </p:nvSpPr>
          <p:spPr>
            <a:xfrm>
              <a:off x="528" y="1287"/>
              <a:ext cx="445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zh-CN" altLang="zh-CN" sz="1600" b="1" dirty="0">
                  <a:latin typeface="Arial" panose="020B0604020202020204" pitchFamily="34" charset="0"/>
                </a:rPr>
                <a:t>如图1</a:t>
              </a:r>
              <a:endParaRPr lang="zh-CN" altLang="zh-CN" sz="16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9460" name="Rectangle 16"/>
          <p:cNvSpPr/>
          <p:nvPr/>
        </p:nvSpPr>
        <p:spPr>
          <a:xfrm>
            <a:off x="-104775" y="2059940"/>
            <a:ext cx="9168130" cy="11582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69900" lvl="0" indent="-469900" eaLnBrk="1" hangingPunct="1">
              <a:lnSpc>
                <a:spcPct val="90000"/>
              </a:lnSpc>
              <a:buNone/>
            </a:pP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2、如图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在△ABC中，DE∥BC， 若AD：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B=1：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，DE=2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cm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则BC的长为____</a:t>
            </a:r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19461" name="Group 17"/>
          <p:cNvGrpSpPr/>
          <p:nvPr/>
        </p:nvGrpSpPr>
        <p:grpSpPr>
          <a:xfrm>
            <a:off x="3059748" y="2851150"/>
            <a:ext cx="2447925" cy="2363788"/>
            <a:chOff x="0" y="0"/>
            <a:chExt cx="1043" cy="1085"/>
          </a:xfrm>
        </p:grpSpPr>
        <p:sp>
          <p:nvSpPr>
            <p:cNvPr id="19469" name="AutoShape 18"/>
            <p:cNvSpPr/>
            <p:nvPr/>
          </p:nvSpPr>
          <p:spPr>
            <a:xfrm>
              <a:off x="126" y="201"/>
              <a:ext cx="822" cy="74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 eaLnBrk="1" hangingPunct="1"/>
              <a:endParaRPr lang="zh-CN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19470" name="Line 19"/>
            <p:cNvSpPr/>
            <p:nvPr/>
          </p:nvSpPr>
          <p:spPr>
            <a:xfrm>
              <a:off x="379" y="500"/>
              <a:ext cx="3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1" name="Text Box 20"/>
            <p:cNvSpPr txBox="1"/>
            <p:nvPr/>
          </p:nvSpPr>
          <p:spPr>
            <a:xfrm>
              <a:off x="0" y="917"/>
              <a:ext cx="158" cy="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zh-CN" altLang="zh-CN" sz="1800" dirty="0">
                  <a:latin typeface="Arial" panose="020B0604020202020204" pitchFamily="34" charset="0"/>
                </a:rPr>
                <a:t>B</a:t>
              </a:r>
              <a:endParaRPr lang="zh-CN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19472" name="Text Box 21"/>
            <p:cNvSpPr txBox="1"/>
            <p:nvPr/>
          </p:nvSpPr>
          <p:spPr>
            <a:xfrm>
              <a:off x="885" y="917"/>
              <a:ext cx="158" cy="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zh-CN" altLang="zh-CN" sz="1800" dirty="0">
                  <a:latin typeface="Arial" panose="020B0604020202020204" pitchFamily="34" charset="0"/>
                </a:rPr>
                <a:t>C</a:t>
              </a:r>
              <a:endParaRPr lang="zh-CN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19473" name="Text Box 22"/>
            <p:cNvSpPr txBox="1"/>
            <p:nvPr/>
          </p:nvSpPr>
          <p:spPr>
            <a:xfrm>
              <a:off x="715" y="396"/>
              <a:ext cx="158" cy="1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zh-CN" altLang="zh-CN" sz="1800" dirty="0">
                  <a:latin typeface="Arial" panose="020B0604020202020204" pitchFamily="34" charset="0"/>
                </a:rPr>
                <a:t>E</a:t>
              </a:r>
              <a:endParaRPr lang="zh-CN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19474" name="Text Box 23"/>
            <p:cNvSpPr txBox="1"/>
            <p:nvPr/>
          </p:nvSpPr>
          <p:spPr>
            <a:xfrm>
              <a:off x="193" y="364"/>
              <a:ext cx="158" cy="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zh-CN" altLang="zh-CN" sz="1800" dirty="0">
                  <a:latin typeface="Arial" panose="020B0604020202020204" pitchFamily="34" charset="0"/>
                </a:rPr>
                <a:t>D</a:t>
              </a:r>
              <a:endParaRPr lang="zh-CN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19475" name="Text Box 24"/>
            <p:cNvSpPr txBox="1"/>
            <p:nvPr/>
          </p:nvSpPr>
          <p:spPr>
            <a:xfrm>
              <a:off x="474" y="0"/>
              <a:ext cx="158" cy="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zh-CN" altLang="zh-CN" sz="1800" dirty="0">
                  <a:latin typeface="Arial" panose="020B0604020202020204" pitchFamily="34" charset="0"/>
                </a:rPr>
                <a:t>A</a:t>
              </a:r>
              <a:endParaRPr lang="zh-CN" altLang="zh-CN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62" name="Text Box 25"/>
          <p:cNvSpPr txBox="1"/>
          <p:nvPr/>
        </p:nvSpPr>
        <p:spPr>
          <a:xfrm>
            <a:off x="3924300" y="5083493"/>
            <a:ext cx="696913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zh-CN" sz="1600" b="1" dirty="0">
                <a:latin typeface="宋体" panose="02010600030101010101" pitchFamily="2" charset="-122"/>
              </a:rPr>
              <a:t>如图2</a:t>
            </a:r>
            <a:endParaRPr lang="zh-CN" altLang="zh-CN" sz="1600" b="1" dirty="0">
              <a:latin typeface="宋体" panose="02010600030101010101" pitchFamily="2" charset="-122"/>
            </a:endParaRPr>
          </a:p>
        </p:txBody>
      </p:sp>
      <p:sp>
        <p:nvSpPr>
          <p:cNvPr id="2" name="Text Box 26"/>
          <p:cNvSpPr txBox="1"/>
          <p:nvPr/>
        </p:nvSpPr>
        <p:spPr>
          <a:xfrm>
            <a:off x="817563" y="1476375"/>
            <a:ext cx="5762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zh-CN" sz="28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endParaRPr lang="zh-CN" altLang="zh-CN"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9464" name="Text Box 27"/>
          <p:cNvSpPr txBox="1"/>
          <p:nvPr/>
        </p:nvSpPr>
        <p:spPr>
          <a:xfrm>
            <a:off x="468313" y="5470843"/>
            <a:ext cx="8424862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 eaLnBrk="1" hangingPunct="1">
              <a:spcBef>
                <a:spcPct val="50000"/>
              </a:spcBef>
            </a:pPr>
            <a:r>
              <a:rPr lang="zh-CN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3.如图，DE∥BC, A</a:t>
            </a:r>
            <a:r>
              <a:rPr lang="en-US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E</a:t>
            </a:r>
            <a:r>
              <a:rPr lang="zh-CN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:</a:t>
            </a:r>
            <a:r>
              <a:rPr lang="en-US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EC</a:t>
            </a:r>
            <a:r>
              <a:rPr lang="zh-CN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=2:3,则△ A</a:t>
            </a:r>
            <a:r>
              <a:rPr lang="en-US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DE</a:t>
            </a:r>
            <a:r>
              <a:rPr lang="zh-CN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和△ ABC  的相似比为＿＿＿.</a:t>
            </a:r>
            <a:endParaRPr lang="zh-CN" altLang="zh-CN" sz="2800" b="1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3" name="Picture 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618" y="2851468"/>
            <a:ext cx="2089150" cy="2160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6" name="Text Box 29"/>
          <p:cNvSpPr txBox="1"/>
          <p:nvPr/>
        </p:nvSpPr>
        <p:spPr>
          <a:xfrm>
            <a:off x="6804025" y="5083810"/>
            <a:ext cx="696913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zh-CN" sz="1600" b="1" dirty="0">
                <a:latin typeface="宋体" panose="02010600030101010101" pitchFamily="2" charset="-122"/>
              </a:rPr>
              <a:t>如图3</a:t>
            </a:r>
            <a:endParaRPr lang="zh-CN" altLang="zh-CN" sz="1600" b="1" dirty="0">
              <a:latin typeface="宋体" panose="02010600030101010101" pitchFamily="2" charset="-122"/>
            </a:endParaRPr>
          </a:p>
        </p:txBody>
      </p:sp>
      <p:sp>
        <p:nvSpPr>
          <p:cNvPr id="4" name="Text Box 30"/>
          <p:cNvSpPr txBox="1"/>
          <p:nvPr/>
        </p:nvSpPr>
        <p:spPr>
          <a:xfrm>
            <a:off x="3560445" y="2375535"/>
            <a:ext cx="1085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zh-CN" sz="2800" dirty="0">
                <a:solidFill>
                  <a:srgbClr val="0000FF"/>
                </a:solidFill>
                <a:latin typeface="Arial" panose="020B0604020202020204" pitchFamily="34" charset="0"/>
              </a:rPr>
              <a:t>8</a:t>
            </a:r>
            <a:r>
              <a:rPr lang="en-US" altLang="zh-CN" sz="2800" dirty="0">
                <a:solidFill>
                  <a:srgbClr val="0000FF"/>
                </a:solidFill>
                <a:latin typeface="Arial" panose="020B0604020202020204" pitchFamily="34" charset="0"/>
              </a:rPr>
              <a:t>cm</a:t>
            </a:r>
            <a:endParaRPr lang="en-US" altLang="zh-CN"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31"/>
          <p:cNvSpPr txBox="1"/>
          <p:nvPr/>
        </p:nvSpPr>
        <p:spPr>
          <a:xfrm>
            <a:off x="2297113" y="5861368"/>
            <a:ext cx="11525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zh-CN" sz="2800" dirty="0">
                <a:solidFill>
                  <a:srgbClr val="0000FF"/>
                </a:solidFill>
                <a:latin typeface="Arial" panose="020B0604020202020204" pitchFamily="34" charset="0"/>
              </a:rPr>
              <a:t>2:5</a:t>
            </a:r>
            <a:endParaRPr lang="zh-CN" altLang="zh-CN"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0482" name="标题 20481"/>
          <p:cNvSpPr>
            <a:spLocks noGrp="1"/>
          </p:cNvSpPr>
          <p:nvPr/>
        </p:nvSpPr>
        <p:spPr>
          <a:xfrm>
            <a:off x="501968" y="176213"/>
            <a:ext cx="7885112" cy="676275"/>
          </a:xfr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/>
              <a:t>六、巩固练习：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文本占位符 20482"/>
          <p:cNvSpPr>
            <a:spLocks noGrp="1"/>
          </p:cNvSpPr>
          <p:nvPr>
            <p:ph type="body" idx="1"/>
          </p:nvPr>
        </p:nvSpPr>
        <p:spPr>
          <a:xfrm>
            <a:off x="589280" y="1130300"/>
            <a:ext cx="7726045" cy="2164715"/>
          </a:xfrm>
        </p:spPr>
        <p:txBody>
          <a:bodyPr/>
          <a:p>
            <a:pPr>
              <a:buNone/>
            </a:pPr>
            <a:r>
              <a:rPr lang="en-US" altLang="zh-CN" sz="3200" b="1" dirty="0"/>
              <a:t>4</a:t>
            </a:r>
            <a:r>
              <a:rPr lang="zh-CN" altLang="en-US" sz="3200" b="1" dirty="0"/>
              <a:t>、</a:t>
            </a:r>
            <a:r>
              <a:rPr lang="zh-CN" sz="3200" b="1" dirty="0"/>
              <a:t>如图，△ABC中BD是</a:t>
            </a:r>
            <a:r>
              <a:rPr lang="zh-CN" sz="3200" b="1" dirty="0">
                <a:solidFill>
                  <a:srgbClr val="FF0000"/>
                </a:solidFill>
              </a:rPr>
              <a:t>角平分线</a:t>
            </a:r>
            <a:r>
              <a:rPr lang="zh-CN" sz="3200" b="1" dirty="0"/>
              <a:t>，过点D作</a:t>
            </a:r>
            <a:r>
              <a:rPr lang="zh-CN" sz="3200" b="1" dirty="0">
                <a:solidFill>
                  <a:srgbClr val="FF0000"/>
                </a:solidFill>
              </a:rPr>
              <a:t>DE∥AB</a:t>
            </a:r>
            <a:r>
              <a:rPr lang="zh-CN" sz="3200" b="1" dirty="0"/>
              <a:t>交BC于E,AB=5cm， BE=3cm，求EC的长.</a:t>
            </a:r>
            <a:endParaRPr lang="zh-CN" sz="3200" b="1" dirty="0"/>
          </a:p>
        </p:txBody>
      </p:sp>
      <p:grpSp>
        <p:nvGrpSpPr>
          <p:cNvPr id="20511" name="组合 20510"/>
          <p:cNvGrpSpPr/>
          <p:nvPr/>
        </p:nvGrpSpPr>
        <p:grpSpPr>
          <a:xfrm rot="0">
            <a:off x="3859530" y="3056255"/>
            <a:ext cx="2735580" cy="2617470"/>
            <a:chOff x="599" y="1389"/>
            <a:chExt cx="1723" cy="1649"/>
          </a:xfrm>
        </p:grpSpPr>
        <p:sp>
          <p:nvSpPr>
            <p:cNvPr id="20501" name="直接连接符 20500"/>
            <p:cNvSpPr/>
            <p:nvPr/>
          </p:nvSpPr>
          <p:spPr>
            <a:xfrm flipH="1">
              <a:off x="793" y="1616"/>
              <a:ext cx="726" cy="13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02" name="直接连接符 20501"/>
            <p:cNvSpPr/>
            <p:nvPr/>
          </p:nvSpPr>
          <p:spPr>
            <a:xfrm>
              <a:off x="793" y="2931"/>
              <a:ext cx="13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03" name="直接连接符 20502"/>
            <p:cNvSpPr/>
            <p:nvPr/>
          </p:nvSpPr>
          <p:spPr>
            <a:xfrm>
              <a:off x="1519" y="1616"/>
              <a:ext cx="590" cy="13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04" name="直接连接符 20503"/>
            <p:cNvSpPr/>
            <p:nvPr/>
          </p:nvSpPr>
          <p:spPr>
            <a:xfrm flipH="1" flipV="1">
              <a:off x="1111" y="2341"/>
              <a:ext cx="998" cy="5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05" name="直接连接符 20504"/>
            <p:cNvSpPr/>
            <p:nvPr/>
          </p:nvSpPr>
          <p:spPr>
            <a:xfrm>
              <a:off x="1111" y="2341"/>
              <a:ext cx="72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06" name="文本框 20505"/>
            <p:cNvSpPr txBox="1"/>
            <p:nvPr/>
          </p:nvSpPr>
          <p:spPr>
            <a:xfrm>
              <a:off x="599" y="2788"/>
              <a:ext cx="22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A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20507" name="文本框 20506"/>
            <p:cNvSpPr txBox="1"/>
            <p:nvPr/>
          </p:nvSpPr>
          <p:spPr>
            <a:xfrm>
              <a:off x="2096" y="2788"/>
              <a:ext cx="22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B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20508" name="文本框 20507"/>
            <p:cNvSpPr txBox="1"/>
            <p:nvPr/>
          </p:nvSpPr>
          <p:spPr>
            <a:xfrm>
              <a:off x="1429" y="1389"/>
              <a:ext cx="22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C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20509" name="文本框 20508"/>
            <p:cNvSpPr txBox="1"/>
            <p:nvPr/>
          </p:nvSpPr>
          <p:spPr>
            <a:xfrm>
              <a:off x="872" y="2153"/>
              <a:ext cx="23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D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  <p:sp>
          <p:nvSpPr>
            <p:cNvPr id="20510" name="文本框 20509"/>
            <p:cNvSpPr txBox="1"/>
            <p:nvPr/>
          </p:nvSpPr>
          <p:spPr>
            <a:xfrm>
              <a:off x="1882" y="2160"/>
              <a:ext cx="21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l"/>
              <a:r>
                <a:rPr lang="en-US" altLang="zh-CN">
                  <a:latin typeface="Verdana" panose="020B0604030504040204" pitchFamily="34" charset="0"/>
                </a:rPr>
                <a:t>E</a:t>
              </a:r>
              <a:endParaRPr lang="en-US" altLang="zh-CN">
                <a:latin typeface="Verdana" panose="020B0604030504040204" pitchFamily="34" charset="0"/>
              </a:endParaRPr>
            </a:p>
          </p:txBody>
        </p:sp>
      </p:grp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01968" y="176213"/>
            <a:ext cx="7885112" cy="676275"/>
          </a:xfrm>
        </p:spPr>
        <p:txBody>
          <a:bodyPr anchor="b"/>
          <a:p>
            <a:r>
              <a:rPr lang="zh-CN" altLang="en-US" sz="4000" b="1" dirty="0"/>
              <a:t>六、巩固练习：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Text Box 3"/>
          <p:cNvSpPr txBox="1"/>
          <p:nvPr/>
        </p:nvSpPr>
        <p:spPr>
          <a:xfrm>
            <a:off x="317500" y="923925"/>
            <a:ext cx="401066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800" b="1" dirty="0">
                <a:solidFill>
                  <a:srgbClr val="0000FF"/>
                </a:solidFill>
              </a:rPr>
              <a:t>1、本节课我们学到了：</a:t>
            </a:r>
            <a:endParaRPr lang="zh-CN" altLang="zh-CN" sz="2800" b="1" dirty="0">
              <a:solidFill>
                <a:srgbClr val="0000FF"/>
              </a:solidFill>
            </a:endParaRPr>
          </a:p>
        </p:txBody>
      </p:sp>
      <p:sp>
        <p:nvSpPr>
          <p:cNvPr id="20484" name="Text Box 4"/>
          <p:cNvSpPr txBox="1"/>
          <p:nvPr/>
        </p:nvSpPr>
        <p:spPr>
          <a:xfrm>
            <a:off x="254000" y="4868545"/>
            <a:ext cx="84543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800" b="1" dirty="0">
                <a:solidFill>
                  <a:srgbClr val="0000FF"/>
                </a:solidFill>
              </a:rPr>
              <a:t>2、在本节课的探索过程中，用到的数学思想：</a:t>
            </a:r>
            <a:endParaRPr lang="zh-CN" altLang="zh-CN" sz="2800" b="1" dirty="0">
              <a:solidFill>
                <a:srgbClr val="0000FF"/>
              </a:solidFill>
            </a:endParaRPr>
          </a:p>
        </p:txBody>
      </p:sp>
      <p:sp>
        <p:nvSpPr>
          <p:cNvPr id="22533" name="Text Box 5"/>
          <p:cNvSpPr txBox="1"/>
          <p:nvPr/>
        </p:nvSpPr>
        <p:spPr>
          <a:xfrm>
            <a:off x="1041718" y="5517833"/>
            <a:ext cx="73453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800" b="1" dirty="0">
                <a:solidFill>
                  <a:schemeClr val="tx1"/>
                </a:solidFill>
              </a:rPr>
              <a:t>类比、转化</a:t>
            </a:r>
            <a:endParaRPr lang="zh-CN" altLang="zh-CN" sz="2800" b="1" dirty="0">
              <a:solidFill>
                <a:schemeClr val="tx1"/>
              </a:solidFill>
            </a:endParaRPr>
          </a:p>
        </p:txBody>
      </p:sp>
      <p:sp>
        <p:nvSpPr>
          <p:cNvPr id="22534" name="AutoShape 6"/>
          <p:cNvSpPr/>
          <p:nvPr/>
        </p:nvSpPr>
        <p:spPr>
          <a:xfrm>
            <a:off x="1908175" y="1586865"/>
            <a:ext cx="381000" cy="1836420"/>
          </a:xfrm>
          <a:prstGeom prst="leftBrace">
            <a:avLst>
              <a:gd name="adj1" fmla="val 46666"/>
              <a:gd name="adj2" fmla="val 50000"/>
            </a:avLst>
          </a:prstGeom>
          <a:noFill/>
          <a:ln w="9525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400" dirty="0">
              <a:latin typeface="Verdana" panose="020B0604030504040204" pitchFamily="34" charset="0"/>
            </a:endParaRPr>
          </a:p>
        </p:txBody>
      </p:sp>
      <p:sp>
        <p:nvSpPr>
          <p:cNvPr id="22535" name="Text Box 7"/>
          <p:cNvSpPr txBox="1"/>
          <p:nvPr/>
        </p:nvSpPr>
        <p:spPr>
          <a:xfrm>
            <a:off x="1250315" y="1676400"/>
            <a:ext cx="549275" cy="1824038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chemeClr val="tx2"/>
                </a:solidFill>
              </a:rPr>
              <a:t>相似三角形</a:t>
            </a:r>
            <a:endParaRPr lang="zh-CN" altLang="zh-CN" sz="2400" b="1" dirty="0">
              <a:solidFill>
                <a:schemeClr val="tx2"/>
              </a:solidFill>
            </a:endParaRPr>
          </a:p>
        </p:txBody>
      </p:sp>
      <p:sp>
        <p:nvSpPr>
          <p:cNvPr id="22536" name="Text Box 8"/>
          <p:cNvSpPr txBox="1"/>
          <p:nvPr/>
        </p:nvSpPr>
        <p:spPr>
          <a:xfrm>
            <a:off x="2469515" y="1447800"/>
            <a:ext cx="644525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chemeClr val="tx2"/>
                </a:solidFill>
              </a:rPr>
              <a:t>定义：对应角相等，对应边成比例</a:t>
            </a:r>
            <a:endParaRPr lang="zh-CN" altLang="zh-CN" sz="2400" b="1" dirty="0">
              <a:solidFill>
                <a:schemeClr val="tx2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zh-CN" sz="2400" b="1" dirty="0">
              <a:solidFill>
                <a:schemeClr val="tx2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chemeClr val="tx2"/>
                </a:solidFill>
              </a:rPr>
              <a:t>表示法： 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ABC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∽△</a:t>
            </a:r>
            <a:r>
              <a:rPr lang="zh-CN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A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B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C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′</a:t>
            </a:r>
            <a:endParaRPr lang="zh-CN" altLang="zh-CN" sz="2800" b="1" dirty="0">
              <a:solidFill>
                <a:schemeClr val="tx2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zh-CN" sz="2800" b="1" dirty="0">
              <a:solidFill>
                <a:schemeClr val="tx2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chemeClr val="tx2"/>
                </a:solidFill>
              </a:rPr>
              <a:t>相似比：对应边长度的比（对应性和顺序性）</a:t>
            </a:r>
            <a:endParaRPr lang="zh-CN" altLang="zh-CN" sz="2400" b="1" dirty="0">
              <a:solidFill>
                <a:schemeClr val="tx2"/>
              </a:solidFill>
            </a:endParaRPr>
          </a:p>
        </p:txBody>
      </p:sp>
      <p:sp>
        <p:nvSpPr>
          <p:cNvPr id="22537" name="Text Box 9"/>
          <p:cNvSpPr txBox="1"/>
          <p:nvPr/>
        </p:nvSpPr>
        <p:spPr>
          <a:xfrm>
            <a:off x="1116013" y="3645218"/>
            <a:ext cx="7127875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zh-CN" sz="2400" b="1" dirty="0">
                <a:solidFill>
                  <a:srgbClr val="FF0000"/>
                </a:solidFill>
              </a:rPr>
              <a:t>三角形相似判定的预备定理</a:t>
            </a:r>
            <a:r>
              <a:rPr lang="zh-CN" altLang="zh-CN" sz="2400" b="1" dirty="0">
                <a:solidFill>
                  <a:schemeClr val="tx1"/>
                </a:solidFill>
              </a:rPr>
              <a:t>：平行于三角形一边的直线和其他两边（或两边的延长线）相交，截得的三角形与原三角形相似．（</a:t>
            </a:r>
            <a:r>
              <a:rPr lang="en-US" altLang="zh-CN" sz="2400" b="1" dirty="0">
                <a:solidFill>
                  <a:schemeClr val="tx1"/>
                </a:solidFill>
              </a:rPr>
              <a:t>“A”</a:t>
            </a:r>
            <a:r>
              <a:rPr lang="zh-CN" altLang="en-US" sz="2400" b="1" dirty="0">
                <a:solidFill>
                  <a:schemeClr val="tx1"/>
                </a:solidFill>
              </a:rPr>
              <a:t>型、</a:t>
            </a:r>
            <a:r>
              <a:rPr lang="en-US" altLang="zh-CN" sz="2400" b="1" dirty="0">
                <a:solidFill>
                  <a:schemeClr val="tx1"/>
                </a:solidFill>
              </a:rPr>
              <a:t>“X”</a:t>
            </a:r>
            <a:r>
              <a:rPr lang="zh-CN" altLang="en-US" sz="2400" b="1" dirty="0">
                <a:solidFill>
                  <a:schemeClr val="tx1"/>
                </a:solidFill>
              </a:rPr>
              <a:t>型</a:t>
            </a:r>
            <a:r>
              <a:rPr lang="zh-CN" altLang="zh-CN" sz="2400" b="1" dirty="0">
                <a:solidFill>
                  <a:schemeClr val="tx1"/>
                </a:solidFill>
              </a:rPr>
              <a:t>）</a:t>
            </a:r>
            <a:endParaRPr lang="zh-CN" altLang="zh-CN" sz="2400" b="1" dirty="0">
              <a:solidFill>
                <a:schemeClr val="tx1"/>
              </a:solidFill>
            </a:endParaRPr>
          </a:p>
        </p:txBody>
      </p:sp>
      <p:sp>
        <p:nvSpPr>
          <p:cNvPr id="2" name="标题 20481"/>
          <p:cNvSpPr>
            <a:spLocks noGrp="1"/>
          </p:cNvSpPr>
          <p:nvPr/>
        </p:nvSpPr>
        <p:spPr>
          <a:xfrm>
            <a:off x="501968" y="176213"/>
            <a:ext cx="7885112" cy="676275"/>
          </a:xfr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/>
              <a:t>七、课堂小结：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5" grpId="0"/>
      <p:bldP spid="22536" grpId="0"/>
      <p:bldP spid="225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31" name="文本占位符 99330"/>
          <p:cNvSpPr>
            <a:spLocks noGrp="1"/>
          </p:cNvSpPr>
          <p:nvPr>
            <p:ph type="body" idx="1"/>
          </p:nvPr>
        </p:nvSpPr>
        <p:spPr>
          <a:xfrm>
            <a:off x="254000" y="2094865"/>
            <a:ext cx="7989570" cy="256921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>
              <a:buNone/>
            </a:pPr>
            <a:endParaRPr lang="en-US" altLang="zh-CN" sz="3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r>
              <a:rPr 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《学》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46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47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页：  第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1~10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题</a:t>
            </a:r>
            <a:endParaRPr lang="zh-CN" altLang="en-US" sz="36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（选做题）：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题</a:t>
            </a:r>
            <a:endParaRPr lang="zh-CN" altLang="en-US" sz="36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482" name="标题 20481"/>
          <p:cNvSpPr>
            <a:spLocks noGrp="1"/>
          </p:cNvSpPr>
          <p:nvPr/>
        </p:nvSpPr>
        <p:spPr>
          <a:xfrm>
            <a:off x="501968" y="176213"/>
            <a:ext cx="7885112" cy="676275"/>
          </a:xfr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/>
              <a:t>八、作业布置：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 idx="4294967295"/>
          </p:nvPr>
        </p:nvSpPr>
        <p:spPr>
          <a:xfrm>
            <a:off x="497205" y="304800"/>
            <a:ext cx="4669790" cy="588645"/>
          </a:xfrm>
        </p:spPr>
        <p:txBody>
          <a:bodyPr anchor="b"/>
          <a:p>
            <a:r>
              <a:rPr lang="zh-CN" altLang="en-US" sz="4000" b="1" dirty="0"/>
              <a:t>一、复习回顾</a:t>
            </a:r>
            <a:endParaRPr lang="zh-CN" altLang="en-US" sz="4000" b="1" dirty="0"/>
          </a:p>
        </p:txBody>
      </p:sp>
      <p:sp>
        <p:nvSpPr>
          <p:cNvPr id="6147" name="文本占位符 6146"/>
          <p:cNvSpPr>
            <a:spLocks noGrp="1"/>
          </p:cNvSpPr>
          <p:nvPr>
            <p:ph type="body" idx="4294967295"/>
          </p:nvPr>
        </p:nvSpPr>
        <p:spPr>
          <a:xfrm>
            <a:off x="494030" y="2308860"/>
            <a:ext cx="8578215" cy="440055"/>
          </a:xfrm>
        </p:spPr>
        <p:txBody>
          <a:bodyPr/>
          <a:p>
            <a:pPr marL="571500" indent="-571500">
              <a:lnSpc>
                <a:spcPct val="90000"/>
              </a:lnSpc>
              <a:buNone/>
            </a:pPr>
            <a:r>
              <a:rPr lang="en-US" altLang="zh-CN" sz="2800" b="1" dirty="0">
                <a:solidFill>
                  <a:schemeClr val="tx1"/>
                </a:solidFill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</a:rPr>
              <a:t>什么样的两个多边形是相似多边形？</a:t>
            </a:r>
            <a:endParaRPr lang="zh-CN" altLang="en-US" sz="2800" b="1" dirty="0">
              <a:solidFill>
                <a:schemeClr val="tx1"/>
              </a:solidFill>
            </a:endParaRPr>
          </a:p>
          <a:p>
            <a:pPr marL="571500" indent="-571500">
              <a:lnSpc>
                <a:spcPct val="90000"/>
              </a:lnSpc>
              <a:buNone/>
            </a:pPr>
            <a:endParaRPr lang="en-US" altLang="zh-CN" sz="2800" b="1" dirty="0">
              <a:solidFill>
                <a:schemeClr val="tx1"/>
              </a:solidFill>
              <a:sym typeface="+mn-ea"/>
            </a:endParaRPr>
          </a:p>
          <a:p>
            <a:pPr marL="571500" indent="-571500">
              <a:lnSpc>
                <a:spcPct val="90000"/>
              </a:lnSpc>
              <a:buNone/>
            </a:pPr>
            <a:endParaRPr lang="en-US" altLang="zh-CN" sz="2800" b="1" dirty="0">
              <a:solidFill>
                <a:schemeClr val="tx1"/>
              </a:solidFill>
              <a:sym typeface="+mn-ea"/>
            </a:endParaRPr>
          </a:p>
          <a:p>
            <a:pPr marL="571500" indent="-571500">
              <a:lnSpc>
                <a:spcPct val="90000"/>
              </a:lnSpc>
              <a:buNone/>
            </a:pPr>
            <a:endParaRPr lang="en-US" altLang="zh-CN" sz="2800" b="1" dirty="0">
              <a:solidFill>
                <a:schemeClr val="tx1"/>
              </a:solidFill>
              <a:sym typeface="+mn-ea"/>
            </a:endParaRPr>
          </a:p>
          <a:p>
            <a:pPr marL="571500" indent="-571500">
              <a:lnSpc>
                <a:spcPct val="90000"/>
              </a:lnSpc>
              <a:buNone/>
            </a:pP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endParaRPr lang="en-US" altLang="zh-CN" sz="2800" b="1">
              <a:solidFill>
                <a:schemeClr val="accent2"/>
              </a:solidFill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534988" y="1055688"/>
            <a:ext cx="8208962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2400" b="1" dirty="0">
                <a:latin typeface="Verdana" panose="020B0604030504040204" pitchFamily="34" charset="0"/>
              </a:rPr>
              <a:t>      </a:t>
            </a:r>
            <a:r>
              <a:rPr lang="zh-CN" altLang="en-US" sz="2800" b="1" dirty="0">
                <a:latin typeface="Verdana" panose="020B0604030504040204" pitchFamily="34" charset="0"/>
              </a:rPr>
              <a:t>前面我们学习了相似多边形及相似比的有关概念，下面我们一起来回顾一下几个问题：</a:t>
            </a:r>
            <a:endParaRPr lang="zh-CN" altLang="en-US" sz="2800" b="1" dirty="0">
              <a:latin typeface="Verdan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1150" y="3005455"/>
            <a:ext cx="8241665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571500" indent="-571500" algn="l">
              <a:lnSpc>
                <a:spcPct val="90000"/>
              </a:lnSpc>
              <a:buNone/>
            </a:pPr>
            <a:r>
              <a:rPr lang="zh-CN" altLang="en-US" sz="3200" b="1" dirty="0">
                <a:sym typeface="+mn-ea"/>
              </a:rPr>
              <a:t>          </a:t>
            </a:r>
            <a:r>
              <a:rPr lang="zh-CN" altLang="en-US" sz="3200" b="1" dirty="0">
                <a:solidFill>
                  <a:schemeClr val="accent2"/>
                </a:solidFill>
                <a:sym typeface="+mn-ea"/>
              </a:rPr>
              <a:t>两个边数相同的多边形，如果它们的对应角相等，对应边长度的比相等，那么这两个多边形叫做相似多边形</a:t>
            </a:r>
            <a:r>
              <a:rPr lang="en-US" altLang="zh-CN" sz="3200" b="1">
                <a:solidFill>
                  <a:schemeClr val="accent2"/>
                </a:solidFill>
                <a:sym typeface="+mn-ea"/>
              </a:rPr>
              <a:t>.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-8255" y="4497705"/>
            <a:ext cx="6281420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571500" indent="-571500">
              <a:lnSpc>
                <a:spcPct val="90000"/>
              </a:lnSpc>
              <a:buNone/>
            </a:pPr>
            <a:r>
              <a:rPr lang="en-US" altLang="zh-CN" sz="2800" b="1" dirty="0">
                <a:sym typeface="+mn-ea"/>
              </a:rPr>
              <a:t>2.</a:t>
            </a:r>
            <a:r>
              <a:rPr lang="zh-CN" altLang="en-US" sz="2800" b="1" dirty="0">
                <a:sym typeface="+mn-ea"/>
              </a:rPr>
              <a:t>什么是相似比（相似系数）？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380048" y="5132705"/>
            <a:ext cx="7550150" cy="9772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571500" indent="-571500" algn="l">
              <a:lnSpc>
                <a:spcPct val="90000"/>
              </a:lnSpc>
              <a:buNone/>
            </a:pPr>
            <a:r>
              <a:rPr lang="en-US" altLang="zh-CN" sz="3200" b="1" dirty="0">
                <a:solidFill>
                  <a:schemeClr val="accent2"/>
                </a:solidFill>
                <a:sym typeface="+mn-ea"/>
              </a:rPr>
              <a:t>      </a:t>
            </a:r>
            <a:r>
              <a:rPr lang="zh-CN" altLang="en-US" sz="3200" b="1" dirty="0">
                <a:solidFill>
                  <a:schemeClr val="accent2"/>
                </a:solidFill>
                <a:sym typeface="+mn-ea"/>
              </a:rPr>
              <a:t>相似多边形对应边长度的比叫做相似</a:t>
            </a:r>
            <a:endParaRPr lang="zh-CN" altLang="en-US" sz="3200" b="1" dirty="0">
              <a:solidFill>
                <a:schemeClr val="accent2"/>
              </a:solidFill>
              <a:sym typeface="+mn-ea"/>
            </a:endParaRPr>
          </a:p>
          <a:p>
            <a:pPr marL="571500" indent="-571500" algn="l">
              <a:lnSpc>
                <a:spcPct val="90000"/>
              </a:lnSpc>
              <a:buNone/>
            </a:pPr>
            <a:r>
              <a:rPr lang="zh-CN" altLang="en-US" sz="3200" b="1" dirty="0">
                <a:solidFill>
                  <a:schemeClr val="accent2"/>
                </a:solidFill>
                <a:sym typeface="+mn-ea"/>
              </a:rPr>
              <a:t>比或相似系数</a:t>
            </a:r>
            <a:r>
              <a:rPr lang="en-US" altLang="zh-CN" sz="3200" b="1">
                <a:solidFill>
                  <a:schemeClr val="accent2"/>
                </a:solidFill>
                <a:sym typeface="+mn-ea"/>
              </a:rPr>
              <a:t>.</a:t>
            </a:r>
            <a:endParaRPr lang="zh-CN" altLang="en-US" sz="3200"/>
          </a:p>
        </p:txBody>
      </p:sp>
      <p:sp>
        <p:nvSpPr>
          <p:cNvPr id="5" name="椭圆 4"/>
          <p:cNvSpPr/>
          <p:nvPr/>
        </p:nvSpPr>
        <p:spPr>
          <a:xfrm>
            <a:off x="2529205" y="3035935"/>
            <a:ext cx="1800225" cy="495935"/>
          </a:xfrm>
          <a:prstGeom prst="ellipse">
            <a:avLst/>
          </a:prstGeom>
          <a:noFill/>
          <a:ln w="28575" cmpd="sng">
            <a:solidFill>
              <a:srgbClr val="000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981710" y="3467735"/>
            <a:ext cx="2117090" cy="495935"/>
          </a:xfrm>
          <a:prstGeom prst="ellipse">
            <a:avLst/>
          </a:prstGeom>
          <a:noFill/>
          <a:ln w="28575" cmpd="sng">
            <a:solidFill>
              <a:srgbClr val="000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255645" y="3467735"/>
            <a:ext cx="4029710" cy="495935"/>
          </a:xfrm>
          <a:prstGeom prst="ellipse">
            <a:avLst/>
          </a:prstGeom>
          <a:noFill/>
          <a:ln w="28575" cmpd="sng">
            <a:solidFill>
              <a:srgbClr val="000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261360" y="5173345"/>
            <a:ext cx="3011805" cy="495935"/>
          </a:xfrm>
          <a:prstGeom prst="ellipse">
            <a:avLst/>
          </a:prstGeom>
          <a:noFill/>
          <a:ln w="28575" cmpd="sng">
            <a:solidFill>
              <a:srgbClr val="000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5" grpId="0" bldLvl="0" animBg="1"/>
      <p:bldP spid="6" grpId="0" bldLvl="0" animBg="1"/>
      <p:bldP spid="7" grpId="0" bldLvl="0" animBg="1"/>
      <p:bldP spid="2" grpId="0"/>
      <p:bldP spid="4" grpId="0"/>
      <p:bldP spid="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502920" y="376555"/>
            <a:ext cx="8001000" cy="513715"/>
          </a:xfrm>
        </p:spPr>
        <p:txBody>
          <a:bodyPr anchor="b"/>
          <a:p>
            <a:r>
              <a:rPr lang="zh-CN" altLang="en-US" sz="4000" b="1" dirty="0"/>
              <a:t>二、引入新知</a:t>
            </a:r>
            <a:endParaRPr lang="zh-CN" altLang="en-US" sz="4000" b="1" dirty="0"/>
          </a:p>
        </p:txBody>
      </p:sp>
      <p:grpSp>
        <p:nvGrpSpPr>
          <p:cNvPr id="7244" name="组合 7243"/>
          <p:cNvGrpSpPr/>
          <p:nvPr/>
        </p:nvGrpSpPr>
        <p:grpSpPr>
          <a:xfrm>
            <a:off x="73025" y="1563370"/>
            <a:ext cx="2272030" cy="3620367"/>
            <a:chOff x="340" y="1570"/>
            <a:chExt cx="1406" cy="2132"/>
          </a:xfrm>
        </p:grpSpPr>
        <p:grpSp>
          <p:nvGrpSpPr>
            <p:cNvPr id="7239" name="组合 7238"/>
            <p:cNvGrpSpPr/>
            <p:nvPr/>
          </p:nvGrpSpPr>
          <p:grpSpPr>
            <a:xfrm>
              <a:off x="476" y="1570"/>
              <a:ext cx="925" cy="755"/>
              <a:chOff x="431" y="1570"/>
              <a:chExt cx="925" cy="755"/>
            </a:xfrm>
          </p:grpSpPr>
          <p:sp>
            <p:nvSpPr>
              <p:cNvPr id="7194" name="文本框 7193"/>
              <p:cNvSpPr txBox="1"/>
              <p:nvPr/>
            </p:nvSpPr>
            <p:spPr>
              <a:xfrm>
                <a:off x="961" y="1570"/>
                <a:ext cx="196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C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196" name="文本框 7195"/>
              <p:cNvSpPr txBox="1"/>
              <p:nvPr/>
            </p:nvSpPr>
            <p:spPr>
              <a:xfrm>
                <a:off x="431" y="2069"/>
                <a:ext cx="142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A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197" name="文本框 7196"/>
              <p:cNvSpPr txBox="1"/>
              <p:nvPr/>
            </p:nvSpPr>
            <p:spPr>
              <a:xfrm>
                <a:off x="1214" y="2022"/>
                <a:ext cx="142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B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198" name="直接连接符 7197"/>
              <p:cNvSpPr/>
              <p:nvPr/>
            </p:nvSpPr>
            <p:spPr>
              <a:xfrm>
                <a:off x="669" y="2142"/>
                <a:ext cx="555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9" name="直接连接符 7198"/>
              <p:cNvSpPr/>
              <p:nvPr/>
            </p:nvSpPr>
            <p:spPr>
              <a:xfrm flipH="1">
                <a:off x="654" y="1781"/>
                <a:ext cx="394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00" name="直接连接符 7199"/>
              <p:cNvSpPr/>
              <p:nvPr/>
            </p:nvSpPr>
            <p:spPr>
              <a:xfrm>
                <a:off x="1052" y="1781"/>
                <a:ext cx="181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01" name="直接连接符 7200"/>
              <p:cNvSpPr/>
              <p:nvPr/>
            </p:nvSpPr>
            <p:spPr>
              <a:xfrm flipH="1">
                <a:off x="659" y="1781"/>
                <a:ext cx="395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7238" name="组合 7237"/>
            <p:cNvGrpSpPr/>
            <p:nvPr/>
          </p:nvGrpSpPr>
          <p:grpSpPr>
            <a:xfrm>
              <a:off x="340" y="2523"/>
              <a:ext cx="1406" cy="907"/>
              <a:chOff x="340" y="2523"/>
              <a:chExt cx="1406" cy="907"/>
            </a:xfrm>
          </p:grpSpPr>
          <p:sp>
            <p:nvSpPr>
              <p:cNvPr id="7202" name="文本框 7201"/>
              <p:cNvSpPr txBox="1"/>
              <p:nvPr/>
            </p:nvSpPr>
            <p:spPr>
              <a:xfrm>
                <a:off x="1338" y="3158"/>
                <a:ext cx="408" cy="2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B′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204" name="文本框 7203"/>
              <p:cNvSpPr txBox="1"/>
              <p:nvPr/>
            </p:nvSpPr>
            <p:spPr>
              <a:xfrm>
                <a:off x="1020" y="2523"/>
                <a:ext cx="371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C′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205" name="文本框 7204"/>
              <p:cNvSpPr txBox="1"/>
              <p:nvPr/>
            </p:nvSpPr>
            <p:spPr>
              <a:xfrm>
                <a:off x="340" y="3158"/>
                <a:ext cx="454" cy="2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A′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206" name="直接连接符 7205"/>
              <p:cNvSpPr/>
              <p:nvPr/>
            </p:nvSpPr>
            <p:spPr>
              <a:xfrm>
                <a:off x="579" y="3276"/>
                <a:ext cx="772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07" name="直接连接符 7206"/>
              <p:cNvSpPr/>
              <p:nvPr/>
            </p:nvSpPr>
            <p:spPr>
              <a:xfrm flipH="1">
                <a:off x="559" y="2777"/>
                <a:ext cx="548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08" name="直接连接符 7207"/>
              <p:cNvSpPr/>
              <p:nvPr/>
            </p:nvSpPr>
            <p:spPr>
              <a:xfrm>
                <a:off x="1111" y="2777"/>
                <a:ext cx="253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09" name="直接连接符 7208"/>
              <p:cNvSpPr/>
              <p:nvPr/>
            </p:nvSpPr>
            <p:spPr>
              <a:xfrm flipH="1">
                <a:off x="566" y="2777"/>
                <a:ext cx="549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7236" name="文本框 7235"/>
            <p:cNvSpPr txBox="1"/>
            <p:nvPr/>
          </p:nvSpPr>
          <p:spPr>
            <a:xfrm>
              <a:off x="917" y="3485"/>
              <a:ext cx="352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1800" dirty="0">
                  <a:latin typeface="Verdana" panose="020B0604030504040204" pitchFamily="34" charset="0"/>
                </a:rPr>
                <a:t>图</a:t>
              </a:r>
              <a:r>
                <a:rPr lang="en-US" altLang="zh-CN" sz="1800">
                  <a:latin typeface="Verdana" panose="020B0604030504040204" pitchFamily="34" charset="0"/>
                </a:rPr>
                <a:t>1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</p:grpSp>
      <p:sp>
        <p:nvSpPr>
          <p:cNvPr id="7227" name="文本框 7226"/>
          <p:cNvSpPr txBox="1"/>
          <p:nvPr/>
        </p:nvSpPr>
        <p:spPr>
          <a:xfrm>
            <a:off x="3001645" y="2912110"/>
            <a:ext cx="5692140" cy="583565"/>
          </a:xfrm>
          <a:prstGeom prst="rect">
            <a:avLst/>
          </a:prstGeom>
          <a:noFill/>
          <a:ln w="28575" cmpd="sng">
            <a:solidFill>
              <a:schemeClr val="accent2"/>
            </a:solidFill>
            <a:prstDash val="solid"/>
          </a:ln>
        </p:spPr>
        <p:txBody>
          <a:bodyPr wrap="square">
            <a:spAutoFit/>
          </a:bodyPr>
          <a:p>
            <a:pPr lvl="1" algn="l"/>
            <a:r>
              <a:rPr lang="zh-CN" altLang="en-US" sz="3200" b="1" dirty="0">
                <a:latin typeface="Verdana" panose="020B0604030504040204" pitchFamily="34" charset="0"/>
              </a:rPr>
              <a:t>记作</a:t>
            </a:r>
            <a:r>
              <a:rPr lang="en-US" altLang="zh-CN" sz="3200" b="1" dirty="0">
                <a:latin typeface="Verdana" panose="020B0604030504040204" pitchFamily="34" charset="0"/>
              </a:rPr>
              <a:t>:△ABC</a:t>
            </a:r>
            <a:r>
              <a:rPr lang="en-US" altLang="zh-CN" sz="3200" b="1" dirty="0">
                <a:solidFill>
                  <a:srgbClr val="FF0000"/>
                </a:solidFill>
                <a:latin typeface="Verdana" panose="020B0604030504040204" pitchFamily="34" charset="0"/>
              </a:rPr>
              <a:t>∽</a:t>
            </a:r>
            <a:r>
              <a:rPr lang="en-US" altLang="zh-CN" sz="3200" b="1" dirty="0">
                <a:latin typeface="Verdana" panose="020B0604030504040204" pitchFamily="34" charset="0"/>
              </a:rPr>
              <a:t>△A′B′C′</a:t>
            </a:r>
            <a:endParaRPr lang="en-US" altLang="zh-CN" sz="3200" b="1">
              <a:latin typeface="Verdana" panose="020B0604030504040204" pitchFamily="34" charset="0"/>
            </a:endParaRPr>
          </a:p>
        </p:txBody>
      </p:sp>
      <p:sp>
        <p:nvSpPr>
          <p:cNvPr id="4" name="燕尾形箭头 3"/>
          <p:cNvSpPr/>
          <p:nvPr/>
        </p:nvSpPr>
        <p:spPr>
          <a:xfrm>
            <a:off x="2563495" y="2235200"/>
            <a:ext cx="439420" cy="297815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02915" y="2092325"/>
            <a:ext cx="5693410" cy="583565"/>
          </a:xfrm>
          <a:prstGeom prst="rect">
            <a:avLst/>
          </a:prstGeom>
          <a:noFill/>
          <a:ln w="28575" cmpd="sng">
            <a:solidFill>
              <a:schemeClr val="accent2"/>
            </a:solidFill>
            <a:prstDash val="solid"/>
          </a:ln>
        </p:spPr>
        <p:txBody>
          <a:bodyPr wrap="square" rtlCol="0" anchor="t">
            <a:spAutoFit/>
          </a:bodyPr>
          <a:p>
            <a:r>
              <a:rPr lang="en-US" altLang="zh-CN" sz="3200" b="1" dirty="0">
                <a:sym typeface="+mn-ea"/>
              </a:rPr>
              <a:t> </a:t>
            </a:r>
            <a:r>
              <a:rPr lang="zh-CN" altLang="en-US" sz="3200" b="1" dirty="0">
                <a:sym typeface="+mn-ea"/>
              </a:rPr>
              <a:t>已知</a:t>
            </a:r>
            <a:r>
              <a:rPr lang="en-US" altLang="zh-CN" sz="3200" b="1" dirty="0">
                <a:sym typeface="+mn-ea"/>
              </a:rPr>
              <a:t>△ABC</a:t>
            </a:r>
            <a:r>
              <a:rPr lang="zh-CN" altLang="en-US" sz="3200" b="1" dirty="0">
                <a:sym typeface="+mn-ea"/>
              </a:rPr>
              <a:t>与</a:t>
            </a:r>
            <a:r>
              <a:rPr lang="en-US" altLang="zh-CN" sz="3200" b="1" dirty="0">
                <a:sym typeface="+mn-ea"/>
              </a:rPr>
              <a:t>△A′B′C′</a:t>
            </a:r>
            <a:r>
              <a:rPr lang="zh-CN" altLang="en-US" sz="3200" b="1" dirty="0">
                <a:sym typeface="+mn-ea"/>
              </a:rPr>
              <a:t>相似</a:t>
            </a:r>
            <a:r>
              <a:rPr lang="en-US" altLang="zh-CN" sz="3200" b="1" dirty="0">
                <a:sym typeface="+mn-ea"/>
              </a:rPr>
              <a:t>. </a:t>
            </a:r>
            <a:endParaRPr lang="zh-CN" altLang="en-US" sz="3200"/>
          </a:p>
        </p:txBody>
      </p:sp>
      <p:sp>
        <p:nvSpPr>
          <p:cNvPr id="7" name="文本框 6"/>
          <p:cNvSpPr txBox="1"/>
          <p:nvPr/>
        </p:nvSpPr>
        <p:spPr>
          <a:xfrm>
            <a:off x="3000375" y="3705860"/>
            <a:ext cx="5693410" cy="58356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txBody>
          <a:bodyPr wrap="square" rtlCol="0" anchor="t">
            <a:spAutoFit/>
          </a:bodyPr>
          <a:p>
            <a:r>
              <a:rPr lang="zh-CN" altLang="en-US" sz="3200" dirty="0">
                <a:sym typeface="+mn-ea"/>
              </a:rPr>
              <a:t>读作</a:t>
            </a:r>
            <a:r>
              <a:rPr lang="en-US" altLang="zh-CN" sz="3200" b="1" dirty="0">
                <a:sym typeface="+mn-ea"/>
              </a:rPr>
              <a:t>△ABC</a:t>
            </a:r>
            <a:r>
              <a:rPr lang="zh-CN" altLang="en-US" sz="3200" b="1" dirty="0">
                <a:solidFill>
                  <a:srgbClr val="FF0000"/>
                </a:solidFill>
                <a:sym typeface="+mn-ea"/>
              </a:rPr>
              <a:t>相似于</a:t>
            </a:r>
            <a:r>
              <a:rPr lang="en-US" altLang="zh-CN" sz="3200" b="1" dirty="0">
                <a:sym typeface="+mn-ea"/>
              </a:rPr>
              <a:t>△A′B′C′</a:t>
            </a:r>
            <a:endParaRPr lang="zh-CN" altLang="en-US" sz="3200"/>
          </a:p>
        </p:txBody>
      </p:sp>
      <p:sp>
        <p:nvSpPr>
          <p:cNvPr id="8" name="燕尾形箭头 7"/>
          <p:cNvSpPr/>
          <p:nvPr/>
        </p:nvSpPr>
        <p:spPr>
          <a:xfrm>
            <a:off x="2563495" y="3060065"/>
            <a:ext cx="438150" cy="306070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燕尾形箭头 9"/>
          <p:cNvSpPr/>
          <p:nvPr/>
        </p:nvSpPr>
        <p:spPr>
          <a:xfrm>
            <a:off x="2560955" y="3877310"/>
            <a:ext cx="439420" cy="297815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88290" y="4575810"/>
            <a:ext cx="8570595" cy="2014855"/>
            <a:chOff x="454" y="7206"/>
            <a:chExt cx="13497" cy="3173"/>
          </a:xfrm>
        </p:grpSpPr>
        <p:sp>
          <p:nvSpPr>
            <p:cNvPr id="7243" name="文本框 7242"/>
            <p:cNvSpPr txBox="1"/>
            <p:nvPr/>
          </p:nvSpPr>
          <p:spPr>
            <a:xfrm>
              <a:off x="454" y="8200"/>
              <a:ext cx="13497" cy="2179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txBody>
            <a:bodyPr wrap="square">
              <a:spAutoFit/>
            </a:bodyPr>
            <a:p>
              <a:pPr lvl="1" algn="l"/>
              <a:r>
                <a:rPr lang="en-US" altLang="zh-CN" sz="2400" dirty="0">
                  <a:latin typeface="Verdana" panose="020B0604030504040204" pitchFamily="34" charset="0"/>
                </a:rPr>
                <a:t>     </a:t>
              </a:r>
              <a:r>
                <a:rPr lang="zh-CN" altLang="zh-CN" sz="2800" b="1" dirty="0">
                  <a:solidFill>
                    <a:schemeClr val="tx1"/>
                  </a:solidFill>
                  <a:latin typeface="Verdana" panose="020B0604030504040204" pitchFamily="34" charset="0"/>
                </a:rPr>
                <a:t>注意</a:t>
              </a:r>
              <a:r>
                <a:rPr lang="en-US" altLang="zh-CN" sz="2800" b="1" dirty="0">
                  <a:solidFill>
                    <a:schemeClr val="tx1"/>
                  </a:solidFill>
                  <a:latin typeface="Verdana" panose="020B0604030504040204" pitchFamily="34" charset="0"/>
                </a:rPr>
                <a:t>1</a:t>
              </a:r>
              <a:r>
                <a:rPr lang="zh-CN" altLang="zh-CN" sz="2800" dirty="0">
                  <a:solidFill>
                    <a:schemeClr val="tx1"/>
                  </a:solidFill>
                  <a:latin typeface="Verdana" panose="020B0604030504040204" pitchFamily="34" charset="0"/>
                </a:rPr>
                <a:t>：</a:t>
              </a:r>
              <a:r>
                <a:rPr lang="zh-CN" altLang="en-US" sz="2800" b="1" dirty="0">
                  <a:solidFill>
                    <a:schemeClr val="tx1"/>
                  </a:solidFill>
                  <a:latin typeface="Verdana" panose="020B0604030504040204" pitchFamily="34" charset="0"/>
                </a:rPr>
                <a:t>两个三角形相似，用</a:t>
              </a:r>
              <a:r>
                <a:rPr lang="zh-CN" altLang="en-US" sz="2800" b="1" dirty="0">
                  <a:solidFill>
                    <a:srgbClr val="FF0000"/>
                  </a:solidFill>
                  <a:latin typeface="Verdana" panose="020B0604030504040204" pitchFamily="34" charset="0"/>
                </a:rPr>
                <a:t>相似符号表示</a:t>
              </a:r>
              <a:r>
                <a:rPr lang="zh-CN" altLang="en-US" sz="2800" b="1" dirty="0">
                  <a:solidFill>
                    <a:schemeClr val="tx1"/>
                  </a:solidFill>
                  <a:latin typeface="Verdana" panose="020B0604030504040204" pitchFamily="34" charset="0"/>
                </a:rPr>
                <a:t>时</a:t>
              </a:r>
              <a:r>
                <a:rPr lang="zh-CN" altLang="en-US" sz="2800" b="1" dirty="0">
                  <a:solidFill>
                    <a:schemeClr val="tx1"/>
                  </a:solidFill>
                  <a:latin typeface="Verdana" panose="020B0604030504040204" pitchFamily="34" charset="0"/>
                </a:rPr>
                <a:t>，与全等一样，应把</a:t>
              </a:r>
              <a:r>
                <a:rPr lang="zh-CN" altLang="en-US" sz="2800" b="1" dirty="0">
                  <a:solidFill>
                    <a:srgbClr val="FF0000"/>
                  </a:solidFill>
                  <a:latin typeface="Verdana" panose="020B0604030504040204" pitchFamily="34" charset="0"/>
                </a:rPr>
                <a:t>对应顶点的字母写在对应的位置上</a:t>
              </a:r>
              <a:r>
                <a:rPr lang="zh-CN" altLang="en-US" sz="2800" b="1" dirty="0">
                  <a:solidFill>
                    <a:schemeClr val="tx1"/>
                  </a:solidFill>
                  <a:latin typeface="Verdana" panose="020B0604030504040204" pitchFamily="34" charset="0"/>
                </a:rPr>
                <a:t>，这样便于找出相似三角形的对应角和对应边</a:t>
              </a:r>
              <a:r>
                <a:rPr lang="en-US" altLang="zh-CN" sz="2800" b="1">
                  <a:solidFill>
                    <a:schemeClr val="tx1"/>
                  </a:solidFill>
                  <a:latin typeface="Verdana" panose="020B0604030504040204" pitchFamily="34" charset="0"/>
                </a:rPr>
                <a:t>.</a:t>
              </a:r>
              <a:endParaRPr lang="en-US" altLang="zh-CN" sz="2800" b="1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" name="燕尾形箭头 10"/>
            <p:cNvSpPr/>
            <p:nvPr/>
          </p:nvSpPr>
          <p:spPr>
            <a:xfrm rot="5400000">
              <a:off x="8354" y="7294"/>
              <a:ext cx="646" cy="469"/>
            </a:xfrm>
            <a:prstGeom prst="notched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2" name="圆柱形 11"/>
          <p:cNvSpPr/>
          <p:nvPr/>
        </p:nvSpPr>
        <p:spPr>
          <a:xfrm>
            <a:off x="2088515" y="2058035"/>
            <a:ext cx="472440" cy="2205355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sz="2800" b="1"/>
              <a:t>写法</a:t>
            </a:r>
            <a:endParaRPr lang="zh-CN" sz="2800" b="1"/>
          </a:p>
          <a:p>
            <a:pPr algn="ctr"/>
            <a:endParaRPr lang="zh-CN" sz="2800" b="1"/>
          </a:p>
          <a:p>
            <a:pPr algn="ctr"/>
            <a:r>
              <a:rPr lang="zh-CN" sz="2800" b="1"/>
              <a:t>读法</a:t>
            </a:r>
            <a:endParaRPr lang="zh-CN" sz="2800" b="1"/>
          </a:p>
        </p:txBody>
      </p:sp>
      <p:sp>
        <p:nvSpPr>
          <p:cNvPr id="10289" name="标题 10288"/>
          <p:cNvSpPr>
            <a:spLocks noGrp="1"/>
          </p:cNvSpPr>
          <p:nvPr/>
        </p:nvSpPr>
        <p:spPr>
          <a:xfrm>
            <a:off x="502920" y="833120"/>
            <a:ext cx="8001000" cy="544195"/>
          </a:xfr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/>
              <a:t>1.</a:t>
            </a:r>
            <a:r>
              <a:rPr lang="zh-CN" altLang="en-US" sz="2800" b="1" dirty="0"/>
              <a:t>相似三角形的表示：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7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42" name="文本框 7241"/>
          <p:cNvSpPr txBox="1"/>
          <p:nvPr/>
        </p:nvSpPr>
        <p:spPr>
          <a:xfrm>
            <a:off x="2146300" y="1411605"/>
            <a:ext cx="6758940" cy="4030980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    </a:t>
            </a:r>
            <a:r>
              <a:rPr lang="zh-CN" altLang="en-US" sz="32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注意</a:t>
            </a:r>
            <a:r>
              <a:rPr lang="en-US" altLang="zh-CN" sz="32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2</a:t>
            </a:r>
            <a:r>
              <a:rPr lang="zh-CN" altLang="en-US" sz="32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：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若两个三角形相似写成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△ABC∽△A′B′C′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，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</a:endParaRPr>
          </a:p>
          <a:p>
            <a:pPr algn="l"/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则表明对应关系是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唯一确定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的，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</a:endParaRPr>
          </a:p>
          <a:p>
            <a:pPr algn="l"/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即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A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与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A′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、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B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与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B′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、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C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与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C′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分别对应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.</a:t>
            </a:r>
            <a:endParaRPr lang="en-US" altLang="zh-CN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</a:endParaRPr>
          </a:p>
          <a:p>
            <a:pPr algn="l"/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</a:endParaRPr>
          </a:p>
          <a:p>
            <a:pPr algn="l"/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如果仅说“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△ABC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与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△A′B′C′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相似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”，没有用“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∽”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表示的，则没有说明对应关系</a:t>
            </a:r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</a:rPr>
              <a:t>.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3025" y="1579245"/>
            <a:ext cx="2272030" cy="3620367"/>
            <a:chOff x="340" y="1570"/>
            <a:chExt cx="1406" cy="2132"/>
          </a:xfrm>
        </p:grpSpPr>
        <p:grpSp>
          <p:nvGrpSpPr>
            <p:cNvPr id="6" name="组合 5"/>
            <p:cNvGrpSpPr/>
            <p:nvPr/>
          </p:nvGrpSpPr>
          <p:grpSpPr>
            <a:xfrm>
              <a:off x="476" y="1570"/>
              <a:ext cx="925" cy="755"/>
              <a:chOff x="431" y="1570"/>
              <a:chExt cx="925" cy="75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961" y="1570"/>
                <a:ext cx="196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C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431" y="2069"/>
                <a:ext cx="142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A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214" y="2022"/>
                <a:ext cx="142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B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0" name="直接连接符 9"/>
              <p:cNvSpPr/>
              <p:nvPr/>
            </p:nvSpPr>
            <p:spPr>
              <a:xfrm>
                <a:off x="669" y="2142"/>
                <a:ext cx="555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" name="直接连接符 10"/>
              <p:cNvSpPr/>
              <p:nvPr/>
            </p:nvSpPr>
            <p:spPr>
              <a:xfrm flipH="1">
                <a:off x="654" y="1781"/>
                <a:ext cx="394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" name="直接连接符 11"/>
              <p:cNvSpPr/>
              <p:nvPr/>
            </p:nvSpPr>
            <p:spPr>
              <a:xfrm>
                <a:off x="1052" y="1781"/>
                <a:ext cx="181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" name="直接连接符 12"/>
              <p:cNvSpPr/>
              <p:nvPr/>
            </p:nvSpPr>
            <p:spPr>
              <a:xfrm flipH="1">
                <a:off x="659" y="1781"/>
                <a:ext cx="395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" name="组合 13"/>
            <p:cNvGrpSpPr/>
            <p:nvPr/>
          </p:nvGrpSpPr>
          <p:grpSpPr>
            <a:xfrm>
              <a:off x="340" y="2523"/>
              <a:ext cx="1406" cy="907"/>
              <a:chOff x="340" y="2523"/>
              <a:chExt cx="1406" cy="907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338" y="3158"/>
                <a:ext cx="408" cy="2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B′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1020" y="2523"/>
                <a:ext cx="371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C′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340" y="3158"/>
                <a:ext cx="454" cy="2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A′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" name="直接连接符 17"/>
              <p:cNvSpPr/>
              <p:nvPr/>
            </p:nvSpPr>
            <p:spPr>
              <a:xfrm>
                <a:off x="579" y="3276"/>
                <a:ext cx="772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" name="直接连接符 18"/>
              <p:cNvSpPr/>
              <p:nvPr/>
            </p:nvSpPr>
            <p:spPr>
              <a:xfrm flipH="1">
                <a:off x="559" y="2777"/>
                <a:ext cx="548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" name="直接连接符 19"/>
              <p:cNvSpPr/>
              <p:nvPr/>
            </p:nvSpPr>
            <p:spPr>
              <a:xfrm>
                <a:off x="1111" y="2777"/>
                <a:ext cx="253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" name="直接连接符 20"/>
              <p:cNvSpPr/>
              <p:nvPr/>
            </p:nvSpPr>
            <p:spPr>
              <a:xfrm flipH="1">
                <a:off x="566" y="2777"/>
                <a:ext cx="549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2" name="文本框 21"/>
            <p:cNvSpPr txBox="1"/>
            <p:nvPr/>
          </p:nvSpPr>
          <p:spPr>
            <a:xfrm>
              <a:off x="917" y="3485"/>
              <a:ext cx="352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1800" dirty="0">
                  <a:latin typeface="Verdana" panose="020B0604030504040204" pitchFamily="34" charset="0"/>
                </a:rPr>
                <a:t>图</a:t>
              </a:r>
              <a:r>
                <a:rPr lang="en-US" altLang="zh-CN" sz="1800">
                  <a:latin typeface="Verdana" panose="020B0604030504040204" pitchFamily="34" charset="0"/>
                </a:rPr>
                <a:t>1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52" name="内容占位符 10251"/>
          <p:cNvGraphicFramePr/>
          <p:nvPr>
            <p:ph sz="quarter" idx="2"/>
          </p:nvPr>
        </p:nvGraphicFramePr>
        <p:xfrm>
          <a:off x="5076825" y="1773238"/>
          <a:ext cx="30861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" imgW="0" imgH="0" progId="Equation.DSMT4">
                  <p:embed/>
                </p:oleObj>
              </mc:Choice>
              <mc:Fallback>
                <p:oleObj name="" r:id="rId1" imgW="0" imgH="0" progId="Equation.DSMT4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5076825" y="1773238"/>
                        <a:ext cx="3086100" cy="20574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9" name="文本框 10258"/>
          <p:cNvSpPr txBox="1"/>
          <p:nvPr/>
        </p:nvSpPr>
        <p:spPr>
          <a:xfrm>
            <a:off x="2068195" y="1644015"/>
            <a:ext cx="6844030" cy="19996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3200" b="1" dirty="0">
                <a:latin typeface="Verdana" panose="020B0604030504040204" pitchFamily="34" charset="0"/>
              </a:rPr>
              <a:t>对于</a:t>
            </a:r>
            <a:r>
              <a:rPr lang="en-US" altLang="zh-CN" sz="3200" b="1" dirty="0">
                <a:latin typeface="Verdana" panose="020B0604030504040204" pitchFamily="34" charset="0"/>
              </a:rPr>
              <a:t>△ABC∽△A′B′C′</a:t>
            </a:r>
            <a:r>
              <a:rPr lang="zh-CN" altLang="en-US" sz="3200" b="1" dirty="0">
                <a:latin typeface="Verdana" panose="020B0604030504040204" pitchFamily="34" charset="0"/>
              </a:rPr>
              <a:t>，</a:t>
            </a:r>
            <a:endParaRPr lang="zh-CN" altLang="en-US" sz="3200" b="1" dirty="0">
              <a:latin typeface="Verdana" panose="020B0604030504040204" pitchFamily="34" charset="0"/>
            </a:endParaRPr>
          </a:p>
          <a:p>
            <a:pPr algn="l"/>
            <a:r>
              <a:rPr lang="zh-CN" altLang="en-US" sz="3200" b="1" dirty="0">
                <a:latin typeface="Verdana" panose="020B0604030504040204" pitchFamily="34" charset="0"/>
              </a:rPr>
              <a:t>根据相似形的定义，应有：</a:t>
            </a:r>
            <a:endParaRPr lang="zh-CN" altLang="en-US" sz="3200" b="1" dirty="0">
              <a:latin typeface="Verdana" panose="020B0604030504040204" pitchFamily="34" charset="0"/>
            </a:endParaRPr>
          </a:p>
          <a:p>
            <a:pPr algn="l"/>
            <a:r>
              <a:rPr lang="en-US" altLang="zh-CN" sz="3200" b="1" dirty="0">
                <a:latin typeface="Verdana" panose="020B0604030504040204" pitchFamily="34" charset="0"/>
              </a:rPr>
              <a:t>∠A=∠A′</a:t>
            </a:r>
            <a:r>
              <a:rPr lang="zh-CN" altLang="en-US" sz="3200" b="1" dirty="0">
                <a:latin typeface="Verdana" panose="020B0604030504040204" pitchFamily="34" charset="0"/>
              </a:rPr>
              <a:t>，</a:t>
            </a:r>
            <a:r>
              <a:rPr lang="en-US" altLang="zh-CN" sz="3200" b="1" dirty="0">
                <a:latin typeface="Verdana" panose="020B0604030504040204" pitchFamily="34" charset="0"/>
              </a:rPr>
              <a:t>∠B=∠B′</a:t>
            </a:r>
            <a:r>
              <a:rPr lang="zh-CN" altLang="en-US" sz="3200" b="1" dirty="0">
                <a:latin typeface="Verdana" panose="020B0604030504040204" pitchFamily="34" charset="0"/>
              </a:rPr>
              <a:t>，</a:t>
            </a:r>
            <a:r>
              <a:rPr lang="en-US" altLang="zh-CN" sz="3200" b="1" dirty="0">
                <a:latin typeface="Verdana" panose="020B0604030504040204" pitchFamily="34" charset="0"/>
              </a:rPr>
              <a:t>∠C=∠C′</a:t>
            </a:r>
            <a:r>
              <a:rPr lang="zh-CN" altLang="en-US" sz="2800" b="1" dirty="0">
                <a:latin typeface="Verdana" panose="020B0604030504040204" pitchFamily="34" charset="0"/>
              </a:rPr>
              <a:t>，</a:t>
            </a:r>
            <a:endParaRPr lang="zh-CN" altLang="en-US" sz="2800" b="1" dirty="0">
              <a:latin typeface="Verdana" panose="020B0604030504040204" pitchFamily="34" charset="0"/>
            </a:endParaRPr>
          </a:p>
          <a:p>
            <a:pPr algn="l"/>
            <a:endParaRPr lang="zh-CN" altLang="en-US" sz="2800" b="1" dirty="0">
              <a:latin typeface="Verdana" panose="020B0604030504040204" pitchFamily="34" charset="0"/>
            </a:endParaRPr>
          </a:p>
        </p:txBody>
      </p:sp>
      <p:graphicFrame>
        <p:nvGraphicFramePr>
          <p:cNvPr id="10260" name="对象 10259"/>
          <p:cNvGraphicFramePr/>
          <p:nvPr/>
        </p:nvGraphicFramePr>
        <p:xfrm>
          <a:off x="3020060" y="3371850"/>
          <a:ext cx="3589655" cy="1220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2" imgW="1282065" imgH="393700" progId="Equation.DSMT4">
                  <p:embed/>
                </p:oleObj>
              </mc:Choice>
              <mc:Fallback>
                <p:oleObj name="" r:id="rId2" imgW="1282065" imgH="393700" progId="Equation.DSMT4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20060" y="3371850"/>
                        <a:ext cx="3589655" cy="12204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7" name="文本框 10286"/>
          <p:cNvSpPr txBox="1"/>
          <p:nvPr/>
        </p:nvSpPr>
        <p:spPr>
          <a:xfrm>
            <a:off x="2211705" y="4912360"/>
            <a:ext cx="627126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/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说明：三边对应成比例也可写成</a:t>
            </a:r>
            <a:r>
              <a:rPr lang="en-US" altLang="zh-CN" sz="2800" b="1">
                <a:solidFill>
                  <a:schemeClr val="tx1"/>
                </a:solidFill>
                <a:latin typeface="Verdana" panose="020B0604030504040204" pitchFamily="34" charset="0"/>
              </a:rPr>
              <a:t>AB:BC:CA=A′B′:B′C′:C′A′</a:t>
            </a:r>
            <a:endParaRPr lang="en-US" altLang="zh-CN" sz="2800" b="1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289" name="标题 10288"/>
          <p:cNvSpPr>
            <a:spLocks noGrp="1"/>
          </p:cNvSpPr>
          <p:nvPr>
            <p:ph type="title"/>
          </p:nvPr>
        </p:nvSpPr>
        <p:spPr>
          <a:xfrm>
            <a:off x="502920" y="833120"/>
            <a:ext cx="8001000" cy="544195"/>
          </a:xfrm>
        </p:spPr>
        <p:txBody>
          <a:bodyPr anchor="b"/>
          <a:p>
            <a:r>
              <a:rPr lang="en-US" altLang="zh-CN" sz="2800" b="1" dirty="0"/>
              <a:t>2.</a:t>
            </a:r>
            <a:r>
              <a:rPr lang="zh-CN" altLang="en-US" sz="2800" b="1" dirty="0"/>
              <a:t>相似三角形的对应关系：</a:t>
            </a:r>
            <a:endParaRPr lang="zh-CN" altLang="en-US" sz="2800" b="1" dirty="0"/>
          </a:p>
        </p:txBody>
      </p:sp>
      <p:grpSp>
        <p:nvGrpSpPr>
          <p:cNvPr id="5" name="组合 4"/>
          <p:cNvGrpSpPr/>
          <p:nvPr/>
        </p:nvGrpSpPr>
        <p:grpSpPr>
          <a:xfrm>
            <a:off x="73025" y="1579245"/>
            <a:ext cx="2272030" cy="3620367"/>
            <a:chOff x="340" y="1570"/>
            <a:chExt cx="1406" cy="2132"/>
          </a:xfrm>
        </p:grpSpPr>
        <p:grpSp>
          <p:nvGrpSpPr>
            <p:cNvPr id="6" name="组合 5"/>
            <p:cNvGrpSpPr/>
            <p:nvPr/>
          </p:nvGrpSpPr>
          <p:grpSpPr>
            <a:xfrm>
              <a:off x="476" y="1570"/>
              <a:ext cx="925" cy="755"/>
              <a:chOff x="431" y="1570"/>
              <a:chExt cx="925" cy="75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961" y="1570"/>
                <a:ext cx="196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C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431" y="2069"/>
                <a:ext cx="142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A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214" y="2022"/>
                <a:ext cx="142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B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0" name="直接连接符 9"/>
              <p:cNvSpPr/>
              <p:nvPr/>
            </p:nvSpPr>
            <p:spPr>
              <a:xfrm>
                <a:off x="669" y="2142"/>
                <a:ext cx="555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" name="直接连接符 10"/>
              <p:cNvSpPr/>
              <p:nvPr/>
            </p:nvSpPr>
            <p:spPr>
              <a:xfrm flipH="1">
                <a:off x="654" y="1781"/>
                <a:ext cx="394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" name="直接连接符 11"/>
              <p:cNvSpPr/>
              <p:nvPr/>
            </p:nvSpPr>
            <p:spPr>
              <a:xfrm>
                <a:off x="1052" y="1781"/>
                <a:ext cx="181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" name="直接连接符 12"/>
              <p:cNvSpPr/>
              <p:nvPr/>
            </p:nvSpPr>
            <p:spPr>
              <a:xfrm flipH="1">
                <a:off x="659" y="1781"/>
                <a:ext cx="395" cy="36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" name="组合 13"/>
            <p:cNvGrpSpPr/>
            <p:nvPr/>
          </p:nvGrpSpPr>
          <p:grpSpPr>
            <a:xfrm>
              <a:off x="340" y="2523"/>
              <a:ext cx="1406" cy="907"/>
              <a:chOff x="340" y="2523"/>
              <a:chExt cx="1406" cy="907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338" y="3158"/>
                <a:ext cx="408" cy="2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B′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1020" y="2523"/>
                <a:ext cx="371" cy="25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C′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340" y="3158"/>
                <a:ext cx="454" cy="2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600">
                    <a:solidFill>
                      <a:schemeClr val="hlink"/>
                    </a:solidFill>
                    <a:latin typeface="Arial" panose="020B0604020202020204" pitchFamily="34" charset="0"/>
                  </a:rPr>
                  <a:t>A′</a:t>
                </a:r>
                <a:endParaRPr lang="en-US" altLang="zh-CN" sz="1600">
                  <a:solidFill>
                    <a:schemeClr val="hlink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" name="直接连接符 17"/>
              <p:cNvSpPr/>
              <p:nvPr/>
            </p:nvSpPr>
            <p:spPr>
              <a:xfrm>
                <a:off x="579" y="3276"/>
                <a:ext cx="772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" name="直接连接符 18"/>
              <p:cNvSpPr/>
              <p:nvPr/>
            </p:nvSpPr>
            <p:spPr>
              <a:xfrm flipH="1">
                <a:off x="559" y="2777"/>
                <a:ext cx="548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" name="直接连接符 19"/>
              <p:cNvSpPr/>
              <p:nvPr/>
            </p:nvSpPr>
            <p:spPr>
              <a:xfrm>
                <a:off x="1111" y="2777"/>
                <a:ext cx="253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" name="直接连接符 20"/>
              <p:cNvSpPr/>
              <p:nvPr/>
            </p:nvSpPr>
            <p:spPr>
              <a:xfrm flipH="1">
                <a:off x="566" y="2777"/>
                <a:ext cx="549" cy="50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2" name="文本框 21"/>
            <p:cNvSpPr txBox="1"/>
            <p:nvPr/>
          </p:nvSpPr>
          <p:spPr>
            <a:xfrm>
              <a:off x="917" y="3485"/>
              <a:ext cx="352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1800" dirty="0">
                  <a:latin typeface="Verdana" panose="020B0604030504040204" pitchFamily="34" charset="0"/>
                </a:rPr>
                <a:t>图</a:t>
              </a:r>
              <a:r>
                <a:rPr lang="en-US" altLang="zh-CN" sz="1800">
                  <a:latin typeface="Verdana" panose="020B0604030504040204" pitchFamily="34" charset="0"/>
                </a:rPr>
                <a:t>1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</p:grpSp>
      <p:sp>
        <p:nvSpPr>
          <p:cNvPr id="2" name="矩形标注 1"/>
          <p:cNvSpPr/>
          <p:nvPr/>
        </p:nvSpPr>
        <p:spPr>
          <a:xfrm>
            <a:off x="6896100" y="3629025"/>
            <a:ext cx="2016125" cy="615315"/>
          </a:xfrm>
          <a:prstGeom prst="wedgeRectCallout">
            <a:avLst>
              <a:gd name="adj1" fmla="val -57905"/>
              <a:gd name="adj2" fmla="val -93073"/>
            </a:avLst>
          </a:prstGeom>
          <a:solidFill>
            <a:srgbClr val="FFFF00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对应性</a:t>
            </a:r>
            <a:endParaRPr lang="zh-CN" altLang="en-US" sz="32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/>
      <p:bldP spid="10287" grpId="0"/>
      <p:bldP spid="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525145" y="923925"/>
            <a:ext cx="5581015" cy="454025"/>
          </a:xfrm>
        </p:spPr>
        <p:txBody>
          <a:bodyPr anchor="b"/>
          <a:p>
            <a:r>
              <a:rPr lang="en-US" altLang="zh-CN" sz="2800" b="1" dirty="0"/>
              <a:t>3.</a:t>
            </a:r>
            <a:r>
              <a:rPr lang="zh-CN" altLang="en-US" sz="2800" b="1" dirty="0"/>
              <a:t>相似三角形的相似比</a:t>
            </a:r>
            <a:endParaRPr lang="zh-CN" altLang="en-US" sz="2800" b="1" dirty="0"/>
          </a:p>
        </p:txBody>
      </p:sp>
      <p:sp>
        <p:nvSpPr>
          <p:cNvPr id="13318" name="文本框 13317"/>
          <p:cNvSpPr txBox="1"/>
          <p:nvPr/>
        </p:nvSpPr>
        <p:spPr>
          <a:xfrm>
            <a:off x="606425" y="1624965"/>
            <a:ext cx="780161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将</a:t>
            </a:r>
            <a:r>
              <a:rPr lang="en-US" altLang="zh-CN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△ABC∽△A′B′C′</a:t>
            </a:r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的相似比记为： </a:t>
            </a:r>
            <a:r>
              <a:rPr lang="en-US" altLang="zh-CN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K</a:t>
            </a:r>
            <a:r>
              <a:rPr lang="en-US" altLang="zh-CN" sz="2800" b="1" baseline="-25000" dirty="0">
                <a:solidFill>
                  <a:schemeClr val="tx1"/>
                </a:solidFill>
                <a:latin typeface="Verdana" panose="020B0604030504040204" pitchFamily="34" charset="0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  <a:endParaRPr lang="zh-CN" altLang="en-US" sz="28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algn="l"/>
            <a:r>
              <a:rPr lang="en-US" altLang="zh-CN" sz="2800" b="1" dirty="0">
                <a:sym typeface="+mn-ea"/>
              </a:rPr>
              <a:t>   △A′B′C′∽△ABC</a:t>
            </a:r>
            <a:r>
              <a:rPr lang="zh-CN" altLang="en-US" sz="2800" b="1" dirty="0">
                <a:sym typeface="+mn-ea"/>
              </a:rPr>
              <a:t>的相似比记为： </a:t>
            </a:r>
            <a:r>
              <a:rPr lang="en-US" altLang="zh-CN" sz="2800" b="1" dirty="0">
                <a:sym typeface="+mn-ea"/>
              </a:rPr>
              <a:t>K</a:t>
            </a:r>
            <a:r>
              <a:rPr lang="en-US" altLang="zh-CN" sz="2800" b="1" baseline="-25000" dirty="0">
                <a:sym typeface="+mn-ea"/>
              </a:rPr>
              <a:t>2</a:t>
            </a:r>
            <a:endParaRPr lang="zh-CN" altLang="en-US" sz="2800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3319" name="对象 13318"/>
          <p:cNvGraphicFramePr/>
          <p:nvPr/>
        </p:nvGraphicFramePr>
        <p:xfrm>
          <a:off x="467995" y="2590800"/>
          <a:ext cx="2913380" cy="103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1269365" imgH="393700" progId="Equation.DSMT4">
                  <p:embed/>
                </p:oleObj>
              </mc:Choice>
              <mc:Fallback>
                <p:oleObj name="" r:id="rId1" imgW="1269365" imgH="393700" progId="Equation.DSMT4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67995" y="2590800"/>
                        <a:ext cx="2913380" cy="10369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对象 13319"/>
          <p:cNvGraphicFramePr/>
          <p:nvPr/>
        </p:nvGraphicFramePr>
        <p:xfrm>
          <a:off x="3591560" y="2804795"/>
          <a:ext cx="412115" cy="608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3" imgW="190500" imgH="228600" progId="Equation.DSMT4">
                  <p:embed/>
                </p:oleObj>
              </mc:Choice>
              <mc:Fallback>
                <p:oleObj name="" r:id="rId3" imgW="190500" imgH="2286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91560" y="2804795"/>
                        <a:ext cx="412115" cy="6083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对象 13323"/>
          <p:cNvGraphicFramePr/>
          <p:nvPr/>
        </p:nvGraphicFramePr>
        <p:xfrm>
          <a:off x="4586605" y="2672715"/>
          <a:ext cx="2868930" cy="873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5" imgW="1294765" imgH="393700" progId="Equation.DSMT4">
                  <p:embed/>
                </p:oleObj>
              </mc:Choice>
              <mc:Fallback>
                <p:oleObj name="" r:id="rId5" imgW="1294765" imgH="3937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86605" y="2672715"/>
                        <a:ext cx="2868930" cy="8737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对象 13324"/>
          <p:cNvGraphicFramePr/>
          <p:nvPr/>
        </p:nvGraphicFramePr>
        <p:xfrm>
          <a:off x="7528560" y="2813685"/>
          <a:ext cx="445770" cy="59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7" imgW="203200" imgH="228600" progId="Equation.DSMT4">
                  <p:embed/>
                </p:oleObj>
              </mc:Choice>
              <mc:Fallback>
                <p:oleObj name="" r:id="rId7" imgW="203200" imgH="228600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8560" y="2813685"/>
                        <a:ext cx="445770" cy="5924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占位符 50178"/>
          <p:cNvSpPr>
            <a:spLocks noGrp="1"/>
          </p:cNvSpPr>
          <p:nvPr/>
        </p:nvSpPr>
        <p:spPr>
          <a:xfrm>
            <a:off x="2760345" y="3758565"/>
            <a:ext cx="1577975" cy="817245"/>
          </a:xfr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en-US" altLang="zh-CN" sz="2800" dirty="0"/>
              <a:t> </a:t>
            </a:r>
            <a:r>
              <a:rPr lang="zh-CN" sz="2800" b="1" dirty="0"/>
              <a:t>可得：</a:t>
            </a:r>
            <a:endParaRPr lang="zh-CN" sz="2800"/>
          </a:p>
        </p:txBody>
      </p:sp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08425" y="3630930"/>
          <a:ext cx="1162050" cy="871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9" imgW="609600" imgH="457200" progId="Equation.KSEE3">
                  <p:embed/>
                </p:oleObj>
              </mc:Choice>
              <mc:Fallback>
                <p:oleObj name="" r:id="rId9" imgW="609600" imgH="457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08425" y="3630930"/>
                        <a:ext cx="1162050" cy="871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280670" y="4530090"/>
            <a:ext cx="8420100" cy="1027430"/>
            <a:chOff x="442" y="7134"/>
            <a:chExt cx="13260" cy="1618"/>
          </a:xfrm>
        </p:grpSpPr>
        <p:sp>
          <p:nvSpPr>
            <p:cNvPr id="50179" name="文本占位符 50178"/>
            <p:cNvSpPr>
              <a:spLocks noGrp="1"/>
            </p:cNvSpPr>
            <p:nvPr/>
          </p:nvSpPr>
          <p:spPr>
            <a:xfrm>
              <a:off x="442" y="7134"/>
              <a:ext cx="13261" cy="1287"/>
            </a:xfrm>
          </p:spPr>
          <p:txBody>
            <a:bodyPr/>
            <a:lstStyle>
              <a:lvl1pPr marL="469900" indent="-469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08050" indent="-43688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04925" indent="-39560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94180" indent="-3873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94230" indent="-398780" algn="l" rtl="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buNone/>
              </a:pPr>
              <a:r>
                <a:rPr lang="en-US" altLang="zh-CN" sz="2800" dirty="0"/>
                <a:t>    </a:t>
              </a:r>
              <a:r>
                <a:rPr lang="zh-CN" altLang="en-US" sz="2800" b="1" dirty="0"/>
                <a:t>当</a:t>
              </a:r>
              <a:r>
                <a:rPr lang="en-US" altLang="zh-CN" sz="2800" b="1" dirty="0">
                  <a:sym typeface="+mn-ea"/>
                </a:rPr>
                <a:t>K</a:t>
              </a:r>
              <a:r>
                <a:rPr lang="en-US" altLang="zh-CN" sz="2800" b="1" baseline="-25000" dirty="0">
                  <a:sym typeface="+mn-ea"/>
                </a:rPr>
                <a:t>1</a:t>
              </a:r>
              <a:r>
                <a:rPr lang="zh-CN" altLang="en-US" sz="2800" b="1" dirty="0">
                  <a:sym typeface="+mn-ea"/>
                </a:rPr>
                <a:t> </a:t>
              </a:r>
              <a:r>
                <a:rPr lang="en-US" altLang="zh-CN" sz="2800" b="1">
                  <a:sym typeface="+mn-ea"/>
                </a:rPr>
                <a:t>=</a:t>
              </a:r>
              <a:r>
                <a:rPr lang="en-US" altLang="zh-CN" sz="2800" b="1" dirty="0">
                  <a:sym typeface="+mn-ea"/>
                </a:rPr>
                <a:t>K</a:t>
              </a:r>
              <a:r>
                <a:rPr lang="en-US" altLang="zh-CN" sz="2800" b="1" baseline="-25000" dirty="0">
                  <a:sym typeface="+mn-ea"/>
                </a:rPr>
                <a:t>2</a:t>
              </a:r>
              <a:r>
                <a:rPr lang="en-US" altLang="zh-CN" sz="2800">
                  <a:sym typeface="+mn-ea"/>
                </a:rPr>
                <a:t> =1</a:t>
              </a:r>
              <a:r>
                <a:rPr lang="zh-CN" altLang="en-US" sz="2800" b="1" dirty="0">
                  <a:sym typeface="+mn-ea"/>
                </a:rPr>
                <a:t>时</a:t>
              </a:r>
              <a:r>
                <a:rPr lang="zh-CN" altLang="en-US" sz="2800" b="1" dirty="0"/>
                <a:t>，</a:t>
              </a:r>
              <a:r>
                <a:rPr lang="zh-CN" altLang="en-US" sz="2800" b="1" dirty="0">
                  <a:sym typeface="+mn-ea"/>
                </a:rPr>
                <a:t>这两个三角形就是全等的</a:t>
              </a:r>
              <a:r>
                <a:rPr lang="en-US" altLang="zh-CN" sz="2800"/>
                <a:t>.</a:t>
              </a:r>
              <a:endParaRPr lang="en-US" altLang="zh-CN" sz="2800"/>
            </a:p>
          </p:txBody>
        </p:sp>
        <p:sp>
          <p:nvSpPr>
            <p:cNvPr id="50199" name="文本框 50198"/>
            <p:cNvSpPr txBox="1"/>
            <p:nvPr/>
          </p:nvSpPr>
          <p:spPr>
            <a:xfrm>
              <a:off x="1720" y="7930"/>
              <a:ext cx="10061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l"/>
              <a:r>
                <a:rPr lang="zh-CN" altLang="en-US" sz="2800" b="1" dirty="0">
                  <a:solidFill>
                    <a:schemeClr val="tx1"/>
                  </a:solidFill>
                  <a:latin typeface="Verdana" panose="020B0604030504040204" pitchFamily="34" charset="0"/>
                </a:rPr>
                <a:t>因此，三角形</a:t>
              </a:r>
              <a:r>
                <a:rPr lang="zh-CN" altLang="en-US" sz="2800" b="1" dirty="0">
                  <a:solidFill>
                    <a:srgbClr val="FF0000"/>
                  </a:solidFill>
                  <a:latin typeface="Verdana" panose="020B0604030504040204" pitchFamily="34" charset="0"/>
                </a:rPr>
                <a:t>全等是</a:t>
              </a:r>
              <a:r>
                <a:rPr lang="zh-CN" altLang="en-US" sz="2800" b="1" dirty="0">
                  <a:solidFill>
                    <a:schemeClr val="tx1"/>
                  </a:solidFill>
                  <a:latin typeface="Verdana" panose="020B0604030504040204" pitchFamily="34" charset="0"/>
                </a:rPr>
                <a:t>三角形</a:t>
              </a:r>
              <a:r>
                <a:rPr lang="zh-CN" altLang="en-US" sz="2800" b="1" dirty="0">
                  <a:solidFill>
                    <a:srgbClr val="FF0000"/>
                  </a:solidFill>
                  <a:latin typeface="Verdana" panose="020B0604030504040204" pitchFamily="34" charset="0"/>
                </a:rPr>
                <a:t>相似的特例</a:t>
              </a:r>
              <a:r>
                <a:rPr lang="en-US" altLang="zh-CN" sz="2800" b="1">
                  <a:solidFill>
                    <a:schemeClr val="tx1"/>
                  </a:solidFill>
                  <a:latin typeface="Verdana" panose="020B0604030504040204" pitchFamily="34" charset="0"/>
                </a:rPr>
                <a:t>.</a:t>
              </a:r>
              <a:endParaRPr lang="en-US" altLang="zh-CN" sz="2800" b="1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12300" name="Text Box 12"/>
          <p:cNvSpPr txBox="1"/>
          <p:nvPr/>
        </p:nvSpPr>
        <p:spPr>
          <a:xfrm>
            <a:off x="825500" y="5818505"/>
            <a:ext cx="68503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zh-CN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注意：相似比具有</a:t>
            </a:r>
            <a:r>
              <a:rPr lang="zh-CN" altLang="zh-CN" sz="32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对应性</a:t>
            </a:r>
            <a:r>
              <a:rPr lang="zh-CN" altLang="zh-CN" sz="3200" b="1" dirty="0">
                <a:solidFill>
                  <a:schemeClr val="accent2"/>
                </a:solidFill>
                <a:latin typeface="Arial" panose="020B0604020202020204" pitchFamily="34" charset="0"/>
                <a:sym typeface="+mn-ea"/>
              </a:rPr>
              <a:t>和</a:t>
            </a:r>
            <a:r>
              <a:rPr lang="zh-CN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顺序</a:t>
            </a:r>
            <a:r>
              <a:rPr lang="zh-CN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性</a:t>
            </a:r>
            <a:r>
              <a:rPr lang="zh-CN" altLang="zh-CN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。</a:t>
            </a:r>
            <a:endParaRPr lang="zh-CN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矩形标注 4"/>
          <p:cNvSpPr/>
          <p:nvPr/>
        </p:nvSpPr>
        <p:spPr>
          <a:xfrm>
            <a:off x="6106795" y="3844290"/>
            <a:ext cx="2016125" cy="615315"/>
          </a:xfrm>
          <a:prstGeom prst="wedgeRectCallout">
            <a:avLst>
              <a:gd name="adj1" fmla="val -57905"/>
              <a:gd name="adj2" fmla="val -93073"/>
            </a:avLst>
          </a:prstGeom>
          <a:solidFill>
            <a:srgbClr val="FFFF00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顺序性</a:t>
            </a:r>
            <a:endParaRPr lang="zh-CN" altLang="en-US" sz="32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>
          <a:xfrm>
            <a:off x="2542540" y="1343025"/>
            <a:ext cx="6189345" cy="2087245"/>
          </a:xfrm>
        </p:spPr>
        <p:txBody>
          <a:bodyPr/>
          <a:p>
            <a:pPr>
              <a:buNone/>
            </a:pPr>
            <a:r>
              <a:rPr lang="en-US" altLang="zh-CN" sz="3200" dirty="0"/>
              <a:t>      </a:t>
            </a:r>
            <a:r>
              <a:rPr lang="zh-CN" altLang="en-US" sz="3200" b="1" dirty="0">
                <a:sym typeface="+mn-ea"/>
              </a:rPr>
              <a:t>如图，</a:t>
            </a:r>
            <a:r>
              <a:rPr lang="zh-CN" altLang="en-US" sz="3200" b="1" dirty="0">
                <a:solidFill>
                  <a:schemeClr val="tx1"/>
                </a:solidFill>
              </a:rPr>
              <a:t>在</a:t>
            </a:r>
            <a:r>
              <a:rPr lang="en-US" altLang="zh-CN" sz="3200" b="1" dirty="0">
                <a:solidFill>
                  <a:schemeClr val="tx1"/>
                </a:solidFill>
              </a:rPr>
              <a:t>△ABC</a:t>
            </a:r>
            <a:r>
              <a:rPr lang="zh-CN" altLang="en-US" sz="3200" b="1" dirty="0">
                <a:solidFill>
                  <a:schemeClr val="tx1"/>
                </a:solidFill>
              </a:rPr>
              <a:t>中，</a:t>
            </a:r>
            <a:r>
              <a:rPr lang="en-US" altLang="zh-CN" sz="3200" b="1" dirty="0">
                <a:solidFill>
                  <a:schemeClr val="tx1"/>
                </a:solidFill>
              </a:rPr>
              <a:t>D</a:t>
            </a:r>
            <a:r>
              <a:rPr lang="zh-CN" altLang="en-US" sz="3200" b="1" dirty="0">
                <a:solidFill>
                  <a:schemeClr val="tx1"/>
                </a:solidFill>
              </a:rPr>
              <a:t>为</a:t>
            </a:r>
            <a:r>
              <a:rPr lang="en-US" altLang="zh-CN" sz="3200" b="1" dirty="0">
                <a:solidFill>
                  <a:schemeClr val="tx1"/>
                </a:solidFill>
              </a:rPr>
              <a:t>AB</a:t>
            </a:r>
            <a:r>
              <a:rPr lang="zh-CN" altLang="en-US" sz="3200" b="1" dirty="0">
                <a:solidFill>
                  <a:schemeClr val="tx1"/>
                </a:solidFill>
              </a:rPr>
              <a:t>上任意一点，过点</a:t>
            </a:r>
            <a:r>
              <a:rPr lang="en-US" altLang="zh-CN" sz="3200" b="1">
                <a:solidFill>
                  <a:schemeClr val="tx1"/>
                </a:solidFill>
              </a:rPr>
              <a:t>D</a:t>
            </a:r>
            <a:r>
              <a:rPr lang="zh-CN" altLang="en-US" sz="3200" b="1" dirty="0">
                <a:solidFill>
                  <a:schemeClr val="tx1"/>
                </a:solidFill>
              </a:rPr>
              <a:t>作</a:t>
            </a:r>
            <a:r>
              <a:rPr lang="en-US" altLang="zh-CN" sz="3200" b="1" dirty="0">
                <a:solidFill>
                  <a:schemeClr val="tx1"/>
                </a:solidFill>
              </a:rPr>
              <a:t>BC</a:t>
            </a:r>
            <a:r>
              <a:rPr lang="zh-CN" altLang="en-US" sz="3200" b="1" dirty="0">
                <a:solidFill>
                  <a:schemeClr val="tx1"/>
                </a:solidFill>
              </a:rPr>
              <a:t>的</a:t>
            </a:r>
            <a:r>
              <a:rPr lang="zh-CN" altLang="en-US" sz="3200" b="1" dirty="0">
                <a:solidFill>
                  <a:srgbClr val="FF0000"/>
                </a:solidFill>
              </a:rPr>
              <a:t>平行线</a:t>
            </a:r>
            <a:r>
              <a:rPr lang="zh-CN" altLang="en-US" sz="3200" b="1" dirty="0">
                <a:solidFill>
                  <a:schemeClr val="tx1"/>
                </a:solidFill>
              </a:rPr>
              <a:t>交</a:t>
            </a:r>
            <a:r>
              <a:rPr lang="en-US" altLang="zh-CN" sz="3200" b="1" dirty="0">
                <a:solidFill>
                  <a:schemeClr val="tx1"/>
                </a:solidFill>
              </a:rPr>
              <a:t>AC</a:t>
            </a:r>
            <a:r>
              <a:rPr lang="zh-CN" altLang="en-US" sz="3200" b="1" dirty="0">
                <a:solidFill>
                  <a:schemeClr val="tx1"/>
                </a:solidFill>
              </a:rPr>
              <a:t>于点</a:t>
            </a:r>
            <a:r>
              <a:rPr lang="en-US" altLang="zh-CN" sz="3200" b="1" dirty="0">
                <a:solidFill>
                  <a:schemeClr val="tx1"/>
                </a:solidFill>
              </a:rPr>
              <a:t>E</a:t>
            </a:r>
            <a:r>
              <a:rPr lang="zh-CN" altLang="en-US" sz="3200" b="1" dirty="0">
                <a:solidFill>
                  <a:schemeClr val="tx1"/>
                </a:solidFill>
              </a:rPr>
              <a:t>，那么</a:t>
            </a:r>
            <a:r>
              <a:rPr lang="en-US" altLang="zh-CN" sz="3200" b="1" dirty="0">
                <a:solidFill>
                  <a:srgbClr val="FF0000"/>
                </a:solidFill>
              </a:rPr>
              <a:t>△ADE</a:t>
            </a:r>
            <a:r>
              <a:rPr lang="zh-CN" altLang="en-US" sz="3200" b="1" dirty="0">
                <a:solidFill>
                  <a:srgbClr val="FF0000"/>
                </a:solidFill>
              </a:rPr>
              <a:t>与</a:t>
            </a:r>
            <a:r>
              <a:rPr lang="en-US" altLang="zh-CN" sz="3200" b="1" dirty="0">
                <a:solidFill>
                  <a:srgbClr val="FF0000"/>
                </a:solidFill>
              </a:rPr>
              <a:t>△ABC</a:t>
            </a:r>
            <a:r>
              <a:rPr lang="zh-CN" altLang="en-US" sz="3200" b="1" dirty="0">
                <a:solidFill>
                  <a:srgbClr val="FF0000"/>
                </a:solidFill>
              </a:rPr>
              <a:t>相似吗</a:t>
            </a:r>
            <a:r>
              <a:rPr lang="zh-CN" altLang="en-US" sz="3200" b="1" dirty="0">
                <a:solidFill>
                  <a:schemeClr val="tx1"/>
                </a:solidFill>
              </a:rPr>
              <a:t>？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grpSp>
        <p:nvGrpSpPr>
          <p:cNvPr id="14405" name="组合 14404"/>
          <p:cNvGrpSpPr/>
          <p:nvPr/>
        </p:nvGrpSpPr>
        <p:grpSpPr>
          <a:xfrm>
            <a:off x="271780" y="1718310"/>
            <a:ext cx="2653665" cy="3502370"/>
            <a:chOff x="703" y="1433"/>
            <a:chExt cx="1540" cy="2141"/>
          </a:xfrm>
        </p:grpSpPr>
        <p:sp>
          <p:nvSpPr>
            <p:cNvPr id="14341" name="矩形 14340"/>
            <p:cNvSpPr>
              <a:spLocks noChangeAspect="1"/>
            </p:cNvSpPr>
            <p:nvPr/>
          </p:nvSpPr>
          <p:spPr>
            <a:xfrm>
              <a:off x="703" y="1434"/>
              <a:ext cx="1540" cy="197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46" name="直接连接符 14345"/>
            <p:cNvSpPr/>
            <p:nvPr/>
          </p:nvSpPr>
          <p:spPr>
            <a:xfrm>
              <a:off x="1603" y="1752"/>
              <a:ext cx="404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7" name="直接连接符 14346"/>
            <p:cNvSpPr/>
            <p:nvPr/>
          </p:nvSpPr>
          <p:spPr>
            <a:xfrm flipH="1">
              <a:off x="884" y="1752"/>
              <a:ext cx="719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8" name="直接连接符 14347"/>
            <p:cNvSpPr/>
            <p:nvPr/>
          </p:nvSpPr>
          <p:spPr>
            <a:xfrm>
              <a:off x="1603" y="1752"/>
              <a:ext cx="404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9" name="直接连接符 14348"/>
            <p:cNvSpPr/>
            <p:nvPr/>
          </p:nvSpPr>
          <p:spPr>
            <a:xfrm>
              <a:off x="884" y="3088"/>
              <a:ext cx="112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0" name="直接连接符 14349"/>
            <p:cNvSpPr/>
            <p:nvPr/>
          </p:nvSpPr>
          <p:spPr>
            <a:xfrm>
              <a:off x="1108" y="2642"/>
              <a:ext cx="764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2" name="文本框 14351"/>
            <p:cNvSpPr txBox="1"/>
            <p:nvPr/>
          </p:nvSpPr>
          <p:spPr>
            <a:xfrm>
              <a:off x="1514" y="1433"/>
              <a:ext cx="224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53" name="文本框 14352"/>
            <p:cNvSpPr txBox="1"/>
            <p:nvPr/>
          </p:nvSpPr>
          <p:spPr>
            <a:xfrm>
              <a:off x="929" y="2451"/>
              <a:ext cx="218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54" name="文本框 14353"/>
            <p:cNvSpPr txBox="1"/>
            <p:nvPr/>
          </p:nvSpPr>
          <p:spPr>
            <a:xfrm>
              <a:off x="704" y="2960"/>
              <a:ext cx="210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55" name="文本框 14354"/>
            <p:cNvSpPr txBox="1"/>
            <p:nvPr/>
          </p:nvSpPr>
          <p:spPr>
            <a:xfrm>
              <a:off x="2007" y="2897"/>
              <a:ext cx="218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56" name="文本框 14355"/>
            <p:cNvSpPr txBox="1"/>
            <p:nvPr/>
          </p:nvSpPr>
          <p:spPr>
            <a:xfrm>
              <a:off x="1872" y="2451"/>
              <a:ext cx="210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57" name="文本框 14356"/>
            <p:cNvSpPr txBox="1"/>
            <p:nvPr/>
          </p:nvSpPr>
          <p:spPr>
            <a:xfrm>
              <a:off x="1514" y="1433"/>
              <a:ext cx="224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58" name="文本框 14357"/>
            <p:cNvSpPr txBox="1"/>
            <p:nvPr/>
          </p:nvSpPr>
          <p:spPr>
            <a:xfrm>
              <a:off x="1872" y="2451"/>
              <a:ext cx="210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59" name="文本框 14358"/>
            <p:cNvSpPr txBox="1"/>
            <p:nvPr/>
          </p:nvSpPr>
          <p:spPr>
            <a:xfrm>
              <a:off x="1514" y="1433"/>
              <a:ext cx="224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0" name="文本框 14359"/>
            <p:cNvSpPr txBox="1"/>
            <p:nvPr/>
          </p:nvSpPr>
          <p:spPr>
            <a:xfrm>
              <a:off x="2007" y="2897"/>
              <a:ext cx="218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1" name="文本框 14360"/>
            <p:cNvSpPr txBox="1"/>
            <p:nvPr/>
          </p:nvSpPr>
          <p:spPr>
            <a:xfrm>
              <a:off x="1872" y="2451"/>
              <a:ext cx="210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2" name="文本框 14361"/>
            <p:cNvSpPr txBox="1"/>
            <p:nvPr/>
          </p:nvSpPr>
          <p:spPr>
            <a:xfrm>
              <a:off x="1514" y="1433"/>
              <a:ext cx="224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3" name="文本框 14362"/>
            <p:cNvSpPr txBox="1"/>
            <p:nvPr/>
          </p:nvSpPr>
          <p:spPr>
            <a:xfrm>
              <a:off x="2007" y="2897"/>
              <a:ext cx="218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4" name="文本框 14363"/>
            <p:cNvSpPr txBox="1"/>
            <p:nvPr/>
          </p:nvSpPr>
          <p:spPr>
            <a:xfrm>
              <a:off x="1872" y="2451"/>
              <a:ext cx="210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5" name="文本框 14364"/>
            <p:cNvSpPr txBox="1"/>
            <p:nvPr/>
          </p:nvSpPr>
          <p:spPr>
            <a:xfrm>
              <a:off x="1514" y="1433"/>
              <a:ext cx="224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6" name="文本框 14365"/>
            <p:cNvSpPr txBox="1"/>
            <p:nvPr/>
          </p:nvSpPr>
          <p:spPr>
            <a:xfrm>
              <a:off x="704" y="2960"/>
              <a:ext cx="210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7" name="文本框 14366"/>
            <p:cNvSpPr txBox="1"/>
            <p:nvPr/>
          </p:nvSpPr>
          <p:spPr>
            <a:xfrm>
              <a:off x="2007" y="2897"/>
              <a:ext cx="218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8" name="文本框 14367"/>
            <p:cNvSpPr txBox="1"/>
            <p:nvPr/>
          </p:nvSpPr>
          <p:spPr>
            <a:xfrm>
              <a:off x="1872" y="2451"/>
              <a:ext cx="210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69" name="文本框 14368"/>
            <p:cNvSpPr txBox="1"/>
            <p:nvPr/>
          </p:nvSpPr>
          <p:spPr>
            <a:xfrm>
              <a:off x="1514" y="1433"/>
              <a:ext cx="224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70" name="文本框 14369"/>
            <p:cNvSpPr txBox="1"/>
            <p:nvPr/>
          </p:nvSpPr>
          <p:spPr>
            <a:xfrm>
              <a:off x="929" y="2451"/>
              <a:ext cx="218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71" name="文本框 14370"/>
            <p:cNvSpPr txBox="1"/>
            <p:nvPr/>
          </p:nvSpPr>
          <p:spPr>
            <a:xfrm>
              <a:off x="704" y="2960"/>
              <a:ext cx="210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72" name="文本框 14371"/>
            <p:cNvSpPr txBox="1"/>
            <p:nvPr/>
          </p:nvSpPr>
          <p:spPr>
            <a:xfrm>
              <a:off x="2007" y="2897"/>
              <a:ext cx="218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73" name="文本框 14372"/>
            <p:cNvSpPr txBox="1"/>
            <p:nvPr/>
          </p:nvSpPr>
          <p:spPr>
            <a:xfrm>
              <a:off x="1514" y="1433"/>
              <a:ext cx="224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4374" name="直接连接符 14373"/>
            <p:cNvSpPr/>
            <p:nvPr/>
          </p:nvSpPr>
          <p:spPr>
            <a:xfrm>
              <a:off x="1603" y="1752"/>
              <a:ext cx="404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5" name="直接连接符 14374"/>
            <p:cNvSpPr/>
            <p:nvPr/>
          </p:nvSpPr>
          <p:spPr>
            <a:xfrm>
              <a:off x="884" y="3088"/>
              <a:ext cx="112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6" name="直接连接符 14375"/>
            <p:cNvSpPr/>
            <p:nvPr/>
          </p:nvSpPr>
          <p:spPr>
            <a:xfrm flipH="1">
              <a:off x="884" y="1752"/>
              <a:ext cx="719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7" name="直接连接符 14376"/>
            <p:cNvSpPr/>
            <p:nvPr/>
          </p:nvSpPr>
          <p:spPr>
            <a:xfrm>
              <a:off x="1603" y="1752"/>
              <a:ext cx="404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8" name="直接连接符 14377"/>
            <p:cNvSpPr/>
            <p:nvPr/>
          </p:nvSpPr>
          <p:spPr>
            <a:xfrm>
              <a:off x="884" y="3088"/>
              <a:ext cx="112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9" name="直接连接符 14378"/>
            <p:cNvSpPr/>
            <p:nvPr/>
          </p:nvSpPr>
          <p:spPr>
            <a:xfrm>
              <a:off x="1108" y="2642"/>
              <a:ext cx="764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0" name="直接连接符 14379"/>
            <p:cNvSpPr/>
            <p:nvPr/>
          </p:nvSpPr>
          <p:spPr>
            <a:xfrm flipH="1">
              <a:off x="884" y="1752"/>
              <a:ext cx="719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1" name="直接连接符 14380"/>
            <p:cNvSpPr/>
            <p:nvPr/>
          </p:nvSpPr>
          <p:spPr>
            <a:xfrm>
              <a:off x="1603" y="1752"/>
              <a:ext cx="404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2" name="直接连接符 14381"/>
            <p:cNvSpPr/>
            <p:nvPr/>
          </p:nvSpPr>
          <p:spPr>
            <a:xfrm>
              <a:off x="884" y="3088"/>
              <a:ext cx="112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3" name="直接连接符 14382"/>
            <p:cNvSpPr/>
            <p:nvPr/>
          </p:nvSpPr>
          <p:spPr>
            <a:xfrm>
              <a:off x="1108" y="2642"/>
              <a:ext cx="764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4" name="直接连接符 14383"/>
            <p:cNvSpPr/>
            <p:nvPr/>
          </p:nvSpPr>
          <p:spPr>
            <a:xfrm flipH="1">
              <a:off x="884" y="1752"/>
              <a:ext cx="719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5" name="直接连接符 14384"/>
            <p:cNvSpPr/>
            <p:nvPr/>
          </p:nvSpPr>
          <p:spPr>
            <a:xfrm>
              <a:off x="1603" y="1752"/>
              <a:ext cx="404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6" name="直接连接符 14385"/>
            <p:cNvSpPr/>
            <p:nvPr/>
          </p:nvSpPr>
          <p:spPr>
            <a:xfrm>
              <a:off x="884" y="3088"/>
              <a:ext cx="112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8" name="直接连接符 14387"/>
            <p:cNvSpPr/>
            <p:nvPr/>
          </p:nvSpPr>
          <p:spPr>
            <a:xfrm>
              <a:off x="1108" y="2642"/>
              <a:ext cx="764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9" name="直接连接符 14388"/>
            <p:cNvSpPr/>
            <p:nvPr/>
          </p:nvSpPr>
          <p:spPr>
            <a:xfrm flipH="1">
              <a:off x="884" y="1752"/>
              <a:ext cx="719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0" name="直接连接符 14389"/>
            <p:cNvSpPr/>
            <p:nvPr/>
          </p:nvSpPr>
          <p:spPr>
            <a:xfrm>
              <a:off x="884" y="3088"/>
              <a:ext cx="112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2" name="直接连接符 14391"/>
            <p:cNvSpPr/>
            <p:nvPr/>
          </p:nvSpPr>
          <p:spPr>
            <a:xfrm>
              <a:off x="1108" y="2642"/>
              <a:ext cx="764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3" name="直接连接符 14392"/>
            <p:cNvSpPr/>
            <p:nvPr/>
          </p:nvSpPr>
          <p:spPr>
            <a:xfrm flipH="1">
              <a:off x="884" y="1752"/>
              <a:ext cx="719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4" name="直接连接符 14393"/>
            <p:cNvSpPr/>
            <p:nvPr/>
          </p:nvSpPr>
          <p:spPr>
            <a:xfrm>
              <a:off x="884" y="3088"/>
              <a:ext cx="112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6" name="直接连接符 14395"/>
            <p:cNvSpPr/>
            <p:nvPr/>
          </p:nvSpPr>
          <p:spPr>
            <a:xfrm>
              <a:off x="1108" y="2642"/>
              <a:ext cx="764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7" name="直接连接符 14396"/>
            <p:cNvSpPr/>
            <p:nvPr/>
          </p:nvSpPr>
          <p:spPr>
            <a:xfrm flipH="1">
              <a:off x="884" y="1752"/>
              <a:ext cx="719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8" name="直接连接符 14397"/>
            <p:cNvSpPr/>
            <p:nvPr/>
          </p:nvSpPr>
          <p:spPr>
            <a:xfrm>
              <a:off x="884" y="3088"/>
              <a:ext cx="112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9" name="直接连接符 14398"/>
            <p:cNvSpPr/>
            <p:nvPr/>
          </p:nvSpPr>
          <p:spPr>
            <a:xfrm flipH="1">
              <a:off x="884" y="1752"/>
              <a:ext cx="719" cy="133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00" name="文本框 14399"/>
            <p:cNvSpPr txBox="1"/>
            <p:nvPr/>
          </p:nvSpPr>
          <p:spPr>
            <a:xfrm>
              <a:off x="1189" y="3349"/>
              <a:ext cx="352" cy="2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1800" dirty="0">
                  <a:latin typeface="Verdana" panose="020B0604030504040204" pitchFamily="34" charset="0"/>
                </a:rPr>
                <a:t>图</a:t>
              </a:r>
              <a:r>
                <a:rPr lang="en-US" altLang="zh-CN" sz="1800">
                  <a:latin typeface="Verdana" panose="020B0604030504040204" pitchFamily="34" charset="0"/>
                </a:rPr>
                <a:t>2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</p:grpSp>
      <p:sp>
        <p:nvSpPr>
          <p:cNvPr id="14401" name="文本框 14400"/>
          <p:cNvSpPr txBox="1"/>
          <p:nvPr/>
        </p:nvSpPr>
        <p:spPr>
          <a:xfrm>
            <a:off x="4572000" y="3716338"/>
            <a:ext cx="29527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4402" name="文本框 14401"/>
          <p:cNvSpPr txBox="1"/>
          <p:nvPr/>
        </p:nvSpPr>
        <p:spPr>
          <a:xfrm>
            <a:off x="3068955" y="3790315"/>
            <a:ext cx="589343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已知</a:t>
            </a:r>
            <a:r>
              <a:rPr lang="en-US" altLang="zh-CN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如图，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在</a:t>
            </a:r>
            <a:r>
              <a:rPr lang="en-US" altLang="zh-CN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△ABC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中，</a:t>
            </a:r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DE ∥BC</a:t>
            </a:r>
            <a:r>
              <a:rPr lang="en-US" altLang="zh-CN" sz="2800" b="1">
                <a:solidFill>
                  <a:srgbClr val="0000FF"/>
                </a:solidFill>
                <a:latin typeface="Verdana" panose="020B0604030504040204" pitchFamily="34" charset="0"/>
              </a:rPr>
              <a:t>,</a:t>
            </a:r>
            <a:r>
              <a:rPr lang="en-US" altLang="zh-CN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   DE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分别交</a:t>
            </a:r>
            <a:r>
              <a:rPr lang="en-US" altLang="zh-CN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AB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，</a:t>
            </a:r>
            <a:r>
              <a:rPr lang="en-US" altLang="zh-CN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AC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于点</a:t>
            </a:r>
            <a:r>
              <a:rPr lang="en-US" altLang="zh-CN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D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，点</a:t>
            </a:r>
            <a:r>
              <a:rPr lang="en-US" altLang="zh-CN" sz="2800" b="1">
                <a:solidFill>
                  <a:srgbClr val="0000FF"/>
                </a:solidFill>
                <a:latin typeface="Verdana" panose="020B0604030504040204" pitchFamily="34" charset="0"/>
              </a:rPr>
              <a:t>E.</a:t>
            </a:r>
            <a:endParaRPr lang="en-US" altLang="zh-CN" sz="2800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l"/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求证： </a:t>
            </a: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△</a:t>
            </a:r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ADE∽△ABC</a:t>
            </a:r>
            <a:r>
              <a:rPr lang="en-US" altLang="zh-CN" sz="2800" b="1">
                <a:solidFill>
                  <a:srgbClr val="0000FF"/>
                </a:solidFill>
                <a:latin typeface="Verdana" panose="020B0604030504040204" pitchFamily="34" charset="0"/>
              </a:rPr>
              <a:t>.</a:t>
            </a:r>
            <a:endParaRPr lang="en-US" altLang="zh-CN" sz="2800" b="1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" name="标题 14337"/>
          <p:cNvSpPr>
            <a:spLocks noGrp="1"/>
          </p:cNvSpPr>
          <p:nvPr/>
        </p:nvSpPr>
        <p:spPr>
          <a:xfrm>
            <a:off x="486410" y="195580"/>
            <a:ext cx="8001000" cy="662940"/>
          </a:xfrm>
        </p:spPr>
        <p:txBody>
          <a:bodyPr anchor="b">
            <a:scene3d>
              <a:camera prst="orthographicFront"/>
              <a:lightRig rig="threePt" dir="t"/>
            </a:scene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三、探究论证：</a:t>
            </a:r>
            <a:endParaRPr lang="zh-CN" altLang="en-US" sz="4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/>
          </p:cNvSpPr>
          <p:nvPr>
            <p:ph type="title"/>
          </p:nvPr>
        </p:nvSpPr>
        <p:spPr>
          <a:xfrm>
            <a:off x="8890" y="1504950"/>
            <a:ext cx="8707755" cy="934720"/>
          </a:xfrm>
        </p:spPr>
        <p:txBody>
          <a:bodyPr anchor="b"/>
          <a:p>
            <a:r>
              <a:rPr lang="en-US" altLang="zh-CN" sz="2800"/>
              <a:t>   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根据相似多边形的定义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△ADE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△ABC</a:t>
            </a:r>
            <a:b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  <a:cs typeface="+mn-ea"/>
              </a:rPr>
            </a:b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相似必须满足哪些条件？</a:t>
            </a:r>
            <a:endParaRPr lang="zh-CN" altLang="en-US" sz="2800" b="1" dirty="0">
              <a:solidFill>
                <a:srgbClr val="0000FF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15364" name="文本占位符 15363"/>
          <p:cNvSpPr>
            <a:spLocks noGrp="1"/>
          </p:cNvSpPr>
          <p:nvPr>
            <p:ph type="body" sz="half" idx="1"/>
          </p:nvPr>
        </p:nvSpPr>
        <p:spPr>
          <a:xfrm>
            <a:off x="469265" y="836295"/>
            <a:ext cx="1471295" cy="739775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>
              <a:buNone/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分析：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5374" name="内容占位符 15373"/>
          <p:cNvGraphicFramePr/>
          <p:nvPr>
            <p:ph sz="quarter" idx="2"/>
          </p:nvPr>
        </p:nvGraphicFramePr>
        <p:xfrm>
          <a:off x="1318260" y="3491865"/>
          <a:ext cx="183451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1" imgW="1079500" imgH="393700" progId="Equation.DSMT4">
                  <p:embed/>
                </p:oleObj>
              </mc:Choice>
              <mc:Fallback>
                <p:oleObj name="" r:id="rId1" imgW="1079500" imgH="393700" progId="Equation.DSMT4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18260" y="3491865"/>
                        <a:ext cx="1834515" cy="7937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文本框 15364"/>
          <p:cNvSpPr txBox="1"/>
          <p:nvPr/>
        </p:nvSpPr>
        <p:spPr>
          <a:xfrm>
            <a:off x="-40640" y="2453005"/>
            <a:ext cx="8795385" cy="10388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Verdana" panose="020B0604030504040204" pitchFamily="34" charset="0"/>
              </a:rPr>
              <a:t> </a:t>
            </a:r>
            <a:r>
              <a:rPr lang="zh-CN" altLang="en-US" sz="2400" b="1" dirty="0">
                <a:latin typeface="Verdana" panose="020B0604030504040204" pitchFamily="34" charset="0"/>
              </a:rPr>
              <a:t>由已知和图</a:t>
            </a:r>
            <a:r>
              <a:rPr lang="en-US" altLang="zh-CN" sz="2400" b="1" dirty="0">
                <a:latin typeface="Verdana" panose="020B0604030504040204" pitchFamily="34" charset="0"/>
              </a:rPr>
              <a:t>2</a:t>
            </a:r>
            <a:r>
              <a:rPr lang="zh-CN" altLang="en-US" sz="2400" b="1" dirty="0">
                <a:latin typeface="Verdana" panose="020B0604030504040204" pitchFamily="34" charset="0"/>
              </a:rPr>
              <a:t>可知</a:t>
            </a:r>
            <a:r>
              <a:rPr lang="en-US" altLang="zh-CN" sz="2400" b="1" dirty="0">
                <a:latin typeface="Verdana" panose="020B0604030504040204" pitchFamily="34" charset="0"/>
              </a:rPr>
              <a:t>△ADE</a:t>
            </a:r>
            <a:r>
              <a:rPr lang="zh-CN" altLang="en-US" sz="2400" b="1" dirty="0">
                <a:latin typeface="Verdana" panose="020B0604030504040204" pitchFamily="34" charset="0"/>
              </a:rPr>
              <a:t>与</a:t>
            </a:r>
            <a:r>
              <a:rPr lang="en-US" altLang="zh-CN" sz="2400" b="1" dirty="0">
                <a:latin typeface="Verdana" panose="020B0604030504040204" pitchFamily="34" charset="0"/>
              </a:rPr>
              <a:t>△ABC</a:t>
            </a:r>
            <a:r>
              <a:rPr lang="zh-CN" altLang="en-US" sz="2400" b="1" dirty="0">
                <a:latin typeface="Verdana" panose="020B0604030504040204" pitchFamily="34" charset="0"/>
              </a:rPr>
              <a:t>相似必须有：</a:t>
            </a:r>
            <a:endParaRPr lang="zh-CN" altLang="en-US" sz="2400" b="1" dirty="0">
              <a:latin typeface="Verdana" panose="020B0604030504040204" pitchFamily="34" charset="0"/>
            </a:endParaRP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Verdana" panose="020B0604030504040204" pitchFamily="34" charset="0"/>
              </a:rPr>
              <a:t>    </a:t>
            </a:r>
            <a:r>
              <a:rPr lang="en-US" altLang="zh-CN" sz="2400" b="1" dirty="0">
                <a:latin typeface="Verdana" panose="020B0604030504040204" pitchFamily="34" charset="0"/>
              </a:rPr>
              <a:t>∠</a:t>
            </a:r>
            <a:r>
              <a:rPr lang="en-US" altLang="zh-CN" sz="2400" b="1">
                <a:latin typeface="Verdana" panose="020B0604030504040204" pitchFamily="34" charset="0"/>
              </a:rPr>
              <a:t>A=∠A,∠ADE=∠B, ∠ AED=∠C, </a:t>
            </a:r>
            <a:r>
              <a:rPr lang="en-US" altLang="zh-CN" sz="2800" b="1">
                <a:latin typeface="Verdana" panose="020B0604030504040204" pitchFamily="34" charset="0"/>
              </a:rPr>
              <a:t> </a:t>
            </a:r>
            <a:endParaRPr lang="en-US" altLang="zh-CN" sz="2800" b="1" dirty="0">
              <a:latin typeface="Verdana" panose="020B0604030504040204" pitchFamily="34" charset="0"/>
            </a:endParaRPr>
          </a:p>
        </p:txBody>
      </p:sp>
      <p:sp>
        <p:nvSpPr>
          <p:cNvPr id="15371" name="文本框 15370"/>
          <p:cNvSpPr txBox="1"/>
          <p:nvPr/>
        </p:nvSpPr>
        <p:spPr>
          <a:xfrm>
            <a:off x="321628" y="4410710"/>
            <a:ext cx="733107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2800" dirty="0">
                <a:solidFill>
                  <a:srgbClr val="0000FF"/>
                </a:solidFill>
                <a:latin typeface="Verdana" panose="020B0604030504040204" pitchFamily="34" charset="0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易证</a:t>
            </a: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哪些条件？为什么？还需要什么条件？</a:t>
            </a:r>
            <a:endParaRPr lang="zh-CN" altLang="en-US" sz="2800" b="1" dirty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grpSp>
        <p:nvGrpSpPr>
          <p:cNvPr id="15386" name="组合 15385"/>
          <p:cNvGrpSpPr/>
          <p:nvPr/>
        </p:nvGrpSpPr>
        <p:grpSpPr>
          <a:xfrm>
            <a:off x="792480" y="5086350"/>
            <a:ext cx="7643813" cy="1568450"/>
            <a:chOff x="612" y="3066"/>
            <a:chExt cx="4815" cy="988"/>
          </a:xfrm>
        </p:grpSpPr>
        <p:sp>
          <p:nvSpPr>
            <p:cNvPr id="15372" name="文本框 15371"/>
            <p:cNvSpPr txBox="1"/>
            <p:nvPr/>
          </p:nvSpPr>
          <p:spPr>
            <a:xfrm>
              <a:off x="612" y="3066"/>
              <a:ext cx="4815" cy="9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l"/>
              <a:r>
                <a:rPr lang="zh-CN" altLang="en-US" sz="2400" b="1" dirty="0">
                  <a:latin typeface="Verdana" panose="020B0604030504040204" pitchFamily="34" charset="0"/>
                </a:rPr>
                <a:t>易证条件有：</a:t>
              </a:r>
              <a:r>
                <a:rPr lang="en-US" altLang="zh-CN" sz="2400" b="1" dirty="0">
                  <a:latin typeface="Verdana" panose="020B0604030504040204" pitchFamily="34" charset="0"/>
                </a:rPr>
                <a:t>∠A=∠A,∠ADE=∠B, ∠AED=∠C </a:t>
              </a:r>
              <a:r>
                <a:rPr lang="zh-CN" altLang="en-US" sz="2400" b="1" dirty="0">
                  <a:latin typeface="Verdana" panose="020B0604030504040204" pitchFamily="34" charset="0"/>
                </a:rPr>
                <a:t>，</a:t>
              </a:r>
              <a:endParaRPr lang="zh-CN" altLang="en-US" sz="2400" b="1" dirty="0">
                <a:latin typeface="Verdana" panose="020B0604030504040204" pitchFamily="34" charset="0"/>
              </a:endParaRPr>
            </a:p>
            <a:p>
              <a:pPr algn="l"/>
              <a:r>
                <a:rPr lang="zh-CN" altLang="en-US" sz="2400" b="1" dirty="0">
                  <a:latin typeface="Verdana" panose="020B0604030504040204" pitchFamily="34" charset="0"/>
                </a:rPr>
                <a:t>           </a:t>
              </a:r>
              <a:endParaRPr lang="zh-CN" altLang="en-US" sz="2400" b="1">
                <a:latin typeface="Verdana" panose="020B0604030504040204" pitchFamily="34" charset="0"/>
              </a:endParaRPr>
            </a:p>
            <a:p>
              <a:pPr algn="l"/>
              <a:r>
                <a:rPr lang="zh-CN" altLang="en-US" sz="2400" b="1" dirty="0">
                  <a:latin typeface="Verdana" panose="020B0604030504040204" pitchFamily="34" charset="0"/>
                </a:rPr>
                <a:t>              ，还需要条件：                  </a:t>
              </a:r>
              <a:endParaRPr lang="zh-CN" altLang="en-US" sz="2400" b="1">
                <a:latin typeface="Verdana" panose="020B0604030504040204" pitchFamily="34" charset="0"/>
              </a:endParaRPr>
            </a:p>
            <a:p>
              <a:pPr algn="l"/>
              <a:endParaRPr lang="zh-CN" altLang="en-US" sz="2400" b="1" dirty="0">
                <a:latin typeface="Verdana" panose="020B0604030504040204" pitchFamily="34" charset="0"/>
              </a:endParaRPr>
            </a:p>
          </p:txBody>
        </p:sp>
        <p:graphicFrame>
          <p:nvGraphicFramePr>
            <p:cNvPr id="15379" name="对象 15378"/>
            <p:cNvGraphicFramePr/>
            <p:nvPr/>
          </p:nvGraphicFramePr>
          <p:xfrm>
            <a:off x="658" y="3384"/>
            <a:ext cx="907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3" imgW="685800" imgH="393700" progId="Equation.DSMT4">
                    <p:embed/>
                  </p:oleObj>
                </mc:Choice>
                <mc:Fallback>
                  <p:oleObj name="" r:id="rId3" imgW="685800" imgH="393700" progId="Equation.DSMT4">
                    <p:embed/>
                    <p:pic>
                      <p:nvPicPr>
                        <p:cNvPr id="0" name="图片 310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58" y="3384"/>
                          <a:ext cx="907" cy="5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380" name="对象 15379"/>
          <p:cNvGraphicFramePr/>
          <p:nvPr/>
        </p:nvGraphicFramePr>
        <p:xfrm>
          <a:off x="4429443" y="5660708"/>
          <a:ext cx="20161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5" imgW="1079500" imgH="393700" progId="Equation.DSMT4">
                  <p:embed/>
                </p:oleObj>
              </mc:Choice>
              <mc:Fallback>
                <p:oleObj name="" r:id="rId5" imgW="1079500" imgH="393700" progId="Equation.DSMT4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9443" y="5660708"/>
                        <a:ext cx="2016125" cy="736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9" name="矩形 15388"/>
          <p:cNvSpPr>
            <a:spLocks noChangeAspect="1"/>
          </p:cNvSpPr>
          <p:nvPr/>
        </p:nvSpPr>
        <p:spPr>
          <a:xfrm>
            <a:off x="6555740" y="846455"/>
            <a:ext cx="2160905" cy="23241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080760" y="948690"/>
            <a:ext cx="2909570" cy="3040380"/>
            <a:chOff x="10206" y="1066"/>
            <a:chExt cx="3360" cy="3423"/>
          </a:xfrm>
        </p:grpSpPr>
        <p:sp>
          <p:nvSpPr>
            <p:cNvPr id="15390" name="直接连接符 15389"/>
            <p:cNvSpPr/>
            <p:nvPr/>
          </p:nvSpPr>
          <p:spPr>
            <a:xfrm>
              <a:off x="12191" y="1656"/>
              <a:ext cx="893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91" name="直接连接符 15390"/>
            <p:cNvSpPr/>
            <p:nvPr/>
          </p:nvSpPr>
          <p:spPr>
            <a:xfrm flipH="1">
              <a:off x="10603" y="1656"/>
              <a:ext cx="1588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92" name="直接连接符 15391"/>
            <p:cNvSpPr/>
            <p:nvPr/>
          </p:nvSpPr>
          <p:spPr>
            <a:xfrm>
              <a:off x="12191" y="1656"/>
              <a:ext cx="893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93" name="直接连接符 15392"/>
            <p:cNvSpPr/>
            <p:nvPr/>
          </p:nvSpPr>
          <p:spPr>
            <a:xfrm>
              <a:off x="10603" y="4126"/>
              <a:ext cx="2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94" name="直接连接符 15393"/>
            <p:cNvSpPr/>
            <p:nvPr/>
          </p:nvSpPr>
          <p:spPr>
            <a:xfrm>
              <a:off x="11098" y="3301"/>
              <a:ext cx="168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95" name="文本框 15394"/>
            <p:cNvSpPr txBox="1"/>
            <p:nvPr/>
          </p:nvSpPr>
          <p:spPr>
            <a:xfrm>
              <a:off x="11996" y="1066"/>
              <a:ext cx="49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396" name="文本框 15395"/>
            <p:cNvSpPr txBox="1"/>
            <p:nvPr/>
          </p:nvSpPr>
          <p:spPr>
            <a:xfrm>
              <a:off x="10703" y="2949"/>
              <a:ext cx="480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397" name="文本框 15396"/>
            <p:cNvSpPr txBox="1"/>
            <p:nvPr/>
          </p:nvSpPr>
          <p:spPr>
            <a:xfrm>
              <a:off x="10206" y="3889"/>
              <a:ext cx="463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398" name="文本框 15397"/>
            <p:cNvSpPr txBox="1"/>
            <p:nvPr/>
          </p:nvSpPr>
          <p:spPr>
            <a:xfrm>
              <a:off x="13083" y="3774"/>
              <a:ext cx="483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399" name="文本框 15398"/>
            <p:cNvSpPr txBox="1"/>
            <p:nvPr/>
          </p:nvSpPr>
          <p:spPr>
            <a:xfrm>
              <a:off x="12786" y="2949"/>
              <a:ext cx="46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0" name="文本框 15399"/>
            <p:cNvSpPr txBox="1"/>
            <p:nvPr/>
          </p:nvSpPr>
          <p:spPr>
            <a:xfrm>
              <a:off x="11996" y="1066"/>
              <a:ext cx="49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1" name="文本框 15400"/>
            <p:cNvSpPr txBox="1"/>
            <p:nvPr/>
          </p:nvSpPr>
          <p:spPr>
            <a:xfrm>
              <a:off x="12786" y="2949"/>
              <a:ext cx="46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2" name="文本框 15401"/>
            <p:cNvSpPr txBox="1"/>
            <p:nvPr/>
          </p:nvSpPr>
          <p:spPr>
            <a:xfrm>
              <a:off x="11996" y="1066"/>
              <a:ext cx="49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3" name="文本框 15402"/>
            <p:cNvSpPr txBox="1"/>
            <p:nvPr/>
          </p:nvSpPr>
          <p:spPr>
            <a:xfrm>
              <a:off x="13083" y="3774"/>
              <a:ext cx="483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4" name="文本框 15403"/>
            <p:cNvSpPr txBox="1"/>
            <p:nvPr/>
          </p:nvSpPr>
          <p:spPr>
            <a:xfrm>
              <a:off x="12786" y="2949"/>
              <a:ext cx="46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5" name="文本框 15404"/>
            <p:cNvSpPr txBox="1"/>
            <p:nvPr/>
          </p:nvSpPr>
          <p:spPr>
            <a:xfrm>
              <a:off x="11996" y="1066"/>
              <a:ext cx="49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6" name="文本框 15405"/>
            <p:cNvSpPr txBox="1"/>
            <p:nvPr/>
          </p:nvSpPr>
          <p:spPr>
            <a:xfrm>
              <a:off x="13083" y="3774"/>
              <a:ext cx="483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7" name="文本框 15406"/>
            <p:cNvSpPr txBox="1"/>
            <p:nvPr/>
          </p:nvSpPr>
          <p:spPr>
            <a:xfrm>
              <a:off x="12786" y="2949"/>
              <a:ext cx="46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8" name="文本框 15407"/>
            <p:cNvSpPr txBox="1"/>
            <p:nvPr/>
          </p:nvSpPr>
          <p:spPr>
            <a:xfrm>
              <a:off x="11996" y="1066"/>
              <a:ext cx="49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09" name="文本框 15408"/>
            <p:cNvSpPr txBox="1"/>
            <p:nvPr/>
          </p:nvSpPr>
          <p:spPr>
            <a:xfrm>
              <a:off x="10206" y="3889"/>
              <a:ext cx="463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10" name="文本框 15409"/>
            <p:cNvSpPr txBox="1"/>
            <p:nvPr/>
          </p:nvSpPr>
          <p:spPr>
            <a:xfrm>
              <a:off x="13083" y="3774"/>
              <a:ext cx="483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11" name="文本框 15410"/>
            <p:cNvSpPr txBox="1"/>
            <p:nvPr/>
          </p:nvSpPr>
          <p:spPr>
            <a:xfrm>
              <a:off x="12786" y="2949"/>
              <a:ext cx="46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12" name="文本框 15411"/>
            <p:cNvSpPr txBox="1"/>
            <p:nvPr/>
          </p:nvSpPr>
          <p:spPr>
            <a:xfrm>
              <a:off x="11996" y="1066"/>
              <a:ext cx="49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13" name="文本框 15412"/>
            <p:cNvSpPr txBox="1"/>
            <p:nvPr/>
          </p:nvSpPr>
          <p:spPr>
            <a:xfrm>
              <a:off x="10703" y="2949"/>
              <a:ext cx="480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14" name="文本框 15413"/>
            <p:cNvSpPr txBox="1"/>
            <p:nvPr/>
          </p:nvSpPr>
          <p:spPr>
            <a:xfrm>
              <a:off x="10206" y="3889"/>
              <a:ext cx="463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15" name="文本框 15414"/>
            <p:cNvSpPr txBox="1"/>
            <p:nvPr/>
          </p:nvSpPr>
          <p:spPr>
            <a:xfrm>
              <a:off x="13083" y="3774"/>
              <a:ext cx="483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16" name="文本框 15415"/>
            <p:cNvSpPr txBox="1"/>
            <p:nvPr/>
          </p:nvSpPr>
          <p:spPr>
            <a:xfrm>
              <a:off x="11996" y="1066"/>
              <a:ext cx="495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sp>
          <p:nvSpPr>
            <p:cNvPr id="15417" name="直接连接符 15416"/>
            <p:cNvSpPr/>
            <p:nvPr/>
          </p:nvSpPr>
          <p:spPr>
            <a:xfrm>
              <a:off x="12191" y="1656"/>
              <a:ext cx="893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18" name="直接连接符 15417"/>
            <p:cNvSpPr/>
            <p:nvPr/>
          </p:nvSpPr>
          <p:spPr>
            <a:xfrm>
              <a:off x="10603" y="4126"/>
              <a:ext cx="2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19" name="直接连接符 15418"/>
            <p:cNvSpPr/>
            <p:nvPr/>
          </p:nvSpPr>
          <p:spPr>
            <a:xfrm flipH="1">
              <a:off x="10603" y="1656"/>
              <a:ext cx="1588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0" name="直接连接符 15419"/>
            <p:cNvSpPr/>
            <p:nvPr/>
          </p:nvSpPr>
          <p:spPr>
            <a:xfrm>
              <a:off x="12191" y="1656"/>
              <a:ext cx="893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1" name="直接连接符 15420"/>
            <p:cNvSpPr/>
            <p:nvPr/>
          </p:nvSpPr>
          <p:spPr>
            <a:xfrm>
              <a:off x="10603" y="4126"/>
              <a:ext cx="2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2" name="直接连接符 15421"/>
            <p:cNvSpPr/>
            <p:nvPr/>
          </p:nvSpPr>
          <p:spPr>
            <a:xfrm>
              <a:off x="11098" y="3301"/>
              <a:ext cx="168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3" name="直接连接符 15422"/>
            <p:cNvSpPr/>
            <p:nvPr/>
          </p:nvSpPr>
          <p:spPr>
            <a:xfrm flipH="1">
              <a:off x="10603" y="1656"/>
              <a:ext cx="1588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4" name="直接连接符 15423"/>
            <p:cNvSpPr/>
            <p:nvPr/>
          </p:nvSpPr>
          <p:spPr>
            <a:xfrm>
              <a:off x="12191" y="1656"/>
              <a:ext cx="893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5" name="直接连接符 15424"/>
            <p:cNvSpPr/>
            <p:nvPr/>
          </p:nvSpPr>
          <p:spPr>
            <a:xfrm>
              <a:off x="10603" y="4126"/>
              <a:ext cx="2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6" name="直接连接符 15425"/>
            <p:cNvSpPr/>
            <p:nvPr/>
          </p:nvSpPr>
          <p:spPr>
            <a:xfrm>
              <a:off x="11098" y="3301"/>
              <a:ext cx="168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7" name="直接连接符 15426"/>
            <p:cNvSpPr/>
            <p:nvPr/>
          </p:nvSpPr>
          <p:spPr>
            <a:xfrm flipH="1">
              <a:off x="10603" y="1656"/>
              <a:ext cx="1588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8" name="直接连接符 15427"/>
            <p:cNvSpPr/>
            <p:nvPr/>
          </p:nvSpPr>
          <p:spPr>
            <a:xfrm>
              <a:off x="12191" y="1656"/>
              <a:ext cx="893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29" name="直接连接符 15428"/>
            <p:cNvSpPr/>
            <p:nvPr/>
          </p:nvSpPr>
          <p:spPr>
            <a:xfrm>
              <a:off x="10603" y="4126"/>
              <a:ext cx="2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0" name="直接连接符 15429"/>
            <p:cNvSpPr/>
            <p:nvPr/>
          </p:nvSpPr>
          <p:spPr>
            <a:xfrm>
              <a:off x="11098" y="3301"/>
              <a:ext cx="168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1" name="直接连接符 15430"/>
            <p:cNvSpPr/>
            <p:nvPr/>
          </p:nvSpPr>
          <p:spPr>
            <a:xfrm flipH="1">
              <a:off x="10603" y="1656"/>
              <a:ext cx="1588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2" name="直接连接符 15431"/>
            <p:cNvSpPr/>
            <p:nvPr/>
          </p:nvSpPr>
          <p:spPr>
            <a:xfrm>
              <a:off x="10603" y="4126"/>
              <a:ext cx="2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3" name="直接连接符 15432"/>
            <p:cNvSpPr/>
            <p:nvPr/>
          </p:nvSpPr>
          <p:spPr>
            <a:xfrm>
              <a:off x="11098" y="3301"/>
              <a:ext cx="168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4" name="直接连接符 15433"/>
            <p:cNvSpPr/>
            <p:nvPr/>
          </p:nvSpPr>
          <p:spPr>
            <a:xfrm flipH="1">
              <a:off x="10603" y="1656"/>
              <a:ext cx="1588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5" name="直接连接符 15434"/>
            <p:cNvSpPr/>
            <p:nvPr/>
          </p:nvSpPr>
          <p:spPr>
            <a:xfrm>
              <a:off x="10603" y="4126"/>
              <a:ext cx="2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6" name="直接连接符 15435"/>
            <p:cNvSpPr/>
            <p:nvPr/>
          </p:nvSpPr>
          <p:spPr>
            <a:xfrm>
              <a:off x="11098" y="3301"/>
              <a:ext cx="1688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7" name="直接连接符 15436"/>
            <p:cNvSpPr/>
            <p:nvPr/>
          </p:nvSpPr>
          <p:spPr>
            <a:xfrm flipH="1">
              <a:off x="10603" y="1656"/>
              <a:ext cx="1588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8" name="直接连接符 15437"/>
            <p:cNvSpPr/>
            <p:nvPr/>
          </p:nvSpPr>
          <p:spPr>
            <a:xfrm>
              <a:off x="10603" y="4126"/>
              <a:ext cx="2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39" name="直接连接符 15438"/>
            <p:cNvSpPr/>
            <p:nvPr/>
          </p:nvSpPr>
          <p:spPr>
            <a:xfrm flipH="1">
              <a:off x="10603" y="1656"/>
              <a:ext cx="1588" cy="247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40" name="文本框 15439"/>
            <p:cNvSpPr txBox="1"/>
            <p:nvPr/>
          </p:nvSpPr>
          <p:spPr>
            <a:xfrm>
              <a:off x="10703" y="1274"/>
              <a:ext cx="880" cy="4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1800" dirty="0">
                  <a:latin typeface="Verdana" panose="020B0604030504040204" pitchFamily="34" charset="0"/>
                </a:rPr>
                <a:t>图</a:t>
              </a:r>
              <a:r>
                <a:rPr lang="en-US" altLang="zh-CN" sz="1800">
                  <a:latin typeface="Verdana" panose="020B0604030504040204" pitchFamily="34" charset="0"/>
                </a:rPr>
                <a:t>2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</p:grpSp>
      <p:sp>
        <p:nvSpPr>
          <p:cNvPr id="5" name="椭圆 4"/>
          <p:cNvSpPr/>
          <p:nvPr/>
        </p:nvSpPr>
        <p:spPr>
          <a:xfrm>
            <a:off x="5686425" y="5461000"/>
            <a:ext cx="724535" cy="112268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875145" y="2999740"/>
            <a:ext cx="1670685" cy="1177290"/>
            <a:chOff x="10827" y="4724"/>
            <a:chExt cx="2631" cy="1854"/>
          </a:xfrm>
        </p:grpSpPr>
        <p:sp>
          <p:nvSpPr>
            <p:cNvPr id="53275" name="直接连接符 53274"/>
            <p:cNvSpPr/>
            <p:nvPr/>
          </p:nvSpPr>
          <p:spPr>
            <a:xfrm>
              <a:off x="10827" y="4724"/>
              <a:ext cx="486" cy="1051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53273" name="文本框 53272"/>
            <p:cNvSpPr txBox="1"/>
            <p:nvPr/>
          </p:nvSpPr>
          <p:spPr>
            <a:xfrm>
              <a:off x="11169" y="5858"/>
              <a:ext cx="565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l"/>
              <a:r>
                <a:rPr lang="en-US" altLang="zh-CN" sz="2400">
                  <a:latin typeface="Verdana" panose="020B0604030504040204" pitchFamily="34" charset="0"/>
                </a:rPr>
                <a:t>F</a:t>
              </a:r>
              <a:endParaRPr lang="en-US" altLang="zh-CN" sz="2400">
                <a:latin typeface="Verdana" panose="020B0604030504040204" pitchFamily="34" charset="0"/>
              </a:endParaRPr>
            </a:p>
          </p:txBody>
        </p:sp>
        <p:sp>
          <p:nvSpPr>
            <p:cNvPr id="53280" name="直接连接符 53279"/>
            <p:cNvSpPr/>
            <p:nvPr/>
          </p:nvSpPr>
          <p:spPr>
            <a:xfrm>
              <a:off x="11304" y="5768"/>
              <a:ext cx="2155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5" grpId="0"/>
      <p:bldP spid="15371" grpId="0"/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title"/>
          </p:nvPr>
        </p:nvSpPr>
        <p:spPr>
          <a:xfrm>
            <a:off x="539750" y="247015"/>
            <a:ext cx="4404360" cy="641350"/>
          </a:xfrm>
        </p:spPr>
        <p:txBody>
          <a:bodyPr anchor="b"/>
          <a:p>
            <a:r>
              <a:rPr lang="zh-CN" altLang="en-US" sz="4000" b="1" dirty="0"/>
              <a:t>四、定理归纳：</a:t>
            </a:r>
            <a:endParaRPr lang="zh-CN" altLang="en-US" sz="4000" b="1" dirty="0"/>
          </a:p>
        </p:txBody>
      </p:sp>
      <p:sp>
        <p:nvSpPr>
          <p:cNvPr id="17411" name="文本占位符 17410"/>
          <p:cNvSpPr>
            <a:spLocks noGrp="1"/>
          </p:cNvSpPr>
          <p:nvPr>
            <p:ph type="body" idx="1"/>
          </p:nvPr>
        </p:nvSpPr>
        <p:spPr>
          <a:xfrm>
            <a:off x="1628775" y="981710"/>
            <a:ext cx="7369175" cy="1223645"/>
          </a:xfrm>
        </p:spPr>
        <p:txBody>
          <a:bodyPr/>
          <a:p>
            <a:pPr>
              <a:buNone/>
            </a:pPr>
            <a:r>
              <a:rPr lang="en-US" altLang="zh-CN" sz="2800" b="1" dirty="0"/>
              <a:t>      </a:t>
            </a:r>
            <a:r>
              <a:rPr lang="zh-CN" altLang="en-US" sz="2800" b="1" dirty="0">
                <a:solidFill>
                  <a:srgbClr val="0000FF"/>
                </a:solidFill>
              </a:rPr>
              <a:t>由以上探究过程你能得出什么结论？如果这条直线与三角形两边的延长线相交呢？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grpSp>
        <p:nvGrpSpPr>
          <p:cNvPr id="17462" name="组合 17461"/>
          <p:cNvGrpSpPr/>
          <p:nvPr/>
        </p:nvGrpSpPr>
        <p:grpSpPr>
          <a:xfrm>
            <a:off x="82550" y="1107440"/>
            <a:ext cx="2426970" cy="5296751"/>
            <a:chOff x="612" y="1071"/>
            <a:chExt cx="1200" cy="2789"/>
          </a:xfrm>
        </p:grpSpPr>
        <p:sp>
          <p:nvSpPr>
            <p:cNvPr id="17448" name="文本框 17447"/>
            <p:cNvSpPr txBox="1"/>
            <p:nvPr/>
          </p:nvSpPr>
          <p:spPr>
            <a:xfrm>
              <a:off x="1053" y="3666"/>
              <a:ext cx="352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1800" dirty="0">
                  <a:latin typeface="Verdana" panose="020B0604030504040204" pitchFamily="34" charset="0"/>
                </a:rPr>
                <a:t>图</a:t>
              </a:r>
              <a:r>
                <a:rPr lang="en-US" altLang="zh-CN" sz="1800">
                  <a:latin typeface="Verdana" panose="020B0604030504040204" pitchFamily="34" charset="0"/>
                </a:rPr>
                <a:t>3</a:t>
              </a:r>
              <a:endParaRPr lang="en-US" altLang="zh-CN" sz="1800">
                <a:latin typeface="Verdana" panose="020B0604030504040204" pitchFamily="34" charset="0"/>
              </a:endParaRPr>
            </a:p>
          </p:txBody>
        </p:sp>
        <p:grpSp>
          <p:nvGrpSpPr>
            <p:cNvPr id="17455" name="组合 17454"/>
            <p:cNvGrpSpPr/>
            <p:nvPr/>
          </p:nvGrpSpPr>
          <p:grpSpPr>
            <a:xfrm>
              <a:off x="793" y="2795"/>
              <a:ext cx="1019" cy="884"/>
              <a:chOff x="793" y="2750"/>
              <a:chExt cx="1019" cy="884"/>
            </a:xfrm>
          </p:grpSpPr>
          <p:sp>
            <p:nvSpPr>
              <p:cNvPr id="17438" name="直接连接符 17437"/>
              <p:cNvSpPr/>
              <p:nvPr/>
            </p:nvSpPr>
            <p:spPr>
              <a:xfrm flipH="1">
                <a:off x="967" y="2840"/>
                <a:ext cx="666" cy="721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9" name="直接连接符 17438"/>
              <p:cNvSpPr/>
              <p:nvPr/>
            </p:nvSpPr>
            <p:spPr>
              <a:xfrm>
                <a:off x="967" y="3551"/>
                <a:ext cx="565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0" name="直接连接符 17439"/>
              <p:cNvSpPr/>
              <p:nvPr/>
            </p:nvSpPr>
            <p:spPr>
              <a:xfrm flipH="1" flipV="1">
                <a:off x="1332" y="2841"/>
                <a:ext cx="203" cy="721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1" name="直接连接符 17440"/>
              <p:cNvSpPr/>
              <p:nvPr/>
            </p:nvSpPr>
            <p:spPr>
              <a:xfrm>
                <a:off x="1332" y="2841"/>
                <a:ext cx="283" cy="0"/>
              </a:xfrm>
              <a:prstGeom prst="line">
                <a:avLst/>
              </a:prstGeom>
              <a:ln w="1905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2" name="文本框 17441"/>
              <p:cNvSpPr txBox="1"/>
              <p:nvPr/>
            </p:nvSpPr>
            <p:spPr>
              <a:xfrm>
                <a:off x="1202" y="3022"/>
                <a:ext cx="180" cy="14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just"/>
                <a:r>
                  <a:rPr lang="en-US" altLang="zh-CN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n-US" altLang="zh-CN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17443" name="文本框 17442"/>
              <p:cNvSpPr txBox="1"/>
              <p:nvPr/>
            </p:nvSpPr>
            <p:spPr>
              <a:xfrm>
                <a:off x="793" y="3480"/>
                <a:ext cx="180" cy="14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just"/>
                <a:r>
                  <a:rPr lang="en-US" altLang="zh-CN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</a:t>
                </a:r>
                <a:endParaRPr lang="en-US" altLang="zh-CN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17444" name="文本框 17443"/>
              <p:cNvSpPr txBox="1"/>
              <p:nvPr/>
            </p:nvSpPr>
            <p:spPr>
              <a:xfrm>
                <a:off x="1520" y="3489"/>
                <a:ext cx="185" cy="14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just"/>
                <a:r>
                  <a:rPr lang="en-US" altLang="zh-CN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n-US" altLang="zh-CN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17451" name="文本框 17450"/>
              <p:cNvSpPr txBox="1"/>
              <p:nvPr/>
            </p:nvSpPr>
            <p:spPr>
              <a:xfrm>
                <a:off x="1610" y="2750"/>
                <a:ext cx="202" cy="15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l"/>
                <a:r>
                  <a:rPr lang="en-US" altLang="zh-CN" sz="1400">
                    <a:latin typeface="Verdana" panose="020B0604030504040204" pitchFamily="34" charset="0"/>
                  </a:rPr>
                  <a:t>D</a:t>
                </a:r>
                <a:endParaRPr lang="en-US" altLang="zh-CN" sz="1400">
                  <a:latin typeface="Verdana" panose="020B0604030504040204" pitchFamily="34" charset="0"/>
                </a:endParaRPr>
              </a:p>
            </p:txBody>
          </p:sp>
          <p:sp>
            <p:nvSpPr>
              <p:cNvPr id="17452" name="文本框 17451"/>
              <p:cNvSpPr txBox="1"/>
              <p:nvPr/>
            </p:nvSpPr>
            <p:spPr>
              <a:xfrm>
                <a:off x="1156" y="2750"/>
                <a:ext cx="187" cy="15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l"/>
                <a:r>
                  <a:rPr lang="en-US" altLang="zh-CN" sz="1400">
                    <a:latin typeface="Verdana" panose="020B0604030504040204" pitchFamily="34" charset="0"/>
                  </a:rPr>
                  <a:t>E</a:t>
                </a:r>
                <a:endParaRPr lang="en-US" altLang="zh-CN" sz="1400"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17457" name="组合 17456"/>
            <p:cNvGrpSpPr/>
            <p:nvPr/>
          </p:nvGrpSpPr>
          <p:grpSpPr>
            <a:xfrm>
              <a:off x="612" y="1752"/>
              <a:ext cx="1185" cy="1023"/>
              <a:chOff x="612" y="1752"/>
              <a:chExt cx="1185" cy="1023"/>
            </a:xfrm>
          </p:grpSpPr>
          <p:sp>
            <p:nvSpPr>
              <p:cNvPr id="17432" name="直接连接符 17431"/>
              <p:cNvSpPr/>
              <p:nvPr/>
            </p:nvSpPr>
            <p:spPr>
              <a:xfrm flipH="1">
                <a:off x="765" y="1933"/>
                <a:ext cx="590" cy="777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3" name="直接连接符 17432"/>
              <p:cNvSpPr/>
              <p:nvPr/>
            </p:nvSpPr>
            <p:spPr>
              <a:xfrm>
                <a:off x="748" y="2700"/>
                <a:ext cx="853" cy="0"/>
              </a:xfrm>
              <a:prstGeom prst="line">
                <a:avLst/>
              </a:prstGeom>
              <a:ln w="1905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4" name="直接连接符 17433"/>
              <p:cNvSpPr/>
              <p:nvPr/>
            </p:nvSpPr>
            <p:spPr>
              <a:xfrm>
                <a:off x="1355" y="1933"/>
                <a:ext cx="230" cy="777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5" name="直接连接符 17434"/>
              <p:cNvSpPr/>
              <p:nvPr/>
            </p:nvSpPr>
            <p:spPr>
              <a:xfrm>
                <a:off x="962" y="2451"/>
                <a:ext cx="525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6" name="文本框 17435"/>
              <p:cNvSpPr txBox="1"/>
              <p:nvPr/>
            </p:nvSpPr>
            <p:spPr>
              <a:xfrm>
                <a:off x="793" y="2296"/>
                <a:ext cx="191" cy="1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just"/>
                <a:r>
                  <a:rPr lang="en-US" altLang="zh-CN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</a:t>
                </a:r>
                <a:endParaRPr lang="en-US" altLang="zh-CN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17437" name="文本框 17436"/>
              <p:cNvSpPr txBox="1"/>
              <p:nvPr/>
            </p:nvSpPr>
            <p:spPr>
              <a:xfrm>
                <a:off x="1474" y="2296"/>
                <a:ext cx="161" cy="2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/>
              <a:p>
                <a:pPr algn="just"/>
                <a:r>
                  <a:rPr lang="en-US" altLang="zh-CN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n-US" altLang="zh-CN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17453" name="文本框 17452"/>
              <p:cNvSpPr txBox="1"/>
              <p:nvPr/>
            </p:nvSpPr>
            <p:spPr>
              <a:xfrm>
                <a:off x="612" y="2614"/>
                <a:ext cx="202" cy="1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l"/>
                <a:r>
                  <a:rPr lang="en-US" altLang="zh-CN" sz="1400">
                    <a:latin typeface="Verdana" panose="020B0604030504040204" pitchFamily="34" charset="0"/>
                  </a:rPr>
                  <a:t>D</a:t>
                </a:r>
                <a:endParaRPr lang="en-US" altLang="zh-CN" sz="1400">
                  <a:latin typeface="Verdana" panose="020B0604030504040204" pitchFamily="34" charset="0"/>
                </a:endParaRPr>
              </a:p>
            </p:txBody>
          </p:sp>
          <p:sp>
            <p:nvSpPr>
              <p:cNvPr id="17454" name="文本框 17453"/>
              <p:cNvSpPr txBox="1"/>
              <p:nvPr/>
            </p:nvSpPr>
            <p:spPr>
              <a:xfrm>
                <a:off x="1610" y="2614"/>
                <a:ext cx="187" cy="1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l"/>
                <a:r>
                  <a:rPr lang="en-US" altLang="zh-CN" sz="1400">
                    <a:latin typeface="Verdana" panose="020B0604030504040204" pitchFamily="34" charset="0"/>
                  </a:rPr>
                  <a:t>E</a:t>
                </a:r>
                <a:endParaRPr lang="en-US" altLang="zh-CN" sz="1400">
                  <a:latin typeface="Verdana" panose="020B0604030504040204" pitchFamily="34" charset="0"/>
                </a:endParaRPr>
              </a:p>
            </p:txBody>
          </p:sp>
          <p:sp>
            <p:nvSpPr>
              <p:cNvPr id="17456" name="文本框 17455"/>
              <p:cNvSpPr txBox="1"/>
              <p:nvPr/>
            </p:nvSpPr>
            <p:spPr>
              <a:xfrm>
                <a:off x="1247" y="1752"/>
                <a:ext cx="193" cy="15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l"/>
                <a:r>
                  <a:rPr lang="en-US" altLang="zh-CN" sz="1400">
                    <a:latin typeface="Verdana" panose="020B0604030504040204" pitchFamily="34" charset="0"/>
                  </a:rPr>
                  <a:t>A</a:t>
                </a:r>
                <a:endParaRPr lang="en-US" altLang="zh-CN" sz="1400"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17461" name="组合 17460"/>
            <p:cNvGrpSpPr/>
            <p:nvPr/>
          </p:nvGrpSpPr>
          <p:grpSpPr>
            <a:xfrm>
              <a:off x="793" y="1071"/>
              <a:ext cx="908" cy="771"/>
              <a:chOff x="793" y="1071"/>
              <a:chExt cx="908" cy="771"/>
            </a:xfrm>
          </p:grpSpPr>
          <p:sp>
            <p:nvSpPr>
              <p:cNvPr id="17413" name="文本框 17412"/>
              <p:cNvSpPr txBox="1"/>
              <p:nvPr/>
            </p:nvSpPr>
            <p:spPr>
              <a:xfrm>
                <a:off x="1461" y="1405"/>
                <a:ext cx="192" cy="27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n-US" altLang="zh-CN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17414" name="直接连接符 17413"/>
              <p:cNvSpPr/>
              <p:nvPr/>
            </p:nvSpPr>
            <p:spPr>
              <a:xfrm>
                <a:off x="1359" y="1253"/>
                <a:ext cx="157" cy="498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5" name="直接连接符 17414"/>
              <p:cNvSpPr/>
              <p:nvPr/>
            </p:nvSpPr>
            <p:spPr>
              <a:xfrm flipH="1">
                <a:off x="960" y="1255"/>
                <a:ext cx="407" cy="497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6" name="直接连接符 17415"/>
              <p:cNvSpPr/>
              <p:nvPr/>
            </p:nvSpPr>
            <p:spPr>
              <a:xfrm>
                <a:off x="960" y="1752"/>
                <a:ext cx="564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7" name="直接连接符 17416"/>
              <p:cNvSpPr/>
              <p:nvPr/>
            </p:nvSpPr>
            <p:spPr>
              <a:xfrm>
                <a:off x="1109" y="1552"/>
                <a:ext cx="344" cy="0"/>
              </a:xfrm>
              <a:prstGeom prst="line">
                <a:avLst/>
              </a:prstGeom>
              <a:ln w="1905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8" name="文本框 17417"/>
              <p:cNvSpPr txBox="1"/>
              <p:nvPr/>
            </p:nvSpPr>
            <p:spPr>
              <a:xfrm>
                <a:off x="975" y="1389"/>
                <a:ext cx="197" cy="33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n-US" altLang="zh-CN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17419" name="文本框 17418"/>
              <p:cNvSpPr txBox="1"/>
              <p:nvPr/>
            </p:nvSpPr>
            <p:spPr>
              <a:xfrm>
                <a:off x="1515" y="1651"/>
                <a:ext cx="186" cy="1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n-US" altLang="zh-CN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17458" name="文本框 17457"/>
              <p:cNvSpPr txBox="1"/>
              <p:nvPr/>
            </p:nvSpPr>
            <p:spPr>
              <a:xfrm>
                <a:off x="1247" y="1071"/>
                <a:ext cx="193" cy="1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l"/>
                <a:r>
                  <a:rPr lang="en-US" altLang="zh-CN" sz="1400">
                    <a:latin typeface="Verdana" panose="020B0604030504040204" pitchFamily="34" charset="0"/>
                  </a:rPr>
                  <a:t>A</a:t>
                </a:r>
                <a:endParaRPr lang="en-US" altLang="zh-CN" sz="1400">
                  <a:latin typeface="Verdana" panose="020B0604030504040204" pitchFamily="34" charset="0"/>
                </a:endParaRPr>
              </a:p>
            </p:txBody>
          </p:sp>
          <p:sp>
            <p:nvSpPr>
              <p:cNvPr id="17459" name="文本框 17458"/>
              <p:cNvSpPr txBox="1"/>
              <p:nvPr/>
            </p:nvSpPr>
            <p:spPr>
              <a:xfrm>
                <a:off x="793" y="1661"/>
                <a:ext cx="193" cy="1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l"/>
                <a:r>
                  <a:rPr lang="en-US" altLang="zh-CN" sz="1400">
                    <a:latin typeface="Verdana" panose="020B0604030504040204" pitchFamily="34" charset="0"/>
                  </a:rPr>
                  <a:t>B</a:t>
                </a:r>
                <a:endParaRPr lang="en-US" altLang="zh-CN" sz="1400">
                  <a:latin typeface="Verdana" panose="020B0604030504040204" pitchFamily="34" charset="0"/>
                </a:endParaRPr>
              </a:p>
            </p:txBody>
          </p:sp>
        </p:grpSp>
      </p:grpSp>
      <p:sp>
        <p:nvSpPr>
          <p:cNvPr id="17463" name="文本框 17462"/>
          <p:cNvSpPr txBox="1"/>
          <p:nvPr/>
        </p:nvSpPr>
        <p:spPr>
          <a:xfrm>
            <a:off x="2508250" y="2331720"/>
            <a:ext cx="641413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800" b="1" dirty="0">
                <a:latin typeface="Verdana" panose="020B0604030504040204" pitchFamily="34" charset="0"/>
              </a:rPr>
              <a:t>定理</a:t>
            </a:r>
            <a:r>
              <a:rPr lang="zh-CN" altLang="en-US" sz="2800" dirty="0">
                <a:latin typeface="Verdana" panose="020B0604030504040204" pitchFamily="34" charset="0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平行于三角形一边</a:t>
            </a:r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的直线与</a:t>
            </a:r>
            <a:r>
              <a:rPr lang="zh-CN" altLang="en-US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其他两边</a:t>
            </a:r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（或</a:t>
            </a:r>
            <a:r>
              <a:rPr lang="zh-CN" altLang="en-US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两边的延长线</a:t>
            </a:r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）相交，</a:t>
            </a:r>
            <a:r>
              <a:rPr lang="zh-CN" altLang="en-US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截得的三角形</a:t>
            </a:r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与</a:t>
            </a:r>
            <a:r>
              <a:rPr lang="zh-CN" altLang="en-US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原三角形</a:t>
            </a:r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相似</a:t>
            </a:r>
            <a:r>
              <a:rPr lang="en-US" altLang="zh-CN" sz="2800" b="1">
                <a:solidFill>
                  <a:schemeClr val="tx1"/>
                </a:solidFill>
                <a:latin typeface="Verdana" panose="020B0604030504040204" pitchFamily="34" charset="0"/>
              </a:rPr>
              <a:t>.</a:t>
            </a:r>
            <a:r>
              <a:rPr lang="en-US" altLang="zh-CN" sz="2800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  <a:endParaRPr lang="en-US" altLang="zh-CN" sz="280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7464" name="文本框 17463"/>
          <p:cNvSpPr txBox="1"/>
          <p:nvPr/>
        </p:nvSpPr>
        <p:spPr>
          <a:xfrm>
            <a:off x="2579688" y="4202430"/>
            <a:ext cx="532765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应用时的符号语言： </a:t>
            </a:r>
            <a:endParaRPr lang="zh-CN" altLang="en-US" sz="2800" b="1" dirty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在</a:t>
            </a: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△ABC</a:t>
            </a:r>
            <a:r>
              <a:rPr lang="zh-CN" altLang="en-US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中</a:t>
            </a:r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,</a:t>
            </a: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sym typeface="+mn-ea"/>
              </a:rPr>
              <a:t>∵</a:t>
            </a: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DE∥BC</a:t>
            </a:r>
            <a:r>
              <a:rPr lang="zh-CN" altLang="en-US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，</a:t>
            </a:r>
            <a:endParaRPr lang="zh-CN" altLang="en-US" sz="2800" b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algn="l"/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∴</a:t>
            </a: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△</a:t>
            </a:r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ADE∽△ABC</a:t>
            </a:r>
            <a:endParaRPr lang="en-US" altLang="zh-CN" sz="2800" b="1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2" name="矩形标注 1"/>
          <p:cNvSpPr/>
          <p:nvPr/>
        </p:nvSpPr>
        <p:spPr>
          <a:xfrm>
            <a:off x="6709410" y="3571875"/>
            <a:ext cx="2016125" cy="615315"/>
          </a:xfrm>
          <a:prstGeom prst="wedgeRectCallout">
            <a:avLst>
              <a:gd name="adj1" fmla="val -57905"/>
              <a:gd name="adj2" fmla="val -930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预备定理</a:t>
            </a:r>
            <a:endParaRPr lang="zh-CN" altLang="en-US" sz="32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标注 2"/>
          <p:cNvSpPr/>
          <p:nvPr/>
        </p:nvSpPr>
        <p:spPr>
          <a:xfrm>
            <a:off x="2530475" y="1785620"/>
            <a:ext cx="2015490" cy="546735"/>
          </a:xfrm>
          <a:prstGeom prst="wedgeRectCallout">
            <a:avLst>
              <a:gd name="adj1" fmla="val -84719"/>
              <a:gd name="adj2" fmla="val 1112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“A”</a:t>
            </a:r>
            <a:r>
              <a:rPr lang="zh-CN" altLang="en-US" sz="32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型</a:t>
            </a:r>
            <a:endParaRPr lang="zh-CN" altLang="en-US" sz="32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矩形标注 3"/>
          <p:cNvSpPr/>
          <p:nvPr/>
        </p:nvSpPr>
        <p:spPr>
          <a:xfrm>
            <a:off x="2872740" y="5930900"/>
            <a:ext cx="2015490" cy="546735"/>
          </a:xfrm>
          <a:prstGeom prst="wedgeRectCallout">
            <a:avLst>
              <a:gd name="adj1" fmla="val -80277"/>
              <a:gd name="adj2" fmla="val -11550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“X”</a:t>
            </a:r>
            <a:r>
              <a:rPr lang="zh-CN" altLang="en-US" sz="32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型</a:t>
            </a:r>
            <a:endParaRPr lang="zh-CN" altLang="en-US" sz="32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6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6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4" grpId="0"/>
      <p:bldP spid="2" grpId="0" animBg="1"/>
      <p:bldP spid="3" grpId="0" animBg="1"/>
      <p:bldP spid="4" grpId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SLIDE_MODEL_TYPE" val="cover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1782</Words>
  <Application>WPS 演示</Application>
  <PresentationFormat>在屏幕上显示</PresentationFormat>
  <Paragraphs>373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12</vt:i4>
      </vt:variant>
      <vt:variant>
        <vt:lpstr>幻灯片标题</vt:lpstr>
      </vt:variant>
      <vt:variant>
        <vt:i4>14</vt:i4>
      </vt:variant>
    </vt:vector>
  </HeadingPairs>
  <TitlesOfParts>
    <vt:vector size="36" baseType="lpstr">
      <vt:lpstr>Arial</vt:lpstr>
      <vt:lpstr>宋体</vt:lpstr>
      <vt:lpstr>Wingdings</vt:lpstr>
      <vt:lpstr>Verdana</vt:lpstr>
      <vt:lpstr>黑体</vt:lpstr>
      <vt:lpstr>Times New Roman</vt:lpstr>
      <vt:lpstr>微软雅黑</vt:lpstr>
      <vt:lpstr>Arial Unicode MS</vt:lpstr>
      <vt:lpstr>Profile</vt:lpstr>
      <vt:lpstr>自定义设计方案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Equation.KSEE3</vt:lpstr>
      <vt:lpstr>Equation.DSMT4</vt:lpstr>
      <vt:lpstr>Equation.DSMT4</vt:lpstr>
      <vt:lpstr>PowerPoint 演示文稿</vt:lpstr>
      <vt:lpstr>一、复习回顾</vt:lpstr>
      <vt:lpstr>二、引入新知</vt:lpstr>
      <vt:lpstr>PowerPoint 演示文稿</vt:lpstr>
      <vt:lpstr>2.相似三角形的对应关系：</vt:lpstr>
      <vt:lpstr>3.相似三角形的相似比</vt:lpstr>
      <vt:lpstr>PowerPoint 演示文稿</vt:lpstr>
      <vt:lpstr>   1.根据相似多边形的定义△ADE与△ABC 相似必须满足哪些条件？</vt:lpstr>
      <vt:lpstr>四、定理归纳：</vt:lpstr>
      <vt:lpstr>五、例题讲解：</vt:lpstr>
      <vt:lpstr>PowerPoint 演示文稿</vt:lpstr>
      <vt:lpstr>六、巩固练习：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24.2相似三角形的判定（第1课时）</dc:title>
  <dc:creator>lenovo</dc:creator>
  <cp:lastModifiedBy>王刚</cp:lastModifiedBy>
  <cp:revision>192</cp:revision>
  <dcterms:created xsi:type="dcterms:W3CDTF">2010-07-30T11:05:00Z</dcterms:created>
  <dcterms:modified xsi:type="dcterms:W3CDTF">2019-10-18T04:52:34Z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