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3"/>
  </p:notesMasterIdLst>
  <p:sldIdLst>
    <p:sldId id="257" r:id="rId2"/>
    <p:sldId id="262" r:id="rId3"/>
    <p:sldId id="265" r:id="rId4"/>
    <p:sldId id="311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267" r:id="rId13"/>
    <p:sldId id="268" r:id="rId14"/>
    <p:sldId id="312" r:id="rId15"/>
    <p:sldId id="285" r:id="rId16"/>
    <p:sldId id="310" r:id="rId17"/>
    <p:sldId id="305" r:id="rId18"/>
    <p:sldId id="306" r:id="rId19"/>
    <p:sldId id="307" r:id="rId20"/>
    <p:sldId id="308" r:id="rId21"/>
    <p:sldId id="30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200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2019/9/9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2" y="551544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2019/9/9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2" y="2187444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1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2"/>
            <a:ext cx="5715001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1" y="713674"/>
            <a:ext cx="4681653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3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2019/9/9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2019/9/9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2019/9/9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istrator\Desktop\&#20844;&#24320;&#35838;\&#33891;&#22025;&#40511;%20-%20&#25918;&#20551;&#20102;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2"/>
          <p:cNvSpPr txBox="1"/>
          <p:nvPr/>
        </p:nvSpPr>
        <p:spPr>
          <a:xfrm>
            <a:off x="2438400" y="1219200"/>
            <a:ext cx="7416800" cy="300082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400" b="1" u="none" dirty="0">
                <a:solidFill>
                  <a:srgbClr val="0000CC"/>
                </a:solidFill>
                <a:latin typeface="Arial" panose="020B0604020202090204" pitchFamily="34" charset="0"/>
                <a:ea typeface="宋体" panose="02010600030101010101" pitchFamily="2" charset="-122"/>
              </a:rPr>
              <a:t>Unit 1</a:t>
            </a:r>
          </a:p>
          <a:p>
            <a:pPr algn="ctr">
              <a:spcBef>
                <a:spcPct val="50000"/>
              </a:spcBef>
            </a:pPr>
            <a:r>
              <a:rPr lang="en-US" altLang="zh-CN" sz="5400" b="1" u="none" dirty="0">
                <a:solidFill>
                  <a:srgbClr val="0000CC"/>
                </a:solidFill>
                <a:latin typeface="Arial" panose="020B0604020202090204" pitchFamily="34" charset="0"/>
                <a:ea typeface="宋体" panose="02010600030101010101" pitchFamily="2" charset="-122"/>
              </a:rPr>
              <a:t>Where did you go on vacation?</a:t>
            </a:r>
          </a:p>
        </p:txBody>
      </p:sp>
      <p:sp>
        <p:nvSpPr>
          <p:cNvPr id="6147" name="WordArt 6"/>
          <p:cNvSpPr>
            <a:spLocks noTextEdit="1"/>
          </p:cNvSpPr>
          <p:nvPr/>
        </p:nvSpPr>
        <p:spPr>
          <a:xfrm>
            <a:off x="2672080" y="4710431"/>
            <a:ext cx="6949440" cy="7194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4000" b="1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Section B（</a:t>
            </a:r>
            <a:r>
              <a:rPr lang="en-US" altLang="zh-CN" sz="4000" b="1" dirty="0" smtClean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3a-4)</a:t>
            </a:r>
            <a:r>
              <a:rPr lang="zh-CN" altLang="en-US" sz="4000" b="1" dirty="0" smtClean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90204" pitchFamily="34" charset="0"/>
                <a:ea typeface="Arial" panose="020B0604020202090204" pitchFamily="34" charset="0"/>
              </a:rPr>
              <a:t> </a:t>
            </a:r>
            <a:endParaRPr lang="zh-CN" altLang="en-US" sz="4000" b="1" dirty="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90204" pitchFamily="34" charset="0"/>
              <a:ea typeface="Arial" panose="020B0604020202090204" pitchFamily="34" charset="0"/>
            </a:endParaRPr>
          </a:p>
        </p:txBody>
      </p:sp>
      <p:pic>
        <p:nvPicPr>
          <p:cNvPr id="4" name="董嘉鸿 - 放假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48520" y="5883323"/>
            <a:ext cx="375313" cy="3753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34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-1" y="0"/>
            <a:ext cx="5431809" cy="6858000"/>
          </a:xfrm>
          <a:solidFill>
            <a:srgbClr val="FFFF00"/>
          </a:solidFill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altLang="zh-CN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Tips: The following questions may help you. Please answer the questions with complete sentences to  make notes about a vacation you took.</a:t>
            </a:r>
            <a:endParaRPr lang="zh-CN" altLang="en-US" sz="2800" b="1" i="1" dirty="0" smtClean="0">
              <a:solidFill>
                <a:srgbClr val="0033CC"/>
              </a:solidFill>
              <a:latin typeface="Times New Roman" pitchFamily="18" charset="0"/>
              <a:ea typeface="Times New Roman" panose="02020503050405090304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1.Where did you go </a:t>
            </a:r>
            <a:r>
              <a:rPr lang="en-US" altLang="zh-CN" sz="2800" b="1" i="1" kern="0" dirty="0" smtClean="0">
                <a:latin typeface="Times New Roman" pitchFamily="18" charset="0"/>
                <a:cs typeface="Times New Roman" pitchFamily="18" charset="0"/>
              </a:rPr>
              <a:t>on vacation</a:t>
            </a: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i="1" kern="0" dirty="0" smtClean="0">
                <a:latin typeface="Times New Roman" pitchFamily="18" charset="0"/>
                <a:cs typeface="Times New Roman" pitchFamily="18" charset="0"/>
              </a:rPr>
              <a:t> 2.Did you go with anyone?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3. How was the weather?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4.  What did you do every day?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i="1" kern="0" dirty="0" smtClean="0">
                <a:latin typeface="Times New Roman" pitchFamily="18" charset="0"/>
                <a:cs typeface="Times New Roman" pitchFamily="18" charset="0"/>
                <a:sym typeface="+mn-ea"/>
              </a:rPr>
              <a:t> 5.What food did you eat?</a:t>
            </a:r>
            <a:endParaRPr lang="en-US" altLang="zh-CN" sz="28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i="1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800" b="1" i="1" kern="0" dirty="0" smtClean="0">
                <a:latin typeface="Times New Roman" pitchFamily="18" charset="0"/>
                <a:cs typeface="Times New Roman" pitchFamily="18" charset="0"/>
                <a:sym typeface="+mn-ea"/>
              </a:rPr>
              <a:t> 6.What did you like best?</a:t>
            </a:r>
            <a:endParaRPr lang="en-US" altLang="zh-CN" sz="28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i="1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sz="2800" b="1" i="1" kern="0" dirty="0" smtClean="0">
                <a:latin typeface="Times New Roman" pitchFamily="18" charset="0"/>
                <a:cs typeface="Times New Roman" pitchFamily="18" charset="0"/>
                <a:sym typeface="+mn-ea"/>
              </a:rPr>
              <a:t> 7. How did you feel about the trip?</a:t>
            </a:r>
            <a:endParaRPr lang="en-US" altLang="zh-CN" sz="28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>
                <a:solidFill>
                  <a:srgbClr val="000099"/>
                </a:solidFill>
                <a:sym typeface="+mn-ea"/>
              </a:rPr>
              <a:t> </a:t>
            </a:r>
            <a:endParaRPr lang="zh-CN" altLang="en-US" sz="2800" dirty="0" smtClean="0">
              <a:solidFill>
                <a:srgbClr val="000099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图片 2" descr="ZSZ32C]M082YM%)_]GYS7E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2689" y="1828800"/>
            <a:ext cx="1050512" cy="9972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Y]0G8DZR_NZ232C5BZYX5YW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80729" y="3114034"/>
            <a:ext cx="893078" cy="840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圆角矩形标注 4"/>
          <p:cNvSpPr/>
          <p:nvPr/>
        </p:nvSpPr>
        <p:spPr>
          <a:xfrm>
            <a:off x="6277969" y="709684"/>
            <a:ext cx="3113303" cy="621898"/>
          </a:xfrm>
          <a:prstGeom prst="wedgeRoundRectCallout">
            <a:avLst>
              <a:gd name="adj1" fmla="val -4168"/>
              <a:gd name="adj2" fmla="val 148575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Hi, my name’s Paul. </a:t>
            </a:r>
            <a:endParaRPr lang="zh-CN" altLang="en-US" sz="2400" b="1" dirty="0">
              <a:solidFill>
                <a:srgbClr val="FF0000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8993874" y="1419368"/>
            <a:ext cx="2947917" cy="1296537"/>
          </a:xfrm>
          <a:prstGeom prst="wedgeRoundRectCallout">
            <a:avLst>
              <a:gd name="adj1" fmla="val 495"/>
              <a:gd name="adj2" fmla="val 83037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24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Hi, Paul. I’m Anna. Where did you go on vacation</a:t>
            </a:r>
            <a:r>
              <a:rPr lang="en-US" altLang="zh-CN" sz="34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?</a:t>
            </a:r>
            <a:endParaRPr lang="zh-CN" altLang="en-US" sz="3400" b="1" dirty="0"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465741" y="2142698"/>
            <a:ext cx="1863107" cy="764274"/>
          </a:xfrm>
          <a:prstGeom prst="wedgeRoundRectCallout">
            <a:avLst>
              <a:gd name="adj1" fmla="val 61966"/>
              <a:gd name="adj2" fmla="val -330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 went to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Qingdao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8748214" y="4394577"/>
            <a:ext cx="3152634" cy="1624203"/>
          </a:xfrm>
          <a:prstGeom prst="wedgeRoundRectCallout">
            <a:avLst>
              <a:gd name="adj1" fmla="val 2242"/>
              <a:gd name="adj2" fmla="val -67792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24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Oh, I went to Beijing. Did you do anything special in </a:t>
            </a:r>
            <a:r>
              <a:rPr lang="en-US" altLang="zh-CN" sz="24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Qingdao?</a:t>
            </a:r>
            <a:endParaRPr lang="zh-CN" altLang="en-US" sz="2400" b="1" dirty="0"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691116" y="3592652"/>
            <a:ext cx="2767962" cy="1129473"/>
          </a:xfrm>
          <a:prstGeom prst="wedgeRoundRectCallout">
            <a:avLst>
              <a:gd name="adj1" fmla="val 34918"/>
              <a:gd name="adj2" fmla="val -116669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Well, I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went to the museum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0"/>
            <a:ext cx="12192000" cy="6858000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1.Where did you go </a:t>
            </a:r>
            <a:r>
              <a:rPr lang="en-US" altLang="zh-CN" sz="2800" b="1" kern="0" dirty="0" smtClean="0"/>
              <a:t>on vacation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 went to Qingdao </a:t>
            </a:r>
            <a:r>
              <a:rPr lang="en-US" altLang="zh-CN" sz="2800" b="1" kern="0" dirty="0" smtClean="0">
                <a:solidFill>
                  <a:srgbClr val="000099"/>
                </a:solidFill>
              </a:rPr>
              <a:t>on vacation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/>
              <a:t>Did you go with anyone?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(Yes,</a:t>
            </a:r>
            <a:r>
              <a:rPr kumimoji="0" lang="en-US" altLang="zh-CN" sz="28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did.)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went there with my friend.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How was the weather?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altLang="zh-CN" sz="28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weather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sunny.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 What did you do every day?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took quite a few photos every day.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>
                <a:sym typeface="+mn-ea"/>
              </a:rPr>
              <a:t>5.What food did you eat?</a:t>
            </a:r>
            <a:endParaRPr lang="en-US" altLang="zh-CN" sz="2800" b="1" kern="0" dirty="0" smtClean="0"/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>
                <a:solidFill>
                  <a:srgbClr val="000099"/>
                </a:solidFill>
                <a:sym typeface="+mn-ea"/>
              </a:rPr>
              <a:t>I  ate some seafood.</a:t>
            </a:r>
            <a:endParaRPr lang="en-US" altLang="zh-CN" sz="2800" b="1" kern="0" dirty="0" smtClean="0">
              <a:solidFill>
                <a:srgbClr val="000099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>
                <a:sym typeface="+mn-ea"/>
              </a:rPr>
              <a:t>6.What did you like best?</a:t>
            </a:r>
            <a:endParaRPr lang="en-US" altLang="zh-CN" sz="2800" b="1" kern="0" dirty="0" smtClean="0"/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>
                <a:solidFill>
                  <a:srgbClr val="000099"/>
                </a:solidFill>
                <a:sym typeface="+mn-ea"/>
              </a:rPr>
              <a:t>I like the beach best.</a:t>
            </a:r>
            <a:endParaRPr lang="en-US" altLang="zh-CN" sz="2800" b="1" kern="0" dirty="0" smtClean="0">
              <a:solidFill>
                <a:srgbClr val="000099"/>
              </a:solidFill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>
                <a:sym typeface="+mn-ea"/>
              </a:rPr>
              <a:t>7. How did you feel about the trip?</a:t>
            </a:r>
            <a:endParaRPr lang="en-US" altLang="zh-CN" sz="2800" b="1" kern="0" dirty="0" smtClean="0"/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altLang="zh-CN" sz="2800" b="1" kern="0" dirty="0" smtClean="0">
                <a:solidFill>
                  <a:srgbClr val="000099"/>
                </a:solidFill>
                <a:sym typeface="+mn-ea"/>
              </a:rPr>
              <a:t>I liked the trip so much.</a:t>
            </a:r>
            <a:endParaRPr lang="zh-CN" altLang="en-US" sz="2800" dirty="0" smtClean="0">
              <a:solidFill>
                <a:srgbClr val="000099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5"/>
          <p:cNvSpPr txBox="1"/>
          <p:nvPr/>
        </p:nvSpPr>
        <p:spPr>
          <a:xfrm>
            <a:off x="1228298" y="0"/>
            <a:ext cx="9594377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Task 4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：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Pefect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 the diary entry.</a:t>
            </a:r>
            <a:endParaRPr lang="en-US" altLang="zh-CN" sz="3600" b="1" i="1" dirty="0">
              <a:solidFill>
                <a:srgbClr val="000099"/>
              </a:solidFill>
              <a:latin typeface="Times New Roman" panose="02020503050405090304" pitchFamily="18" charset="0"/>
            </a:endParaRPr>
          </a:p>
        </p:txBody>
      </p:sp>
      <p:sp>
        <p:nvSpPr>
          <p:cNvPr id="140292" name="Text Box 5"/>
          <p:cNvSpPr txBox="1"/>
          <p:nvPr/>
        </p:nvSpPr>
        <p:spPr>
          <a:xfrm>
            <a:off x="2690813" y="3578225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dirty="0">
              <a:latin typeface="Arial" panose="020B0604020202090204" pitchFamily="34" charset="0"/>
            </a:endParaRPr>
          </a:p>
        </p:txBody>
      </p:sp>
      <p:sp>
        <p:nvSpPr>
          <p:cNvPr id="140293" name="Text Box 6"/>
          <p:cNvSpPr txBox="1"/>
          <p:nvPr/>
        </p:nvSpPr>
        <p:spPr>
          <a:xfrm>
            <a:off x="1967231" y="1642745"/>
            <a:ext cx="8256905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Thursday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, August 1</a:t>
            </a:r>
            <a:r>
              <a:rPr lang="en-US" altLang="zh-CN" sz="3200" b="1" baseline="30000" dirty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st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503050405090304" pitchFamily="18" charset="0"/>
                <a:ea typeface="方正舒体" pitchFamily="2" charset="-122"/>
              </a:rPr>
              <a:t>Today I went to 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Qingdao. I went there with my friend. It </a:t>
            </a:r>
            <a:r>
              <a:rPr lang="en-US" altLang="zh-CN" sz="3200" b="1" dirty="0">
                <a:latin typeface="Times New Roman" panose="02020503050405090304" pitchFamily="18" charset="0"/>
                <a:ea typeface="方正舒体" pitchFamily="2" charset="-122"/>
              </a:rPr>
              <a:t>was 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sunny and hot. 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Then 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we  went to the beach. 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There were many people there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方正舒体" pitchFamily="2" charset="-122"/>
                <a:cs typeface="Times New Roman" pitchFamily="18" charset="0"/>
              </a:rPr>
              <a:t>.</a:t>
            </a:r>
            <a:r>
              <a:rPr lang="en-US" altLang="zh-CN" sz="3200" dirty="0" smtClean="0">
                <a:solidFill>
                  <a:srgbClr val="0033CC"/>
                </a:solidFill>
                <a:latin typeface="Times New Roman" pitchFamily="18" charset="0"/>
                <a:ea typeface="方正舒体" pitchFamily="2" charset="-122"/>
                <a:cs typeface="Times New Roman" pitchFamily="18" charset="0"/>
              </a:rPr>
              <a:t> 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方正舒体" pitchFamily="2" charset="-122"/>
                <a:cs typeface="Times New Roman" pitchFamily="18" charset="0"/>
              </a:rPr>
              <a:t>Some were playing beach volleyball.</a:t>
            </a:r>
            <a:r>
              <a:rPr lang="en-US" altLang="zh-CN" sz="3200" b="1" dirty="0" smtClean="0">
                <a:latin typeface="Times New Roman" pitchFamily="18" charset="0"/>
                <a:ea typeface="方正舒体" pitchFamily="2" charset="-122"/>
                <a:cs typeface="Times New Roman" pitchFamily="18" charset="0"/>
              </a:rPr>
              <a:t> </a:t>
            </a:r>
            <a:endParaRPr lang="en-US" altLang="zh-CN" sz="3200" b="1" dirty="0">
              <a:latin typeface="Times New Roman" pitchFamily="18" charset="0"/>
              <a:ea typeface="方正舒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/>
          <p:cNvSpPr txBox="1"/>
          <p:nvPr/>
        </p:nvSpPr>
        <p:spPr>
          <a:xfrm>
            <a:off x="1760559" y="313898"/>
            <a:ext cx="9116705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0033CC"/>
                </a:solidFill>
                <a:latin typeface="Times New Roman" pitchFamily="18" charset="0"/>
                <a:ea typeface="方正舒体" pitchFamily="2" charset="-122"/>
                <a:cs typeface="Times New Roman" pitchFamily="18" charset="0"/>
              </a:rPr>
              <a:t>Some were swimming. They were all happy. 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I </a:t>
            </a:r>
            <a:r>
              <a:rPr lang="en-US" altLang="zh-CN" sz="3200" b="1" dirty="0">
                <a:latin typeface="Times New Roman" panose="02020503050405090304" pitchFamily="18" charset="0"/>
                <a:ea typeface="方正舒体" pitchFamily="2" charset="-122"/>
              </a:rPr>
              <a:t>took 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a lot of </a:t>
            </a:r>
            <a:r>
              <a:rPr lang="en-US" altLang="zh-CN" sz="3200" b="1" dirty="0">
                <a:latin typeface="Times New Roman" panose="02020503050405090304" pitchFamily="18" charset="0"/>
                <a:ea typeface="方正舒体" pitchFamily="2" charset="-122"/>
              </a:rPr>
              <a:t>photos. 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For lunch, we tried some 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seafood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. 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It was 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really delicious.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 </a:t>
            </a:r>
            <a:r>
              <a:rPr lang="en-US" altLang="zh-CN" sz="3200" b="1" dirty="0">
                <a:latin typeface="Times New Roman" panose="02020503050405090304" pitchFamily="18" charset="0"/>
                <a:ea typeface="方正舒体" pitchFamily="2" charset="-122"/>
              </a:rPr>
              <a:t>In the afternoon, </a:t>
            </a:r>
            <a:r>
              <a:rPr lang="en-US" altLang="zh-CN" sz="3200" b="1" dirty="0" smtClean="0">
                <a:latin typeface="Times New Roman" panose="02020503050405090304" pitchFamily="18" charset="0"/>
                <a:ea typeface="方正舒体" pitchFamily="2" charset="-122"/>
              </a:rPr>
              <a:t> we visited a museum. 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503050405090304" pitchFamily="18" charset="0"/>
                <a:ea typeface="方正舒体" pitchFamily="2" charset="-122"/>
              </a:rPr>
              <a:t>The things there were very interesting. We got back late, we were tired but happy.  What a fun trip!</a:t>
            </a:r>
            <a:endParaRPr lang="en-US" altLang="zh-CN" sz="3200" b="1" dirty="0">
              <a:solidFill>
                <a:srgbClr val="0033CC"/>
              </a:solidFill>
              <a:latin typeface="Times New Roman" panose="02020503050405090304" pitchFamily="18" charset="0"/>
              <a:ea typeface="方正舒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730" y="2074460"/>
            <a:ext cx="93350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Show time :</a:t>
            </a:r>
          </a:p>
          <a:p>
            <a:pPr algn="ctr"/>
            <a:endParaRPr lang="en-US" altLang="zh-CN" sz="4800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4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Share your diary entry with us!</a:t>
            </a:r>
            <a:endParaRPr lang="zh-CN" altLang="en-US" sz="48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4"/>
          <p:cNvSpPr>
            <a:spLocks noTextEdit="1"/>
          </p:cNvSpPr>
          <p:nvPr/>
        </p:nvSpPr>
        <p:spPr>
          <a:xfrm>
            <a:off x="3622358" y="1826578"/>
            <a:ext cx="4176713" cy="11033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4000" b="1" spc="-40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B0F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90204" pitchFamily="34" charset="0"/>
                <a:ea typeface="Arial" panose="020B0604020202090204" pitchFamily="34" charset="0"/>
              </a:rPr>
              <a:t>Homework</a:t>
            </a:r>
          </a:p>
        </p:txBody>
      </p:sp>
      <p:sp>
        <p:nvSpPr>
          <p:cNvPr id="27651" name="Rectangle 12"/>
          <p:cNvSpPr/>
          <p:nvPr/>
        </p:nvSpPr>
        <p:spPr>
          <a:xfrm>
            <a:off x="1811022" y="3038476"/>
            <a:ext cx="8569324" cy="2879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《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安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》P8</a:t>
            </a:r>
            <a:endParaRPr lang="en-US" altLang="zh-CN" sz="3600" b="1" dirty="0">
              <a:solidFill>
                <a:srgbClr val="0000FF"/>
              </a:solidFill>
              <a:latin typeface="Times New Roman" panose="02020503050405090304" pitchFamily="18" charset="0"/>
              <a:cs typeface="Times New Roman" panose="02020503050405090304" pitchFamily="18" charset="0"/>
            </a:endParaRP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《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周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》Unit 1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第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3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版</a:t>
            </a:r>
            <a:endParaRPr lang="zh-CN" altLang="en-US" sz="3600" b="1" dirty="0">
              <a:solidFill>
                <a:srgbClr val="0000FF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TextEdit="1"/>
          </p:cNvSpPr>
          <p:nvPr/>
        </p:nvSpPr>
        <p:spPr>
          <a:xfrm>
            <a:off x="1701801" y="652464"/>
            <a:ext cx="3025774" cy="9048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 eaLnBrk="0" hangingPunct="0"/>
            <a:endParaRPr lang="zh-CN" altLang="en-US" sz="4000" b="1" spc="-400" dirty="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FFC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90204" pitchFamily="34" charset="0"/>
              <a:ea typeface="Arial" panose="020B0604020202090204" pitchFamily="34" charset="0"/>
            </a:endParaRPr>
          </a:p>
        </p:txBody>
      </p:sp>
      <p:sp>
        <p:nvSpPr>
          <p:cNvPr id="15363" name="Text Box 5"/>
          <p:cNvSpPr txBox="1"/>
          <p:nvPr/>
        </p:nvSpPr>
        <p:spPr>
          <a:xfrm>
            <a:off x="2135190" y="3644900"/>
            <a:ext cx="7667625" cy="27482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1. A: Did ______ go on vacation with   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         you last month?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    B: Yes, my family went to the 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         countryside with me. </a:t>
            </a:r>
          </a:p>
        </p:txBody>
      </p:sp>
      <p:sp>
        <p:nvSpPr>
          <p:cNvPr id="15364" name="Rectangle 12"/>
          <p:cNvSpPr/>
          <p:nvPr/>
        </p:nvSpPr>
        <p:spPr>
          <a:xfrm>
            <a:off x="928051" y="233055"/>
            <a:ext cx="9921922" cy="1727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Self Check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 smtClean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1</a:t>
            </a:r>
            <a:r>
              <a:rPr lang="en-US" altLang="zh-CN" sz="3600" b="1" dirty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. Complete the conversations with the correct words in the box. </a:t>
            </a:r>
            <a:endParaRPr lang="zh-CN" altLang="en-US" sz="3600" b="1" dirty="0">
              <a:solidFill>
                <a:srgbClr val="000099"/>
              </a:solidFill>
              <a:latin typeface="Arial" panose="020B0604020202090204" pitchFamily="34" charset="0"/>
              <a:ea typeface="Times New Roman" panose="02020503050405090304" pitchFamily="18" charset="0"/>
            </a:endParaRPr>
          </a:p>
        </p:txBody>
      </p:sp>
      <p:sp>
        <p:nvSpPr>
          <p:cNvPr id="15365" name="Rectangle 11"/>
          <p:cNvSpPr/>
          <p:nvPr/>
        </p:nvSpPr>
        <p:spPr>
          <a:xfrm>
            <a:off x="2495551" y="2205038"/>
            <a:ext cx="7054850" cy="1441450"/>
          </a:xfrm>
          <a:prstGeom prst="rect">
            <a:avLst/>
          </a:prstGeom>
          <a:solidFill>
            <a:srgbClr val="FFFF99"/>
          </a:solidFill>
          <a:ln w="222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marL="342900" indent="-342900" algn="ctr">
              <a:lnSpc>
                <a:spcPct val="115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anything, everything, nothing, anyone, everyone, no one</a:t>
            </a:r>
            <a:endParaRPr lang="en-US" altLang="zh-CN" sz="3600" b="1" dirty="0">
              <a:solidFill>
                <a:srgbClr val="0000FF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5366" name="Text Box 5"/>
          <p:cNvSpPr txBox="1"/>
          <p:nvPr/>
        </p:nvSpPr>
        <p:spPr>
          <a:xfrm>
            <a:off x="4008439" y="3724275"/>
            <a:ext cx="2016124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anyone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 animBg="1"/>
      <p:bldP spid="15364" grpId="0"/>
      <p:bldP spid="15365" grpId="0" bldLvl="0" animBg="1"/>
      <p:bldP spid="153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/>
          <p:nvPr/>
        </p:nvSpPr>
        <p:spPr>
          <a:xfrm>
            <a:off x="1674861" y="825098"/>
            <a:ext cx="8388350" cy="274828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2. A: Did your family go to the beach with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         you last weekend?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    B: No. _______ from my family went,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         but my friend went with me.  </a:t>
            </a:r>
            <a:endParaRPr lang="en-US" altLang="zh-CN" sz="3600" b="1" dirty="0">
              <a:latin typeface="Times New Roman" panose="02020503050405090304" pitchFamily="18" charset="0"/>
            </a:endParaRPr>
          </a:p>
        </p:txBody>
      </p:sp>
      <p:sp>
        <p:nvSpPr>
          <p:cNvPr id="16387" name="Text Box 4"/>
          <p:cNvSpPr txBox="1"/>
          <p:nvPr/>
        </p:nvSpPr>
        <p:spPr>
          <a:xfrm>
            <a:off x="3533513" y="2222429"/>
            <a:ext cx="2398713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 one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55929" y="3662160"/>
            <a:ext cx="953523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3. A: I didn’t bring back anything from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         Malaysia.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    B: ________ at all? Why not?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781277" y="4932269"/>
            <a:ext cx="19431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Nothing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  <p:bldP spid="1638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/>
          <p:nvPr/>
        </p:nvSpPr>
        <p:spPr>
          <a:xfrm>
            <a:off x="1631951" y="476251"/>
            <a:ext cx="8964613" cy="408111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lang="en-US" altLang="zh-CN" sz="3600" b="1" dirty="0" smtClean="0">
                <a:latin typeface="Times New Roman" panose="02020503050405090304" pitchFamily="18" charset="0"/>
              </a:rPr>
              <a:t>4</a:t>
            </a:r>
            <a:r>
              <a:rPr lang="en-US" altLang="zh-CN" sz="3600" b="1" dirty="0">
                <a:latin typeface="Times New Roman" panose="02020503050405090304" pitchFamily="18" charset="0"/>
              </a:rPr>
              <a:t>. A: Did you buy ________ in the shopping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         center?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    B: No, I didn’t. ___________ was very 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         expensive.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5. A: How was the volleyball game yesterday?</a:t>
            </a:r>
          </a:p>
          <a:p>
            <a:pPr marL="514350" indent="-514350">
              <a:lnSpc>
                <a:spcPct val="12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    B: Great! _________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had a fun time!  </a:t>
            </a:r>
          </a:p>
        </p:txBody>
      </p:sp>
      <p:sp>
        <p:nvSpPr>
          <p:cNvPr id="17412" name="Text Box 4"/>
          <p:cNvSpPr txBox="1"/>
          <p:nvPr/>
        </p:nvSpPr>
        <p:spPr>
          <a:xfrm>
            <a:off x="5150512" y="490941"/>
            <a:ext cx="2159001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anything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7413" name="Text Box 7"/>
          <p:cNvSpPr txBox="1"/>
          <p:nvPr/>
        </p:nvSpPr>
        <p:spPr>
          <a:xfrm>
            <a:off x="5189870" y="1779043"/>
            <a:ext cx="273685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Everything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7414" name="Text Box 7"/>
          <p:cNvSpPr txBox="1"/>
          <p:nvPr/>
        </p:nvSpPr>
        <p:spPr>
          <a:xfrm>
            <a:off x="4066229" y="3720578"/>
            <a:ext cx="2160588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Everyone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ldLvl="0" animBg="1"/>
      <p:bldP spid="17412" grpId="0"/>
      <p:bldP spid="17413" grpId="0"/>
      <p:bldP spid="174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2"/>
          <p:cNvSpPr/>
          <p:nvPr/>
        </p:nvSpPr>
        <p:spPr>
          <a:xfrm>
            <a:off x="1798047" y="917765"/>
            <a:ext cx="8064500" cy="18716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2. Complete the passage with the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    correct forms of the verbs in the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    brackets. </a:t>
            </a:r>
            <a:endParaRPr lang="zh-CN" altLang="en-US" sz="3600" b="1" dirty="0">
              <a:solidFill>
                <a:srgbClr val="0000FF"/>
              </a:solidFill>
              <a:latin typeface="Arial" panose="020B0604020202090204" pitchFamily="34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5"/>
          <p:cNvSpPr txBox="1"/>
          <p:nvPr/>
        </p:nvSpPr>
        <p:spPr>
          <a:xfrm>
            <a:off x="191068" y="191068"/>
            <a:ext cx="11122925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Task 1</a:t>
            </a:r>
            <a:r>
              <a:rPr lang="zh-CN" altLang="en-US" sz="2800" b="1" dirty="0" smtClean="0">
                <a:solidFill>
                  <a:srgbClr val="FF0000"/>
                </a:solidFill>
                <a:latin typeface="Comic Sans MS" panose="030F0902030302020204" pitchFamily="66" charset="0"/>
              </a:rPr>
              <a:t>：</a:t>
            </a:r>
            <a:r>
              <a:rPr lang="en-US" altLang="zh-CN" sz="2800" b="1" dirty="0" smtClean="0">
                <a:solidFill>
                  <a:srgbClr val="000099"/>
                </a:solidFill>
                <a:latin typeface="Comic Sans MS" panose="030F0902030302020204" pitchFamily="66" charset="0"/>
              </a:rPr>
              <a:t>Complete </a:t>
            </a:r>
            <a:r>
              <a:rPr lang="en-US" altLang="zh-CN" sz="2800" b="1" dirty="0">
                <a:solidFill>
                  <a:srgbClr val="000099"/>
                </a:solidFill>
                <a:latin typeface="Comic Sans MS" panose="030F0902030302020204" pitchFamily="66" charset="0"/>
              </a:rPr>
              <a:t>the diary entry about a trip to one of these places. Use the words and phrases in the box to help you.</a:t>
            </a:r>
          </a:p>
        </p:txBody>
      </p:sp>
      <p:pic>
        <p:nvPicPr>
          <p:cNvPr id="7" name="Picture 5" descr="Tian'an Men Squar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8101" y="2198808"/>
            <a:ext cx="3766783" cy="22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the Palace Museum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98030"/>
            <a:ext cx="3370998" cy="22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uton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43499" y="2231407"/>
            <a:ext cx="3275462" cy="216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244452" y="3898654"/>
            <a:ext cx="3766784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Tian’an</a:t>
            </a:r>
            <a:r>
              <a:rPr lang="en-US" sz="2800" u="none" dirty="0">
                <a:solidFill>
                  <a:srgbClr val="FF0000"/>
                </a:solidFill>
              </a:rPr>
              <a:t> 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Men</a:t>
            </a:r>
            <a:r>
              <a:rPr lang="en-US" sz="2800" u="none" dirty="0">
                <a:solidFill>
                  <a:srgbClr val="FF0000"/>
                </a:solidFill>
              </a:rPr>
              <a:t> 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Square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-1" y="3955622"/>
            <a:ext cx="338464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the</a:t>
            </a:r>
            <a:r>
              <a:rPr lang="en-US" sz="2800" u="none" dirty="0">
                <a:solidFill>
                  <a:srgbClr val="FF0000"/>
                </a:solidFill>
              </a:rPr>
              <a:t> 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Palace</a:t>
            </a:r>
            <a:r>
              <a:rPr lang="en-US" sz="2800" u="none" dirty="0">
                <a:solidFill>
                  <a:srgbClr val="FF0000"/>
                </a:solidFill>
              </a:rPr>
              <a:t> 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Museum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516203" y="3873169"/>
            <a:ext cx="331640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2800" u="none" dirty="0">
                <a:solidFill>
                  <a:srgbClr val="FF0000"/>
                </a:solidFill>
              </a:rPr>
              <a:t> </a:t>
            </a:r>
            <a:r>
              <a:rPr lang="en-US" sz="2800" b="1" u="none" dirty="0">
                <a:solidFill>
                  <a:srgbClr val="FF0000"/>
                </a:solidFill>
                <a:latin typeface="Times New Roman" pitchFamily="18" charset="0"/>
              </a:rPr>
              <a:t>Beijing</a:t>
            </a:r>
            <a:r>
              <a:rPr lang="en-US" sz="2800" u="none" dirty="0">
                <a:solidFill>
                  <a:srgbClr val="FF0000"/>
                </a:solidFill>
              </a:rPr>
              <a:t> </a:t>
            </a:r>
            <a:r>
              <a:rPr lang="en-US" sz="2800" b="1" u="none" dirty="0" err="1">
                <a:solidFill>
                  <a:srgbClr val="FF0000"/>
                </a:solidFill>
                <a:latin typeface="Times New Roman" pitchFamily="18" charset="0"/>
              </a:rPr>
              <a:t>Hutong</a:t>
            </a:r>
            <a:endParaRPr lang="en-US" sz="2800" b="1" u="none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146412" y="4585648"/>
            <a:ext cx="8011235" cy="2246769"/>
          </a:xfrm>
          <a:prstGeom prst="rect">
            <a:avLst/>
          </a:prstGeom>
          <a:solidFill>
            <a:srgbClr val="FFCC99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/>
              <a:t>  </a:t>
            </a:r>
            <a:r>
              <a:rPr lang="en-US" altLang="zh-CN" sz="2800" b="1" dirty="0">
                <a:solidFill>
                  <a:srgbClr val="0000FF"/>
                </a:solidFill>
              </a:rPr>
              <a:t>hot and sunny         tired       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CN" sz="2800" b="1" dirty="0">
                <a:solidFill>
                  <a:srgbClr val="0000FF"/>
                </a:solidFill>
              </a:rPr>
              <a:t>happy</a:t>
            </a:r>
          </a:p>
          <a:p>
            <a:r>
              <a:rPr lang="en-US" altLang="zh-CN" sz="2800" b="1" dirty="0">
                <a:solidFill>
                  <a:srgbClr val="0000FF"/>
                </a:solidFill>
              </a:rPr>
              <a:t>  Beijing duck                             delicious</a:t>
            </a:r>
          </a:p>
          <a:p>
            <a:r>
              <a:rPr lang="en-US" altLang="zh-CN" sz="2800" b="1" dirty="0">
                <a:solidFill>
                  <a:srgbClr val="0000FF"/>
                </a:solidFill>
              </a:rPr>
              <a:t>  take some photos                     beautiful</a:t>
            </a:r>
          </a:p>
          <a:p>
            <a:r>
              <a:rPr lang="en-US" altLang="zh-CN" sz="2800" b="1" dirty="0">
                <a:solidFill>
                  <a:srgbClr val="0000FF"/>
                </a:solidFill>
              </a:rPr>
              <a:t>  buy something special             interesting</a:t>
            </a:r>
          </a:p>
          <a:p>
            <a:r>
              <a:rPr lang="en-US" altLang="zh-CN" sz="2800" b="1" dirty="0">
                <a:solidFill>
                  <a:srgbClr val="0000FF"/>
                </a:solidFill>
              </a:rPr>
              <a:t>  learn something important  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   </a:t>
            </a:r>
            <a:r>
              <a:rPr lang="en-US" altLang="zh-CN" sz="2800" b="1" dirty="0">
                <a:solidFill>
                  <a:srgbClr val="0000FF"/>
                </a:solidFill>
              </a:rPr>
              <a:t>August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/>
          <p:nvPr/>
        </p:nvSpPr>
        <p:spPr>
          <a:xfrm>
            <a:off x="1919288" y="501650"/>
            <a:ext cx="8424862" cy="585391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Last August, our class ___ (do) something very special on our school trip. We _____ (go) to Mount Tai. We ______ (start) our trip at 12:00 at night. Everyone in our class ____ (take) a bag with some food and water. After three hours, someone looked at the map and _____ (find) out we _______ (be, not) anywhere near the top. </a:t>
            </a:r>
          </a:p>
        </p:txBody>
      </p:sp>
      <p:sp>
        <p:nvSpPr>
          <p:cNvPr id="19459" name="Text Box 4"/>
          <p:cNvSpPr txBox="1"/>
          <p:nvPr/>
        </p:nvSpPr>
        <p:spPr>
          <a:xfrm>
            <a:off x="6396986" y="596615"/>
            <a:ext cx="1152524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did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9460" name="Text Box 6"/>
          <p:cNvSpPr txBox="1"/>
          <p:nvPr/>
        </p:nvSpPr>
        <p:spPr>
          <a:xfrm>
            <a:off x="8787121" y="1303694"/>
            <a:ext cx="1295401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went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9461" name="Text Box 7"/>
          <p:cNvSpPr txBox="1"/>
          <p:nvPr/>
        </p:nvSpPr>
        <p:spPr>
          <a:xfrm>
            <a:off x="6383339" y="2066925"/>
            <a:ext cx="1655762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started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9462" name="Text Box 5"/>
          <p:cNvSpPr txBox="1"/>
          <p:nvPr/>
        </p:nvSpPr>
        <p:spPr>
          <a:xfrm>
            <a:off x="3000376" y="3500438"/>
            <a:ext cx="1223963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took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9463" name="Text Box 5"/>
          <p:cNvSpPr txBox="1"/>
          <p:nvPr/>
        </p:nvSpPr>
        <p:spPr>
          <a:xfrm>
            <a:off x="6348414" y="4948238"/>
            <a:ext cx="1403349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found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9464" name="Text Box 4"/>
          <p:cNvSpPr txBox="1"/>
          <p:nvPr/>
        </p:nvSpPr>
        <p:spPr>
          <a:xfrm>
            <a:off x="1919290" y="5667375"/>
            <a:ext cx="1800226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weren’t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nimBg="1"/>
      <p:bldP spid="19459" grpId="0"/>
      <p:bldP spid="19460" grpId="0"/>
      <p:bldP spid="19461" grpId="0"/>
      <p:bldP spid="19462" grpId="0"/>
      <p:bldP spid="19463" grpId="0"/>
      <p:bldP spid="194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/>
          <p:nvPr/>
        </p:nvSpPr>
        <p:spPr>
          <a:xfrm>
            <a:off x="1812925" y="549275"/>
            <a:ext cx="8675689" cy="585391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503050405090304" pitchFamily="18" charset="0"/>
              </a:rPr>
              <a:t>My legs ____ (be) so tired that I wanted to stop. My classmates ____ (tell) me to keep going, so I _____ (go) on. At 5:00 a.m., we got to the top! Everyone _______ (jump) up and down in excitement. Twenty minutes later, the sun _______ (start) to come up. It was so beautiful that we ______ (forget) about the last five hours!</a:t>
            </a:r>
          </a:p>
        </p:txBody>
      </p:sp>
      <p:sp>
        <p:nvSpPr>
          <p:cNvPr id="20483" name="Text Box 6"/>
          <p:cNvSpPr txBox="1"/>
          <p:nvPr/>
        </p:nvSpPr>
        <p:spPr>
          <a:xfrm>
            <a:off x="3430590" y="700088"/>
            <a:ext cx="1152524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were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0484" name="Text Box 7"/>
          <p:cNvSpPr txBox="1"/>
          <p:nvPr/>
        </p:nvSpPr>
        <p:spPr>
          <a:xfrm>
            <a:off x="5880102" y="1412875"/>
            <a:ext cx="1223963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told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0485" name="Text Box 5"/>
          <p:cNvSpPr txBox="1"/>
          <p:nvPr/>
        </p:nvSpPr>
        <p:spPr>
          <a:xfrm>
            <a:off x="3935414" y="2133600"/>
            <a:ext cx="1223963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went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0486" name="Text Box 5"/>
          <p:cNvSpPr txBox="1"/>
          <p:nvPr/>
        </p:nvSpPr>
        <p:spPr>
          <a:xfrm>
            <a:off x="6658615" y="2790849"/>
            <a:ext cx="1871662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jumped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0487" name="Text Box 4"/>
          <p:cNvSpPr txBox="1"/>
          <p:nvPr/>
        </p:nvSpPr>
        <p:spPr>
          <a:xfrm>
            <a:off x="6124884" y="4232299"/>
            <a:ext cx="2159001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started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0488" name="Text Box 7"/>
          <p:cNvSpPr txBox="1"/>
          <p:nvPr/>
        </p:nvSpPr>
        <p:spPr>
          <a:xfrm>
            <a:off x="8890641" y="4965084"/>
            <a:ext cx="15843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forgot</a:t>
            </a:r>
            <a:endParaRPr lang="en-US" altLang="zh-CN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ldLvl="0" animBg="1"/>
      <p:bldP spid="20483" grpId="0"/>
      <p:bldP spid="20484" grpId="0"/>
      <p:bldP spid="20485" grpId="0"/>
      <p:bldP spid="20486" grpId="0"/>
      <p:bldP spid="20487" grpId="0"/>
      <p:bldP spid="204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/>
          <p:nvPr/>
        </p:nvSpPr>
        <p:spPr>
          <a:xfrm>
            <a:off x="1595438" y="1"/>
            <a:ext cx="9072562" cy="1052595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4000" b="1" dirty="0">
                <a:solidFill>
                  <a:srgbClr val="003399"/>
                </a:solidFill>
                <a:latin typeface="Times New Roman" panose="02020503050405090304" pitchFamily="18" charset="0"/>
              </a:rPr>
              <a:t>                      </a:t>
            </a: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Wednesday , ________ 20</a:t>
            </a:r>
            <a:r>
              <a:rPr lang="en-US" altLang="zh-CN" sz="2800" b="1" baseline="30000" dirty="0">
                <a:solidFill>
                  <a:srgbClr val="003399"/>
                </a:solidFill>
                <a:latin typeface="Comic Sans MS" panose="030F0902030302020204" pitchFamily="66" charset="0"/>
              </a:rPr>
              <a:t>th</a:t>
            </a:r>
            <a:endParaRPr lang="en-US" altLang="zh-CN" sz="2800" b="1" dirty="0">
              <a:solidFill>
                <a:srgbClr val="003399"/>
              </a:solidFill>
              <a:latin typeface="Comic Sans MS" panose="030F0902030302020204" pitchFamily="66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Today the weather was ______________.</a:t>
            </a:r>
            <a:endParaRPr lang="zh-CN" altLang="en-US" sz="2800" b="1" dirty="0">
              <a:solidFill>
                <a:srgbClr val="003399"/>
              </a:solidFill>
              <a:latin typeface="Comic Sans MS" panose="030F0902030302020204" pitchFamily="66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I went to _______________.     It</a:t>
            </a: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was  </a:t>
            </a:r>
            <a:r>
              <a:rPr lang="en-US" altLang="zh-CN" sz="2800" b="1" u="sng" dirty="0">
                <a:solidFill>
                  <a:srgbClr val="003399"/>
                </a:solidFill>
                <a:latin typeface="Comic Sans MS" panose="030F0902030302020204" pitchFamily="66" charset="0"/>
              </a:rPr>
              <a:t>            </a:t>
            </a: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   .</a:t>
            </a:r>
            <a:r>
              <a:rPr lang="en-US" altLang="zh-CN" sz="2800" b="1" dirty="0" smtClean="0">
                <a:solidFill>
                  <a:srgbClr val="003399"/>
                </a:solidFill>
                <a:latin typeface="Comic Sans MS" panose="030F0902030302020204" pitchFamily="66" charset="0"/>
              </a:rPr>
              <a:t>We_________________</a:t>
            </a:r>
            <a:endParaRPr lang="en-US" altLang="zh-CN" sz="2800" b="1" u="sng" dirty="0">
              <a:solidFill>
                <a:srgbClr val="003399"/>
              </a:solidFill>
              <a:latin typeface="Comic Sans MS" panose="030F0902030302020204" pitchFamily="66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3399"/>
                </a:solidFill>
                <a:latin typeface="Comic Sans MS" panose="030F0902030302020204" pitchFamily="66" charset="0"/>
              </a:rPr>
              <a:t>_______________________. I </a:t>
            </a: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liked this place</a:t>
            </a: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because _____________________ . </a:t>
            </a: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For dinner  we had _____________ . It was </a:t>
            </a: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_______.</a:t>
            </a:r>
          </a:p>
          <a:p>
            <a:pPr marL="742950" indent="-742950" eaLnBrk="1" hangingPunct="1"/>
            <a:r>
              <a:rPr lang="en-US" altLang="zh-CN" sz="2800" b="1" dirty="0">
                <a:solidFill>
                  <a:srgbClr val="003399"/>
                </a:solidFill>
                <a:latin typeface="Comic Sans MS" panose="030F0902030302020204" pitchFamily="66" charset="0"/>
              </a:rPr>
              <a:t>In the evening , I felt really </a:t>
            </a:r>
            <a:r>
              <a:rPr lang="en-US" altLang="zh-CN" sz="2800" b="1" dirty="0" smtClean="0">
                <a:solidFill>
                  <a:srgbClr val="003399"/>
                </a:solidFill>
                <a:latin typeface="Comic Sans MS" panose="030F0902030302020204" pitchFamily="66" charset="0"/>
              </a:rPr>
              <a:t>_____.</a:t>
            </a:r>
            <a:endParaRPr lang="en-US" altLang="zh-CN" sz="2800" b="1" dirty="0">
              <a:solidFill>
                <a:srgbClr val="003399"/>
              </a:solidFill>
              <a:latin typeface="Comic Sans MS" panose="030F0902030302020204" pitchFamily="66" charset="0"/>
            </a:endParaRPr>
          </a:p>
          <a:p>
            <a:pPr marL="742950" indent="-742950" eaLnBrk="1" hangingPunct="1"/>
            <a:endParaRPr lang="en-US" altLang="zh-CN" sz="3200" b="1" dirty="0">
              <a:solidFill>
                <a:srgbClr val="0000FF"/>
              </a:solidFill>
              <a:latin typeface="Arial" panose="020B0604020202090204" pitchFamily="34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endParaRPr lang="en-US" altLang="zh-CN" sz="3200" b="1" dirty="0">
              <a:solidFill>
                <a:srgbClr val="0000FF"/>
              </a:solidFill>
              <a:latin typeface="Times New Roman" panose="02020503050405090304" pitchFamily="18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endParaRPr lang="en-US" altLang="zh-CN" sz="3200" b="1" dirty="0">
              <a:solidFill>
                <a:srgbClr val="0000FF"/>
              </a:solidFill>
              <a:latin typeface="Times New Roman" panose="02020503050405090304" pitchFamily="18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endParaRPr lang="en-US" altLang="zh-CN" sz="3200" b="1" dirty="0">
              <a:solidFill>
                <a:srgbClr val="0000FF"/>
              </a:solidFill>
              <a:latin typeface="Times New Roman" panose="02020503050405090304" pitchFamily="18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 </a:t>
            </a:r>
            <a:endParaRPr lang="en-US" altLang="zh-CN" sz="4000" b="1" dirty="0">
              <a:solidFill>
                <a:srgbClr val="0000FF"/>
              </a:solidFill>
              <a:latin typeface="Times New Roman" panose="02020503050405090304" pitchFamily="18" charset="0"/>
            </a:endParaRPr>
          </a:p>
          <a:p>
            <a:pPr marL="742950" indent="-742950" eaLnBrk="1" hangingPunct="1">
              <a:lnSpc>
                <a:spcPct val="150000"/>
              </a:lnSpc>
            </a:pPr>
            <a:endParaRPr lang="en-US" altLang="zh-CN" sz="4000" b="1" dirty="0">
              <a:solidFill>
                <a:srgbClr val="0000FF"/>
              </a:solidFill>
              <a:latin typeface="Times New Roman" panose="0202050305040509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3252" y="142875"/>
            <a:ext cx="2786062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Comic Sans MS" panose="030F0902030302020204" pitchFamily="66" charset="0"/>
              </a:rPr>
              <a:t>August </a:t>
            </a:r>
            <a:endParaRPr lang="zh-CN" altLang="en-US" sz="2800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1539" y="836614"/>
            <a:ext cx="3733801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Comic Sans MS" panose="030F0902030302020204" pitchFamily="66" charset="0"/>
              </a:rPr>
              <a:t>hot and sunny</a:t>
            </a:r>
            <a:endParaRPr lang="zh-CN" altLang="en-US" sz="2800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2558" y="1484313"/>
            <a:ext cx="5105401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 dirty="0" err="1">
                <a:solidFill>
                  <a:srgbClr val="C00000"/>
                </a:solidFill>
                <a:latin typeface="Comic Sans MS" panose="030F0902030302020204" pitchFamily="66" charset="0"/>
              </a:rPr>
              <a:t>Tian’anmen</a:t>
            </a:r>
            <a:r>
              <a:rPr lang="en-US" altLang="zh-CN" sz="2800" b="1" dirty="0">
                <a:solidFill>
                  <a:srgbClr val="C00000"/>
                </a:solidFill>
                <a:latin typeface="Comic Sans MS" panose="030F0902030302020204" pitchFamily="66" charset="0"/>
              </a:rPr>
              <a:t> Squa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503050405090304" pitchFamily="18" charset="0"/>
              </a:rPr>
              <a:t>re</a:t>
            </a:r>
            <a:endParaRPr lang="zh-CN" altLang="en-US" sz="3200" b="1" dirty="0">
              <a:solidFill>
                <a:srgbClr val="C00000"/>
              </a:solidFill>
              <a:latin typeface="Times New Roman" panose="0202050305040509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0156" y="2173621"/>
            <a:ext cx="2303461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Comic Sans MS" panose="030F0902030302020204" pitchFamily="66" charset="0"/>
              </a:rPr>
              <a:t>beautiful</a:t>
            </a:r>
            <a:endParaRPr lang="zh-CN" altLang="en-US" sz="2800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3034" y="2088534"/>
            <a:ext cx="3214688" cy="6671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Comic Sans MS" panose="030F0902030302020204" pitchFamily="66" charset="0"/>
              </a:rPr>
              <a:t>took some photos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95626" y="3429001"/>
            <a:ext cx="7086601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Comic Sans MS" panose="030F0902030302020204" pitchFamily="66" charset="0"/>
              </a:rPr>
              <a:t>I learned something important</a:t>
            </a:r>
            <a:endParaRPr lang="zh-CN" altLang="en-US" sz="2800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5849" name="Text Box 11"/>
          <p:cNvSpPr txBox="1"/>
          <p:nvPr/>
        </p:nvSpPr>
        <p:spPr>
          <a:xfrm>
            <a:off x="8472488" y="2852738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2" name="TextBox 2"/>
          <p:cNvSpPr txBox="1"/>
          <p:nvPr/>
        </p:nvSpPr>
        <p:spPr>
          <a:xfrm>
            <a:off x="5238750" y="4000501"/>
            <a:ext cx="3352800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Comic Sans MS" panose="030F0902030302020204" pitchFamily="66" charset="0"/>
              </a:rPr>
              <a:t>Beijing duck</a:t>
            </a:r>
            <a:endParaRPr lang="zh-CN" altLang="en-US" sz="2800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6877" y="4643439"/>
            <a:ext cx="2786062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Comic Sans MS" panose="030F0902030302020204" pitchFamily="66" charset="0"/>
              </a:rPr>
              <a:t>delicious</a:t>
            </a:r>
            <a:endParaRPr lang="zh-CN" altLang="en-US" sz="2800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1813" y="5143500"/>
            <a:ext cx="2786062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Comic Sans MS" panose="030F0902030302020204" pitchFamily="66" charset="0"/>
              </a:rPr>
              <a:t>tired</a:t>
            </a:r>
            <a:endParaRPr lang="zh-CN" altLang="en-US" sz="2800" b="1" dirty="0">
              <a:solidFill>
                <a:srgbClr val="C0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65026" y="2916788"/>
            <a:ext cx="5254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Comic Sans MS" panose="030F0902030302020204" pitchFamily="66" charset="0"/>
              </a:rPr>
              <a:t>and bought something special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2" grpId="0"/>
      <p:bldP spid="4" grpId="0"/>
      <p:bldP spid="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1503" y="240817"/>
            <a:ext cx="10801548" cy="818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Task 2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：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Brainstorm  </a:t>
            </a:r>
            <a:r>
              <a:rPr lang="en-US" altLang="zh-CN" sz="3600" b="1" dirty="0" smtClean="0">
                <a:solidFill>
                  <a:srgbClr val="000099"/>
                </a:solidFill>
                <a:latin typeface="Times New Roman" pitchFamily="18" charset="0"/>
                <a:ea typeface="楷体" panose="02010609060101010101" charset="-122"/>
                <a:cs typeface="Times New Roman" pitchFamily="18" charset="0"/>
              </a:rPr>
              <a:t>(more words about a trip)</a:t>
            </a:r>
          </a:p>
        </p:txBody>
      </p:sp>
      <p:sp>
        <p:nvSpPr>
          <p:cNvPr id="4" name="椭圆 3"/>
          <p:cNvSpPr/>
          <p:nvPr/>
        </p:nvSpPr>
        <p:spPr>
          <a:xfrm>
            <a:off x="5131558" y="2893325"/>
            <a:ext cx="1501254" cy="14739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>
                <a:solidFill>
                  <a:srgbClr val="0033CC"/>
                </a:solidFill>
              </a:rPr>
              <a:t>Trip</a:t>
            </a:r>
            <a:endParaRPr lang="zh-CN" altLang="en-US" sz="3600" b="1" dirty="0">
              <a:solidFill>
                <a:srgbClr val="0033CC"/>
              </a:solidFill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2784143" y="2347415"/>
            <a:ext cx="1992573" cy="846161"/>
          </a:xfrm>
          <a:prstGeom prst="wedgeRoundRectCallout">
            <a:avLst>
              <a:gd name="adj1" fmla="val 74419"/>
              <a:gd name="adj2" fmla="val 43622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Weather: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7035632" y="3825123"/>
            <a:ext cx="2197591" cy="871076"/>
          </a:xfrm>
          <a:prstGeom prst="wedgeRoundRectCallout">
            <a:avLst>
              <a:gd name="adj1" fmla="val -70428"/>
              <a:gd name="adj2" fmla="val -24088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Activities: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2756848" y="3726407"/>
            <a:ext cx="1979803" cy="936185"/>
          </a:xfrm>
          <a:prstGeom prst="wedgeRoundRectCallout">
            <a:avLst>
              <a:gd name="adj1" fmla="val 73000"/>
              <a:gd name="adj2" fmla="val -21577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Feelings: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4776564" y="5078442"/>
            <a:ext cx="2006056" cy="949669"/>
          </a:xfrm>
          <a:prstGeom prst="wedgeRoundRectCallout">
            <a:avLst>
              <a:gd name="adj1" fmla="val -4159"/>
              <a:gd name="adj2" fmla="val -112651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People: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4940491" y="1207826"/>
            <a:ext cx="1781032" cy="866633"/>
          </a:xfrm>
          <a:prstGeom prst="wedgeRoundRectCallout">
            <a:avLst>
              <a:gd name="adj1" fmla="val 5490"/>
              <a:gd name="adj2" fmla="val 122703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  </a:t>
            </a:r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Food: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7079635" y="2268122"/>
            <a:ext cx="1861664" cy="802359"/>
          </a:xfrm>
          <a:prstGeom prst="wedgeRoundRectCallout">
            <a:avLst>
              <a:gd name="adj1" fmla="val -52556"/>
              <a:gd name="adj2" fmla="val 75131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ea typeface="Times New Roman" panose="02020503050405090304" pitchFamily="18" charset="0"/>
              </a:rPr>
              <a:t>Places: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TextEdit="1"/>
          </p:cNvSpPr>
          <p:nvPr/>
        </p:nvSpPr>
        <p:spPr>
          <a:xfrm>
            <a:off x="1323835" y="291982"/>
            <a:ext cx="8871045" cy="12684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 eaLnBrk="0" hangingPunct="0"/>
            <a:endParaRPr lang="zh-CN" altLang="en-US" sz="4000" b="1" spc="-400" dirty="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90204" pitchFamily="34" charset="0"/>
              <a:ea typeface="Arial" panose="020B0604020202090204" pitchFamily="34" charset="0"/>
            </a:endParaRPr>
          </a:p>
        </p:txBody>
      </p:sp>
      <p:sp>
        <p:nvSpPr>
          <p:cNvPr id="21507" name="Rectangle 12"/>
          <p:cNvSpPr/>
          <p:nvPr/>
        </p:nvSpPr>
        <p:spPr>
          <a:xfrm>
            <a:off x="559557" y="1078174"/>
            <a:ext cx="11041039" cy="487225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Imagine you </a:t>
            </a:r>
            <a:r>
              <a:rPr lang="zh-CN" altLang="en-US" sz="3600" b="1" dirty="0" smtClean="0">
                <a:solidFill>
                  <a:srgbClr val="000099"/>
                </a:solidFill>
                <a:latin typeface="Arial" panose="020B0604020202090204" pitchFamily="34" charset="0"/>
              </a:rPr>
              <a:t>were </a:t>
            </a:r>
            <a:r>
              <a:rPr lang="en-US" altLang="zh-CN" sz="3600" b="1" dirty="0" smtClean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all foreigners </a:t>
            </a:r>
            <a:r>
              <a:rPr lang="en-US" altLang="zh-CN" sz="3600" b="1" dirty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on vacation in China. You met each other at the airport on your way home. </a:t>
            </a:r>
            <a:r>
              <a:rPr lang="en-US" altLang="zh-CN" sz="3600" b="1" dirty="0" smtClean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Work in pairs to talk </a:t>
            </a:r>
            <a:r>
              <a:rPr lang="en-US" altLang="zh-CN" sz="3600" b="1" dirty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about </a:t>
            </a:r>
            <a:r>
              <a:rPr lang="en-US" altLang="zh-CN" sz="3600" b="1" dirty="0" smtClean="0">
                <a:solidFill>
                  <a:srgbClr val="000099"/>
                </a:solidFill>
                <a:latin typeface="Arial" panose="020B0604020202090204" pitchFamily="34" charset="0"/>
                <a:cs typeface="Times New Roman" panose="02020503050405090304" pitchFamily="18" charset="0"/>
              </a:rPr>
              <a:t>your vacation.</a:t>
            </a:r>
            <a:endParaRPr lang="zh-CN" altLang="en-US" sz="3600" b="1" i="1" dirty="0">
              <a:solidFill>
                <a:srgbClr val="FF0000"/>
              </a:solidFill>
              <a:latin typeface="Times New Roman" pitchFamily="18" charset="0"/>
              <a:ea typeface="Times New Roman" panose="02020503050405090304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410" y="324607"/>
            <a:ext cx="3952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Task 3: </a:t>
            </a:r>
            <a:r>
              <a:rPr lang="en-US" altLang="zh-CN" sz="3600" b="1" dirty="0" err="1" smtClean="0">
                <a:solidFill>
                  <a:srgbClr val="FF0000"/>
                </a:solidFill>
              </a:rPr>
              <a:t>Pairwork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23553" descr="Y]0G8DZR_NZ232C5BZYX5YW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0828" y="2924175"/>
            <a:ext cx="1457324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图片 23554" descr="ZSZ32C]M082YM%)_]GYS7E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9513" y="2278064"/>
            <a:ext cx="1439861" cy="1366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圆角矩形标注 4"/>
          <p:cNvSpPr/>
          <p:nvPr/>
        </p:nvSpPr>
        <p:spPr>
          <a:xfrm>
            <a:off x="826734" y="926484"/>
            <a:ext cx="3924300" cy="1223963"/>
          </a:xfrm>
          <a:prstGeom prst="wedgeRoundRectCallout">
            <a:avLst>
              <a:gd name="adj1" fmla="val 25223"/>
              <a:gd name="adj2" fmla="val 116891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Hi, my name’s Paul. 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3557" name="圆角矩形标注 5"/>
          <p:cNvSpPr/>
          <p:nvPr/>
        </p:nvSpPr>
        <p:spPr>
          <a:xfrm>
            <a:off x="5808663" y="292100"/>
            <a:ext cx="4319588" cy="2128838"/>
          </a:xfrm>
          <a:prstGeom prst="wedgeRoundRectCallout">
            <a:avLst>
              <a:gd name="adj1" fmla="val 495"/>
              <a:gd name="adj2" fmla="val 83037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34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Hi, Paul. I’m Anna. Where did you go on vacation?</a:t>
            </a:r>
            <a:endParaRPr lang="zh-CN" altLang="en-US" sz="3400" b="1" dirty="0"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3558" name="圆角矩形标注 6"/>
          <p:cNvSpPr/>
          <p:nvPr/>
        </p:nvSpPr>
        <p:spPr>
          <a:xfrm>
            <a:off x="1275877" y="3259565"/>
            <a:ext cx="2411413" cy="1079500"/>
          </a:xfrm>
          <a:prstGeom prst="wedgeRoundRectCallout">
            <a:avLst>
              <a:gd name="adj1" fmla="val 79859"/>
              <a:gd name="adj2" fmla="val -26008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I went to </a:t>
            </a:r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Qingdao.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3559" name="圆角矩形标注 7"/>
          <p:cNvSpPr/>
          <p:nvPr/>
        </p:nvSpPr>
        <p:spPr>
          <a:xfrm>
            <a:off x="4737100" y="4510088"/>
            <a:ext cx="5680075" cy="2232025"/>
          </a:xfrm>
          <a:prstGeom prst="wedgeRoundRectCallout">
            <a:avLst>
              <a:gd name="adj1" fmla="val 7769"/>
              <a:gd name="adj2" fmla="val -59389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3400" b="1" dirty="0">
                <a:latin typeface="Times New Roman" panose="02020503050405090304" pitchFamily="18" charset="0"/>
                <a:cs typeface="Times New Roman" panose="02020503050405090304" pitchFamily="18" charset="0"/>
              </a:rPr>
              <a:t>Oh, I went to Beijing. Did you do anything special in </a:t>
            </a:r>
            <a:r>
              <a:rPr lang="en-US" altLang="zh-CN" sz="34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Qingdao?</a:t>
            </a:r>
            <a:endParaRPr lang="zh-CN" altLang="en-US" sz="3400" b="1" dirty="0"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1214651" y="5039316"/>
            <a:ext cx="3423054" cy="1634437"/>
          </a:xfrm>
          <a:prstGeom prst="wedgeRoundRectCallout">
            <a:avLst>
              <a:gd name="adj1" fmla="val 46099"/>
              <a:gd name="adj2" fmla="val -142044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Well, I </a:t>
            </a:r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went to the museum.</a:t>
            </a:r>
            <a:endParaRPr lang="zh-CN" altLang="en-US" sz="3600" b="1" dirty="0">
              <a:solidFill>
                <a:srgbClr val="000099"/>
              </a:solidFill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/>
      <p:bldP spid="23557" grpId="0" bldLvl="0" animBg="1"/>
      <p:bldP spid="23558" grpId="0" bldLvl="0" animBg="1"/>
      <p:bldP spid="23559" grpId="0" bldLvl="0" animBg="1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23553" descr="Y]0G8DZR_NZ232C5BZYX5YW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0828" y="2924175"/>
            <a:ext cx="1457324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图片 23554" descr="ZSZ32C]M082YM%)_]GYS7E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9513" y="2278064"/>
            <a:ext cx="1439861" cy="1366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圆角矩形标注 4"/>
          <p:cNvSpPr/>
          <p:nvPr/>
        </p:nvSpPr>
        <p:spPr>
          <a:xfrm>
            <a:off x="900753" y="450376"/>
            <a:ext cx="4559964" cy="1713719"/>
          </a:xfrm>
          <a:prstGeom prst="wedgeRoundRectCallout">
            <a:avLst>
              <a:gd name="adj1" fmla="val -2154"/>
              <a:gd name="adj2" fmla="val 84556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600" b="1" kern="0" dirty="0" smtClean="0">
                <a:solidFill>
                  <a:srgbClr val="000099"/>
                </a:solidFill>
              </a:rPr>
              <a:t>I went there with my friend.</a:t>
            </a:r>
          </a:p>
        </p:txBody>
      </p:sp>
      <p:sp>
        <p:nvSpPr>
          <p:cNvPr id="23557" name="圆角矩形标注 5"/>
          <p:cNvSpPr/>
          <p:nvPr/>
        </p:nvSpPr>
        <p:spPr>
          <a:xfrm>
            <a:off x="5808663" y="292100"/>
            <a:ext cx="4319588" cy="2128838"/>
          </a:xfrm>
          <a:prstGeom prst="wedgeRoundRectCallout">
            <a:avLst>
              <a:gd name="adj1" fmla="val 495"/>
              <a:gd name="adj2" fmla="val 83037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34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Oh, Paul. Did you go with anyone?</a:t>
            </a:r>
            <a:endParaRPr lang="zh-CN" altLang="en-US" sz="3400" b="1" dirty="0"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3559" name="圆角矩形标注 7"/>
          <p:cNvSpPr/>
          <p:nvPr/>
        </p:nvSpPr>
        <p:spPr>
          <a:xfrm>
            <a:off x="4737100" y="4510088"/>
            <a:ext cx="5680075" cy="2232025"/>
          </a:xfrm>
          <a:prstGeom prst="wedgeRoundRectCallout">
            <a:avLst>
              <a:gd name="adj1" fmla="val 320"/>
              <a:gd name="adj2" fmla="val -59389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3400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How was the weather?</a:t>
            </a:r>
            <a:endParaRPr lang="zh-CN" altLang="en-US" sz="3400" b="1" dirty="0"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3560" name="圆角矩形标注 8"/>
          <p:cNvSpPr/>
          <p:nvPr/>
        </p:nvSpPr>
        <p:spPr>
          <a:xfrm>
            <a:off x="777922" y="4926842"/>
            <a:ext cx="3859783" cy="1746911"/>
          </a:xfrm>
          <a:prstGeom prst="wedgeRoundRectCallout">
            <a:avLst>
              <a:gd name="adj1" fmla="val 44331"/>
              <a:gd name="adj2" fmla="val -128763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/>
            <a:r>
              <a:rPr lang="en-US" altLang="zh-CN" sz="3600" b="1" kern="0" dirty="0" smtClean="0">
                <a:solidFill>
                  <a:srgbClr val="000099"/>
                </a:solidFill>
              </a:rPr>
              <a:t>The weather was sunny.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/>
      <p:bldP spid="23557" grpId="0" bldLvl="0" animBg="1"/>
      <p:bldP spid="23559" grpId="0" bldLvl="0" animBg="1"/>
      <p:bldP spid="2356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23553" descr="Y]0G8DZR_NZ232C5BZYX5YW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0828" y="2924175"/>
            <a:ext cx="1457324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图片 23554" descr="ZSZ32C]M082YM%)_]GYS7E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9513" y="2278064"/>
            <a:ext cx="1439861" cy="1366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圆角矩形标注 4"/>
          <p:cNvSpPr/>
          <p:nvPr/>
        </p:nvSpPr>
        <p:spPr>
          <a:xfrm>
            <a:off x="272955" y="518614"/>
            <a:ext cx="5078580" cy="1713719"/>
          </a:xfrm>
          <a:prstGeom prst="wedgeRoundRectCallout">
            <a:avLst>
              <a:gd name="adj1" fmla="val -3"/>
              <a:gd name="adj2" fmla="val 102873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600" b="1" kern="0" dirty="0" smtClean="0">
                <a:solidFill>
                  <a:srgbClr val="000099"/>
                </a:solidFill>
              </a:rPr>
              <a:t>I took quite a few photos every day.</a:t>
            </a:r>
          </a:p>
        </p:txBody>
      </p:sp>
      <p:sp>
        <p:nvSpPr>
          <p:cNvPr id="23557" name="圆角矩形标注 5"/>
          <p:cNvSpPr/>
          <p:nvPr/>
        </p:nvSpPr>
        <p:spPr>
          <a:xfrm>
            <a:off x="5808663" y="292100"/>
            <a:ext cx="4319588" cy="2128838"/>
          </a:xfrm>
          <a:prstGeom prst="wedgeRoundRectCallout">
            <a:avLst>
              <a:gd name="adj1" fmla="val 495"/>
              <a:gd name="adj2" fmla="val 83037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3600" b="1" kern="0" dirty="0" smtClean="0">
                <a:latin typeface="Times New Roman" pitchFamily="18" charset="0"/>
                <a:cs typeface="Times New Roman" pitchFamily="18" charset="0"/>
              </a:rPr>
              <a:t>What did you do every day?</a:t>
            </a:r>
            <a:endParaRPr lang="zh-CN" altLang="en-US" sz="3600" b="1" dirty="0">
              <a:latin typeface="Times New Roman" pitchFamily="18" charset="0"/>
              <a:ea typeface="Times New Roman" panose="02020503050405090304" pitchFamily="18" charset="0"/>
              <a:cs typeface="Times New Roman" pitchFamily="18" charset="0"/>
            </a:endParaRPr>
          </a:p>
        </p:txBody>
      </p:sp>
      <p:sp>
        <p:nvSpPr>
          <p:cNvPr id="23559" name="圆角矩形标注 7"/>
          <p:cNvSpPr/>
          <p:nvPr/>
        </p:nvSpPr>
        <p:spPr>
          <a:xfrm>
            <a:off x="5322627" y="5036024"/>
            <a:ext cx="5094548" cy="1706089"/>
          </a:xfrm>
          <a:prstGeom prst="wedgeRoundRectCallout">
            <a:avLst>
              <a:gd name="adj1" fmla="val -13610"/>
              <a:gd name="adj2" fmla="val -101786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200" b="1" kern="0" dirty="0" smtClean="0">
                <a:sym typeface="+mn-ea"/>
              </a:rPr>
              <a:t>What food did you eat?</a:t>
            </a:r>
            <a:endParaRPr lang="en-US" altLang="zh-CN" sz="3200" b="1" kern="0" dirty="0" smtClean="0"/>
          </a:p>
        </p:txBody>
      </p:sp>
      <p:sp>
        <p:nvSpPr>
          <p:cNvPr id="23560" name="圆角矩形标注 8"/>
          <p:cNvSpPr/>
          <p:nvPr/>
        </p:nvSpPr>
        <p:spPr>
          <a:xfrm>
            <a:off x="777922" y="4926842"/>
            <a:ext cx="3859783" cy="1746911"/>
          </a:xfrm>
          <a:prstGeom prst="wedgeRoundRectCallout">
            <a:avLst>
              <a:gd name="adj1" fmla="val 44331"/>
              <a:gd name="adj2" fmla="val -128763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600" b="1" kern="0" dirty="0" smtClean="0">
                <a:solidFill>
                  <a:srgbClr val="000099"/>
                </a:solidFill>
                <a:sym typeface="+mn-ea"/>
              </a:rPr>
              <a:t>I  ate some seafood.</a:t>
            </a:r>
            <a:endParaRPr lang="en-US" altLang="zh-CN" sz="3600" b="1" kern="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/>
      <p:bldP spid="23557" grpId="0" bldLvl="0" animBg="1"/>
      <p:bldP spid="23559" grpId="0" bldLvl="0" animBg="1"/>
      <p:bldP spid="2356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23553" descr="Y]0G8DZR_NZ232C5BZYX5YW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3783" y="2692163"/>
            <a:ext cx="1457324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图片 23554" descr="ZSZ32C]M082YM%)_]GYS7E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9513" y="2278064"/>
            <a:ext cx="1439861" cy="1366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圆角矩形标注 4"/>
          <p:cNvSpPr/>
          <p:nvPr/>
        </p:nvSpPr>
        <p:spPr>
          <a:xfrm>
            <a:off x="573206" y="450376"/>
            <a:ext cx="4887511" cy="1713719"/>
          </a:xfrm>
          <a:prstGeom prst="wedgeRoundRectCallout">
            <a:avLst>
              <a:gd name="adj1" fmla="val -199"/>
              <a:gd name="adj2" fmla="val 82963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600" b="1" kern="0" dirty="0" smtClean="0">
                <a:solidFill>
                  <a:srgbClr val="000099"/>
                </a:solidFill>
                <a:sym typeface="+mn-ea"/>
              </a:rPr>
              <a:t>I like the beach best.</a:t>
            </a:r>
            <a:endParaRPr lang="en-US" altLang="zh-CN" sz="3600" b="1" kern="0" dirty="0" smtClean="0">
              <a:solidFill>
                <a:srgbClr val="000099"/>
              </a:solidFill>
            </a:endParaRPr>
          </a:p>
        </p:txBody>
      </p:sp>
      <p:sp>
        <p:nvSpPr>
          <p:cNvPr id="23557" name="圆角矩形标注 5"/>
          <p:cNvSpPr/>
          <p:nvPr/>
        </p:nvSpPr>
        <p:spPr>
          <a:xfrm>
            <a:off x="5808662" y="292100"/>
            <a:ext cx="5532628" cy="2128838"/>
          </a:xfrm>
          <a:prstGeom prst="wedgeRoundRectCallout">
            <a:avLst>
              <a:gd name="adj1" fmla="val 2"/>
              <a:gd name="adj2" fmla="val 75344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600" b="1" kern="0" dirty="0" smtClean="0">
                <a:sym typeface="+mn-ea"/>
              </a:rPr>
              <a:t>What did you like best?</a:t>
            </a:r>
            <a:endParaRPr lang="en-US" altLang="zh-CN" sz="3600" b="1" kern="0" dirty="0" smtClean="0"/>
          </a:p>
        </p:txBody>
      </p:sp>
      <p:sp>
        <p:nvSpPr>
          <p:cNvPr id="23559" name="圆角矩形标注 7"/>
          <p:cNvSpPr/>
          <p:nvPr/>
        </p:nvSpPr>
        <p:spPr>
          <a:xfrm>
            <a:off x="5213445" y="4510088"/>
            <a:ext cx="5418162" cy="2232025"/>
          </a:xfrm>
          <a:prstGeom prst="wedgeRoundRectCallout">
            <a:avLst>
              <a:gd name="adj1" fmla="val -7823"/>
              <a:gd name="adj2" fmla="val -75898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en-US" altLang="zh-CN" sz="3600" b="1" kern="0" dirty="0" smtClean="0">
                <a:sym typeface="+mn-ea"/>
              </a:rPr>
              <a:t>How did you feel about the trip?</a:t>
            </a:r>
            <a:endParaRPr lang="zh-CN" altLang="en-US" sz="3600" b="1" dirty="0">
              <a:latin typeface="Times New Roman" panose="02020503050405090304" pitchFamily="18" charset="0"/>
              <a:ea typeface="Times New Roman" panose="02020503050405090304" pitchFamily="18" charset="0"/>
            </a:endParaRPr>
          </a:p>
        </p:txBody>
      </p:sp>
      <p:sp>
        <p:nvSpPr>
          <p:cNvPr id="23560" name="圆角矩形标注 8"/>
          <p:cNvSpPr/>
          <p:nvPr/>
        </p:nvSpPr>
        <p:spPr>
          <a:xfrm>
            <a:off x="777922" y="4926842"/>
            <a:ext cx="3859783" cy="1746911"/>
          </a:xfrm>
          <a:prstGeom prst="wedgeRoundRectCallout">
            <a:avLst>
              <a:gd name="adj1" fmla="val 44331"/>
              <a:gd name="adj2" fmla="val -128763"/>
              <a:gd name="adj3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600" b="1" kern="0" dirty="0" smtClean="0">
                <a:solidFill>
                  <a:srgbClr val="000099"/>
                </a:solidFill>
                <a:sym typeface="+mn-ea"/>
              </a:rPr>
              <a:t>I liked the trip so much.</a:t>
            </a:r>
            <a:endParaRPr lang="zh-CN" altLang="en-US" sz="36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nimBg="1"/>
      <p:bldP spid="23557" grpId="0" bldLvl="0" animBg="1"/>
      <p:bldP spid="23559" grpId="0" bldLvl="0" animBg="1"/>
      <p:bldP spid="23560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自定义</PresentationFormat>
  <Paragraphs>144</Paragraphs>
  <Slides>21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5</cp:revision>
  <dcterms:created xsi:type="dcterms:W3CDTF">2019-07-14T06:59:02Z</dcterms:created>
  <dcterms:modified xsi:type="dcterms:W3CDTF">2019-09-09T15:45:51Z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2052-1.3.1.1688</vt:lpwstr>
  </property>
</Properties>
</file>