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3"/>
    <p:sldId id="397" r:id="rId4"/>
    <p:sldId id="398" r:id="rId5"/>
    <p:sldId id="399" r:id="rId6"/>
    <p:sldId id="402" r:id="rId7"/>
    <p:sldId id="422" r:id="rId8"/>
    <p:sldId id="327" r:id="rId9"/>
    <p:sldId id="426" r:id="rId10"/>
    <p:sldId id="424" r:id="rId11"/>
    <p:sldId id="423" r:id="rId12"/>
    <p:sldId id="333" r:id="rId13"/>
    <p:sldId id="427" r:id="rId14"/>
    <p:sldId id="347" r:id="rId15"/>
    <p:sldId id="403" r:id="rId16"/>
    <p:sldId id="337" r:id="rId17"/>
    <p:sldId id="339" r:id="rId18"/>
    <p:sldId id="345" r:id="rId19"/>
    <p:sldId id="341" r:id="rId20"/>
    <p:sldId id="343" r:id="rId21"/>
    <p:sldId id="428" r:id="rId22"/>
    <p:sldId id="348" r:id="rId23"/>
    <p:sldId id="429"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222" y="-96"/>
      </p:cViewPr>
      <p:guideLst>
        <p:guide orient="horz" pos="2160"/>
        <p:guide pos="38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A88A466-8C1B-4B96-94AC-2475A2F3FB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D018C6-5E11-4DAD-A5EF-6A5978B0249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EFF51EF0-7F39-45A6-95D1-456296D5C6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6D9B07-6890-4EF6-A9D6-D8C5A96D63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51EF0-7F39-45A6-95D1-456296D5C6C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D9B07-6890-4EF6-A9D6-D8C5A96D63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0000"/>
                </a:solidFill>
              </a:rPr>
              <a:t>阅读下列材料，按要求作文</a:t>
            </a:r>
            <a:endParaRPr lang="zh-CN" altLang="en-US" b="1" dirty="0">
              <a:solidFill>
                <a:srgbClr val="FF0000"/>
              </a:solidFill>
            </a:endParaRPr>
          </a:p>
        </p:txBody>
      </p:sp>
      <p:sp>
        <p:nvSpPr>
          <p:cNvPr id="3" name="内容占位符 2"/>
          <p:cNvSpPr>
            <a:spLocks noGrp="1"/>
          </p:cNvSpPr>
          <p:nvPr>
            <p:ph idx="1"/>
          </p:nvPr>
        </p:nvSpPr>
        <p:spPr/>
        <p:txBody>
          <a:bodyPr>
            <a:normAutofit lnSpcReduction="10000"/>
          </a:bodyPr>
          <a:lstStyle/>
          <a:p>
            <a:pPr algn="just">
              <a:lnSpc>
                <a:spcPct val="100000"/>
              </a:lnSpc>
            </a:pPr>
            <a:r>
              <a:rPr lang="zh-CN" altLang="zh-CN" b="1" dirty="0"/>
              <a:t>材料一：必须确信，人人心中都具有善良天性。孟子把它说成是   </a:t>
            </a:r>
            <a:r>
              <a:rPr lang="en-US" altLang="zh-CN" b="1" dirty="0"/>
              <a:t>“</a:t>
            </a:r>
            <a:r>
              <a:rPr lang="zh-CN" altLang="en-US" b="1" dirty="0"/>
              <a:t>恻隐之心</a:t>
            </a:r>
            <a:r>
              <a:rPr lang="en-US" altLang="zh-CN" b="1" dirty="0"/>
              <a:t>”</a:t>
            </a:r>
            <a:r>
              <a:rPr lang="zh-CN" altLang="en-US" b="1" dirty="0"/>
              <a:t>，王阳明把它说成是</a:t>
            </a:r>
            <a:r>
              <a:rPr lang="en-US" altLang="zh-CN" b="1" dirty="0"/>
              <a:t>“</a:t>
            </a:r>
            <a:r>
              <a:rPr lang="zh-CN" altLang="en-US" b="1" dirty="0"/>
              <a:t>良知</a:t>
            </a:r>
            <a:r>
              <a:rPr lang="en-US" altLang="zh-CN" b="1" dirty="0"/>
              <a:t>”</a:t>
            </a:r>
            <a:r>
              <a:rPr lang="zh-CN" altLang="en-US" b="1" dirty="0"/>
              <a:t>，西方哲学家把它说成是</a:t>
            </a:r>
            <a:r>
              <a:rPr lang="en-US" altLang="zh-CN" b="1" dirty="0"/>
              <a:t>“</a:t>
            </a:r>
            <a:r>
              <a:rPr lang="zh-CN" altLang="en-US" b="1" dirty="0"/>
              <a:t>先天的道德本能</a:t>
            </a:r>
            <a:r>
              <a:rPr lang="en-US" altLang="zh-CN" b="1" dirty="0"/>
              <a:t>”</a:t>
            </a:r>
            <a:r>
              <a:rPr lang="zh-CN" altLang="en-US" b="1" dirty="0"/>
              <a:t>。（余秋雨《你比你更精彩》）</a:t>
            </a:r>
            <a:endParaRPr lang="zh-CN" altLang="en-US" b="1" dirty="0"/>
          </a:p>
          <a:p>
            <a:pPr algn="just">
              <a:lnSpc>
                <a:spcPct val="100000"/>
              </a:lnSpc>
            </a:pPr>
            <a:r>
              <a:rPr lang="zh-CN" altLang="en-US" b="1" dirty="0"/>
              <a:t>材料二：几年过去了，我渐渐明白：那是一个幸运的人对不幸者的愧怍。 杨绛《老王》</a:t>
            </a:r>
            <a:endParaRPr lang="zh-CN" altLang="en-US" b="1" dirty="0"/>
          </a:p>
          <a:p>
            <a:pPr algn="just">
              <a:lnSpc>
                <a:spcPct val="100000"/>
              </a:lnSpc>
            </a:pPr>
            <a:r>
              <a:rPr lang="zh-CN" altLang="en-US" b="1" dirty="0"/>
              <a:t>材料三：子曰：</a:t>
            </a:r>
            <a:r>
              <a:rPr lang="en-US" altLang="zh-CN" b="1" dirty="0"/>
              <a:t>“</a:t>
            </a:r>
            <a:r>
              <a:rPr lang="zh-CN" altLang="en-US" b="1" dirty="0"/>
              <a:t>三人行，必有我师焉。择其善者而从之，其不善者而改之。</a:t>
            </a:r>
            <a:r>
              <a:rPr lang="en-US" altLang="zh-CN" b="1" dirty="0"/>
              <a:t>”</a:t>
            </a:r>
            <a:r>
              <a:rPr lang="zh-CN" altLang="en-US" b="1" dirty="0"/>
              <a:t>（《论语</a:t>
            </a:r>
            <a:r>
              <a:rPr lang="en-US" altLang="zh-CN" b="1" dirty="0"/>
              <a:t>·</a:t>
            </a:r>
            <a:r>
              <a:rPr lang="zh-CN" altLang="en-US" b="1" dirty="0"/>
              <a:t>述而》）</a:t>
            </a:r>
            <a:endParaRPr lang="zh-CN" altLang="en-US" b="1" dirty="0"/>
          </a:p>
          <a:p>
            <a:pPr algn="just">
              <a:lnSpc>
                <a:spcPct val="100000"/>
              </a:lnSpc>
            </a:pPr>
            <a:r>
              <a:rPr lang="zh-CN" altLang="en-US" b="1" dirty="0"/>
              <a:t>读了上述材料，你对</a:t>
            </a:r>
            <a:r>
              <a:rPr lang="en-US" altLang="zh-CN" b="1" dirty="0"/>
              <a:t>“</a:t>
            </a:r>
            <a:r>
              <a:rPr lang="zh-CN" altLang="en-US" b="1" dirty="0"/>
              <a:t>善</a:t>
            </a:r>
            <a:r>
              <a:rPr lang="en-US" altLang="zh-CN" b="1" dirty="0"/>
              <a:t>”</a:t>
            </a:r>
            <a:r>
              <a:rPr lang="zh-CN" altLang="en-US" b="1" dirty="0"/>
              <a:t>有怎样的思考和认识？或者，在生活中，你有哪些关于</a:t>
            </a:r>
            <a:r>
              <a:rPr lang="en-US" altLang="zh-CN" b="1" dirty="0"/>
              <a:t>“</a:t>
            </a:r>
            <a:r>
              <a:rPr lang="zh-CN" altLang="en-US" b="1" dirty="0"/>
              <a:t>善</a:t>
            </a:r>
            <a:r>
              <a:rPr lang="en-US" altLang="zh-CN" b="1" dirty="0"/>
              <a:t>”</a:t>
            </a:r>
            <a:r>
              <a:rPr lang="zh-CN" altLang="en-US" b="1" dirty="0"/>
              <a:t>的经历与感悟？请结合自己的生活经历，写一篇不少于</a:t>
            </a:r>
            <a:r>
              <a:rPr lang="en-US" altLang="zh-CN" b="1" dirty="0"/>
              <a:t>600</a:t>
            </a:r>
            <a:r>
              <a:rPr lang="zh-CN" altLang="en-US" b="1" dirty="0"/>
              <a:t>字的作文。</a:t>
            </a:r>
            <a:endParaRPr lang="zh-CN" altLang="en-US" b="1" dirty="0"/>
          </a:p>
          <a:p>
            <a:pPr algn="just">
              <a:lnSpc>
                <a:spcPct val="100000"/>
              </a:lnSpc>
            </a:pP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52650" y="0"/>
            <a:ext cx="10515600" cy="1325563"/>
          </a:xfrm>
        </p:spPr>
        <p:txBody>
          <a:bodyPr/>
          <a:lstStyle/>
          <a:p>
            <a:r>
              <a:rPr lang="zh-CN" altLang="en-US" b="1" dirty="0">
                <a:solidFill>
                  <a:srgbClr val="FF0000"/>
                </a:solidFill>
              </a:rPr>
              <a:t>真题再现</a:t>
            </a:r>
            <a:endParaRPr lang="zh-CN" altLang="en-US" b="1" dirty="0">
              <a:solidFill>
                <a:srgbClr val="FF0000"/>
              </a:solidFill>
            </a:endParaRPr>
          </a:p>
        </p:txBody>
      </p:sp>
      <p:sp>
        <p:nvSpPr>
          <p:cNvPr id="3" name="内容占位符 2"/>
          <p:cNvSpPr>
            <a:spLocks noGrp="1"/>
          </p:cNvSpPr>
          <p:nvPr>
            <p:ph idx="1"/>
          </p:nvPr>
        </p:nvSpPr>
        <p:spPr>
          <a:xfrm>
            <a:off x="793955" y="2135341"/>
            <a:ext cx="10515600" cy="4351338"/>
          </a:xfrm>
        </p:spPr>
        <p:txBody>
          <a:bodyPr>
            <a:normAutofit/>
          </a:bodyPr>
          <a:lstStyle/>
          <a:p>
            <a:pPr algn="just" fontAlgn="auto">
              <a:lnSpc>
                <a:spcPts val="2040"/>
              </a:lnSpc>
              <a:spcBef>
                <a:spcPts val="600"/>
              </a:spcBef>
              <a:spcAft>
                <a:spcPts val="600"/>
              </a:spcAft>
            </a:pPr>
            <a:r>
              <a:rPr lang="zh-CN" altLang="en-US" sz="3600" b="1" dirty="0">
                <a:solidFill>
                  <a:srgbClr val="FF0000"/>
                </a:solidFill>
                <a:sym typeface="+mn-ea"/>
              </a:rPr>
              <a:t>阅读下列材料，按要求作</a:t>
            </a:r>
            <a:r>
              <a:rPr lang="zh-CN" altLang="en-US" sz="3600" b="1" dirty="0" smtClean="0">
                <a:solidFill>
                  <a:srgbClr val="FF0000"/>
                </a:solidFill>
                <a:sym typeface="+mn-ea"/>
              </a:rPr>
              <a:t>文</a:t>
            </a:r>
            <a:endParaRPr lang="en-US" altLang="zh-CN" sz="3600" b="1" dirty="0" smtClean="0">
              <a:solidFill>
                <a:srgbClr val="FF0000"/>
              </a:solidFill>
              <a:sym typeface="+mn-ea"/>
            </a:endParaRPr>
          </a:p>
          <a:p>
            <a:pPr algn="just" fontAlgn="auto">
              <a:lnSpc>
                <a:spcPts val="2040"/>
              </a:lnSpc>
              <a:spcBef>
                <a:spcPts val="600"/>
              </a:spcBef>
              <a:spcAft>
                <a:spcPts val="600"/>
              </a:spcAft>
            </a:pPr>
            <a:endParaRPr b="1" dirty="0"/>
          </a:p>
          <a:p>
            <a:pPr algn="just" fontAlgn="auto">
              <a:lnSpc>
                <a:spcPct val="150000"/>
              </a:lnSpc>
              <a:spcBef>
                <a:spcPts val="600"/>
              </a:spcBef>
              <a:spcAft>
                <a:spcPts val="600"/>
              </a:spcAft>
            </a:pPr>
            <a:r>
              <a:rPr lang="zh-CN" altLang="en-US" b="1" dirty="0" smtClean="0">
                <a:effectLst>
                  <a:outerShdw blurRad="38100" dist="38100" dir="2700000">
                    <a:srgbClr val="FFFFFF"/>
                  </a:outerShdw>
                </a:effectLst>
                <a:latin typeface="宋体" panose="02010600030101010101" pitchFamily="2" charset="-122"/>
                <a:ea typeface="宋体" panose="02010600030101010101" pitchFamily="2" charset="-122"/>
                <a:sym typeface="+mn-ea"/>
              </a:rPr>
              <a:t>   古代有一个渔翁，一天，在井里网捞了两条大鲤鱼；第二天，在井里捞到了三条鲫鱼；第三天，仅仅捞到了几只米虾；第四天，第五天</a:t>
            </a:r>
            <a:r>
              <a:rPr lang="en-US" altLang="zh-CN" b="1" dirty="0" smtClean="0">
                <a:effectLst>
                  <a:outerShdw blurRad="38100" dist="38100" dir="2700000">
                    <a:srgbClr val="FFFFFF"/>
                  </a:outerShdw>
                </a:effectLst>
                <a:latin typeface="宋体" panose="02010600030101010101" pitchFamily="2" charset="-122"/>
                <a:ea typeface="宋体" panose="02010600030101010101" pitchFamily="2" charset="-122"/>
                <a:sym typeface="+mn-ea"/>
              </a:rPr>
              <a:t>……</a:t>
            </a:r>
            <a:r>
              <a:rPr lang="zh-CN" altLang="en-US" b="1" dirty="0" smtClean="0">
                <a:effectLst>
                  <a:outerShdw blurRad="38100" dist="38100" dir="2700000">
                    <a:srgbClr val="FFFFFF"/>
                  </a:outerShdw>
                </a:effectLst>
                <a:latin typeface="宋体" panose="02010600030101010101" pitchFamily="2" charset="-122"/>
                <a:ea typeface="宋体" panose="02010600030101010101" pitchFamily="2" charset="-122"/>
                <a:sym typeface="+mn-ea"/>
              </a:rPr>
              <a:t>什么也没捞到，这是为什么呢？</a:t>
            </a:r>
            <a:endParaRPr lang="zh-CN" altLang="en-US" b="1" dirty="0" smtClean="0">
              <a:effectLst>
                <a:outerShdw blurRad="38100" dist="38100" dir="2700000">
                  <a:srgbClr val="FFFFFF"/>
                </a:outerShdw>
              </a:effectLst>
              <a:latin typeface="宋体" panose="02010600030101010101" pitchFamily="2" charset="-122"/>
              <a:ea typeface="宋体" panose="02010600030101010101" pitchFamily="2" charset="-122"/>
            </a:endParaRPr>
          </a:p>
          <a:p>
            <a:pPr marL="338455" indent="-338455" algn="just" fontAlgn="auto">
              <a:lnSpc>
                <a:spcPct val="150000"/>
              </a:lnSpc>
              <a:spcBef>
                <a:spcPts val="1200"/>
              </a:spcBef>
              <a:spcAft>
                <a:spcPts val="1200"/>
              </a:spcAft>
            </a:pPr>
            <a:endParaRPr b="1" dirty="0"/>
          </a:p>
        </p:txBody>
      </p:sp>
      <p:pic>
        <p:nvPicPr>
          <p:cNvPr id="4" name="图片 6"/>
          <p:cNvPicPr>
            <a:picLocks noChangeAspect="1" noChangeArrowheads="1"/>
          </p:cNvPicPr>
          <p:nvPr/>
        </p:nvPicPr>
        <p:blipFill>
          <a:blip r:embed="rId1" cstate="print"/>
          <a:srcRect/>
          <a:stretch>
            <a:fillRect/>
          </a:stretch>
        </p:blipFill>
        <p:spPr bwMode="auto">
          <a:xfrm>
            <a:off x="9497484" y="0"/>
            <a:ext cx="2694516" cy="54737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0000"/>
                </a:solidFill>
              </a:rPr>
              <a:t>真题再现</a:t>
            </a:r>
            <a:endParaRPr lang="zh-CN" altLang="en-US" b="1" dirty="0">
              <a:solidFill>
                <a:srgbClr val="FF0000"/>
              </a:solidFill>
            </a:endParaRPr>
          </a:p>
        </p:txBody>
      </p:sp>
      <p:sp>
        <p:nvSpPr>
          <p:cNvPr id="3" name="内容占位符 2"/>
          <p:cNvSpPr>
            <a:spLocks noGrp="1"/>
          </p:cNvSpPr>
          <p:nvPr>
            <p:ph idx="1"/>
          </p:nvPr>
        </p:nvSpPr>
        <p:spPr>
          <a:xfrm>
            <a:off x="838199" y="1298575"/>
            <a:ext cx="10563225" cy="3802063"/>
          </a:xfrm>
        </p:spPr>
        <p:txBody>
          <a:bodyPr>
            <a:noAutofit/>
          </a:bodyPr>
          <a:lstStyle/>
          <a:p>
            <a:pPr algn="just" fontAlgn="auto">
              <a:lnSpc>
                <a:spcPct val="100000"/>
              </a:lnSpc>
              <a:spcBef>
                <a:spcPts val="600"/>
              </a:spcBef>
              <a:spcAft>
                <a:spcPts val="600"/>
              </a:spcAft>
            </a:pPr>
            <a:r>
              <a:rPr lang="zh-CN" altLang="en-US" b="1" dirty="0">
                <a:solidFill>
                  <a:srgbClr val="FF0000"/>
                </a:solidFill>
                <a:sym typeface="+mn-ea"/>
              </a:rPr>
              <a:t>阅读下列材料，按要求作文</a:t>
            </a:r>
            <a:endParaRPr dirty="0"/>
          </a:p>
          <a:p>
            <a:pPr algn="just" fontAlgn="auto">
              <a:lnSpc>
                <a:spcPct val="100000"/>
              </a:lnSpc>
              <a:spcBef>
                <a:spcPts val="600"/>
              </a:spcBef>
              <a:spcAft>
                <a:spcPts val="600"/>
              </a:spcAft>
            </a:pPr>
            <a:r>
              <a:rPr lang="zh-CN" altLang="en-US" b="1" dirty="0">
                <a:solidFill>
                  <a:schemeClr val="tx1"/>
                </a:solidFill>
                <a:sym typeface="+mn-ea"/>
              </a:rPr>
              <a:t>  传说西方有一种鸟叫荆棘鸟，这种鸟在出生后无法发出声音，它必须远赴他乡，找到生长在那里的荆棘树，用树上的荆棘刺破自己的喉咙，才能发出嘹亮的声音，但那声音却是世界上最动听最美妙的声音。然而，为了这瞬间的歌唱，它付出了漫长而艰辛的努力：一次次地振翅，跌落；一次次地起飞，滑翔……羽翼一点点丰满了，经验一点点丰富了，勇气一点点增加了——终于有一天，它从容地翱翔天宇，飞向远方，完成了生命的绝唱。</a:t>
            </a:r>
            <a:endParaRPr lang="zh-CN" altLang="en-US" b="1" dirty="0">
              <a:solidFill>
                <a:schemeClr val="tx1"/>
              </a:solidFill>
              <a:sym typeface="+mn-ea"/>
            </a:endParaRPr>
          </a:p>
          <a:p>
            <a:pPr marL="0" indent="0" algn="just">
              <a:lnSpc>
                <a:spcPct val="100000"/>
              </a:lnSpc>
              <a:buNone/>
            </a:pPr>
            <a:r>
              <a:rPr dirty="0">
                <a:solidFill>
                  <a:schemeClr val="tx1"/>
                </a:solidFill>
              </a:rPr>
              <a:t>  </a:t>
            </a:r>
            <a:endParaRPr lang="zh-CN" altLang="en-US" b="1" dirty="0">
              <a:gradFill>
                <a:gsLst>
                  <a:gs pos="0">
                    <a:srgbClr val="14CD68"/>
                  </a:gs>
                  <a:gs pos="100000">
                    <a:srgbClr val="035C7D"/>
                  </a:gs>
                </a:gsLst>
                <a:lin scaled="0"/>
              </a:gradFill>
              <a:sym typeface="+mn-ea"/>
            </a:endParaRPr>
          </a:p>
          <a:p>
            <a:pPr algn="just">
              <a:lnSpc>
                <a:spcPct val="100000"/>
              </a:lnSpc>
            </a:pPr>
            <a:endParaRPr dirty="0">
              <a:solidFill>
                <a:schemeClr val="tx1"/>
              </a:solidFill>
            </a:endParaRPr>
          </a:p>
        </p:txBody>
      </p:sp>
      <p:sp>
        <p:nvSpPr>
          <p:cNvPr id="4" name="矩形 3"/>
          <p:cNvSpPr/>
          <p:nvPr/>
        </p:nvSpPr>
        <p:spPr>
          <a:xfrm>
            <a:off x="1185863" y="5039023"/>
            <a:ext cx="9886950" cy="954107"/>
          </a:xfrm>
          <a:prstGeom prst="rect">
            <a:avLst/>
          </a:prstGeom>
        </p:spPr>
        <p:txBody>
          <a:bodyPr wrap="square">
            <a:spAutoFit/>
          </a:bodyPr>
          <a:lstStyle/>
          <a:p>
            <a:r>
              <a:rPr lang="en-US" altLang="zh-CN" sz="3200" dirty="0" smtClean="0"/>
              <a:t>.</a:t>
            </a:r>
            <a:r>
              <a:rPr lang="zh-CN" altLang="en-US" sz="2400" b="1" dirty="0" smtClean="0">
                <a:gradFill>
                  <a:gsLst>
                    <a:gs pos="0">
                      <a:srgbClr val="14CD68"/>
                    </a:gs>
                    <a:gs pos="100000">
                      <a:srgbClr val="035C7D"/>
                    </a:gs>
                  </a:gsLst>
                  <a:lin scaled="0"/>
                </a:gradFill>
                <a:sym typeface="+mn-ea"/>
              </a:rPr>
              <a:t>读了上述材料，你有怎样的思考和认识？或者，在生活中，你有哪些经历与感悟？请结合自己的生活经历，写一篇不少于</a:t>
            </a:r>
            <a:r>
              <a:rPr lang="en-US" altLang="zh-CN" sz="2400" b="1" dirty="0" smtClean="0">
                <a:gradFill>
                  <a:gsLst>
                    <a:gs pos="0">
                      <a:srgbClr val="14CD68"/>
                    </a:gs>
                    <a:gs pos="100000">
                      <a:srgbClr val="035C7D"/>
                    </a:gs>
                  </a:gsLst>
                  <a:lin scaled="0"/>
                </a:gradFill>
                <a:sym typeface="+mn-ea"/>
              </a:rPr>
              <a:t>600</a:t>
            </a:r>
            <a:r>
              <a:rPr lang="zh-CN" altLang="en-US" sz="2400" b="1" dirty="0" smtClean="0">
                <a:gradFill>
                  <a:gsLst>
                    <a:gs pos="0">
                      <a:srgbClr val="14CD68"/>
                    </a:gs>
                    <a:gs pos="100000">
                      <a:srgbClr val="035C7D"/>
                    </a:gs>
                  </a:gsLst>
                  <a:lin scaled="0"/>
                </a:gradFill>
                <a:sym typeface="+mn-ea"/>
              </a:rPr>
              <a:t>字的作文。</a:t>
            </a: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图片 4"/>
          <p:cNvPicPr>
            <a:picLocks noChangeAspect="1" noChangeArrowheads="1"/>
          </p:cNvPicPr>
          <p:nvPr/>
        </p:nvPicPr>
        <p:blipFill>
          <a:blip r:embed="rId1" cstate="print"/>
          <a:srcRect/>
          <a:stretch>
            <a:fillRect/>
          </a:stretch>
        </p:blipFill>
        <p:spPr bwMode="auto">
          <a:xfrm>
            <a:off x="0" y="4030133"/>
            <a:ext cx="2758016" cy="2827867"/>
          </a:xfrm>
          <a:prstGeom prst="rect">
            <a:avLst/>
          </a:prstGeom>
          <a:noFill/>
          <a:ln w="9525">
            <a:noFill/>
            <a:miter lim="800000"/>
            <a:headEnd/>
            <a:tailEnd/>
          </a:ln>
        </p:spPr>
      </p:pic>
      <p:pic>
        <p:nvPicPr>
          <p:cNvPr id="13319" name="图片 6"/>
          <p:cNvPicPr>
            <a:picLocks noChangeAspect="1" noChangeArrowheads="1"/>
          </p:cNvPicPr>
          <p:nvPr/>
        </p:nvPicPr>
        <p:blipFill>
          <a:blip r:embed="rId2" cstate="print"/>
          <a:srcRect/>
          <a:stretch>
            <a:fillRect/>
          </a:stretch>
        </p:blipFill>
        <p:spPr bwMode="auto">
          <a:xfrm>
            <a:off x="9497484" y="0"/>
            <a:ext cx="2694516" cy="5473700"/>
          </a:xfrm>
          <a:prstGeom prst="rect">
            <a:avLst/>
          </a:prstGeom>
          <a:noFill/>
          <a:ln w="9525">
            <a:noFill/>
            <a:miter lim="800000"/>
            <a:headEnd/>
            <a:tailEnd/>
          </a:ln>
        </p:spPr>
      </p:pic>
      <p:sp>
        <p:nvSpPr>
          <p:cNvPr id="21" name="矩形 20"/>
          <p:cNvSpPr/>
          <p:nvPr/>
        </p:nvSpPr>
        <p:spPr>
          <a:xfrm>
            <a:off x="2214245" y="1253490"/>
            <a:ext cx="7872730" cy="4276725"/>
          </a:xfrm>
          <a:prstGeom prst="rect">
            <a:avLst/>
          </a:prstGeom>
        </p:spPr>
        <p:txBody>
          <a:bodyPr wrap="square">
            <a:spAutoFit/>
          </a:bodyPr>
          <a:lstStyle/>
          <a:p>
            <a:pPr eaLnBrk="1" hangingPunct="1">
              <a:buNone/>
            </a:pPr>
            <a:r>
              <a:rPr lang="en-US" altLang="zh-CN" sz="4000" b="1" dirty="0" smtClean="0">
                <a:solidFill>
                  <a:schemeClr val="accent4"/>
                </a:solidFill>
                <a:effectLst>
                  <a:outerShdw blurRad="38100" dist="25400" dir="5400000" algn="ctr" rotWithShape="0">
                    <a:srgbClr val="6E747A">
                      <a:alpha val="43000"/>
                    </a:srgbClr>
                  </a:outerShdw>
                </a:effectLst>
                <a:latin typeface="Times New Roman" panose="02020603050405020304" pitchFamily="18" charset="0"/>
              </a:rPr>
              <a:t> </a:t>
            </a:r>
            <a:r>
              <a:rPr lang="zh-CN" altLang="en-US" sz="4000" b="1" dirty="0">
                <a:solidFill>
                  <a:srgbClr val="0000FF"/>
                </a:solidFill>
                <a:ea typeface="宋体" panose="02010600030101010101" pitchFamily="2" charset="-122"/>
                <a:sym typeface="+mn-ea"/>
              </a:rPr>
              <a:t>类比引申法（由物及人法）</a:t>
            </a:r>
            <a:endParaRPr lang="zh-CN" altLang="en-US" sz="4000" b="1" dirty="0">
              <a:solidFill>
                <a:srgbClr val="0000FF"/>
              </a:solidFill>
              <a:ea typeface="宋体" panose="02010600030101010101" pitchFamily="2" charset="-122"/>
              <a:sym typeface="+mn-ea"/>
            </a:endParaRPr>
          </a:p>
          <a:p>
            <a:pPr algn="l" eaLnBrk="1" hangingPunct="1">
              <a:buNone/>
            </a:pPr>
            <a:r>
              <a:rPr lang="zh-CN" altLang="en-US" sz="4000" b="1" dirty="0">
                <a:solidFill>
                  <a:srgbClr val="0000FF"/>
                </a:solidFill>
                <a:ea typeface="宋体" panose="02010600030101010101" pitchFamily="2" charset="-122"/>
                <a:sym typeface="+mn-ea"/>
              </a:rPr>
              <a:t>  </a:t>
            </a:r>
            <a:endParaRPr lang="zh-CN" altLang="en-US" sz="4000" b="1" dirty="0">
              <a:solidFill>
                <a:srgbClr val="0000FF"/>
              </a:solidFill>
              <a:ea typeface="宋体" panose="02010600030101010101" pitchFamily="2" charset="-122"/>
              <a:sym typeface="+mn-ea"/>
            </a:endParaRPr>
          </a:p>
          <a:p>
            <a:pPr algn="l" eaLnBrk="1" hangingPunct="1">
              <a:buNone/>
            </a:pPr>
            <a:r>
              <a:rPr lang="zh-CN" altLang="en-US" sz="3200" b="1" dirty="0">
                <a:solidFill>
                  <a:schemeClr val="tx1"/>
                </a:solidFill>
                <a:ea typeface="宋体" panose="02010600030101010101" pitchFamily="2" charset="-122"/>
                <a:sym typeface="+mn-ea"/>
              </a:rPr>
              <a:t>  有些材料，常以寓言的形式呈现在面前。面对这样的材料，我们一定要由物及人，进行类比引申，联想与材料内容有关的一些人生哲理、社会现象等，从而准确把握材料的立意。</a:t>
            </a:r>
            <a:endParaRPr lang="zh-CN" altLang="en-US" sz="3200" b="1" dirty="0">
              <a:solidFill>
                <a:schemeClr val="tx1"/>
              </a:solidFill>
              <a:ea typeface="宋体" panose="02010600030101010101" pitchFamily="2" charset="-122"/>
              <a:sym typeface="+mn-ea"/>
            </a:endParaRPr>
          </a:p>
          <a:p>
            <a:pPr algn="l" eaLnBrk="1" hangingPunct="1">
              <a:buNone/>
            </a:pPr>
            <a:endParaRPr lang="zh-CN" altLang="en-US" sz="32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宋体" panose="02010600030101010101" pitchFamily="2" charset="-122"/>
              <a:sym typeface="+mn-ea"/>
            </a:endParaRPr>
          </a:p>
        </p:txBody>
      </p:sp>
      <p:sp>
        <p:nvSpPr>
          <p:cNvPr id="22" name="TextBox 21"/>
          <p:cNvSpPr txBox="1"/>
          <p:nvPr/>
        </p:nvSpPr>
        <p:spPr>
          <a:xfrm>
            <a:off x="2214880" y="485775"/>
            <a:ext cx="5785485" cy="768350"/>
          </a:xfrm>
          <a:prstGeom prst="rect">
            <a:avLst/>
          </a:prstGeom>
          <a:noFill/>
        </p:spPr>
        <p:txBody>
          <a:bodyPr wrap="square" rtlCol="0">
            <a:spAutoFit/>
          </a:bodyPr>
          <a:lstStyle/>
          <a:p>
            <a:r>
              <a:rPr lang="zh-CN" altLang="en-US" sz="4400" b="1" dirty="0">
                <a:solidFill>
                  <a:srgbClr val="FF0000"/>
                </a:solidFill>
                <a:sym typeface="+mn-ea"/>
              </a:rPr>
              <a:t>审题立意第三招</a:t>
            </a:r>
            <a:endParaRPr lang="zh-CN" altLang="en-US" sz="4400" b="1" dirty="0" smtClean="0">
              <a:gradFill>
                <a:gsLst>
                  <a:gs pos="0">
                    <a:srgbClr val="012D86"/>
                  </a:gs>
                  <a:gs pos="100000">
                    <a:srgbClr val="0E2557"/>
                  </a:gs>
                </a:gsLst>
                <a:lin scaled="0"/>
              </a:gradFil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933258" y="285750"/>
            <a:ext cx="6769735" cy="1143000"/>
          </a:xfrm>
          <a:noFill/>
          <a:ln>
            <a:noFill/>
            <a:miter/>
          </a:ln>
        </p:spPr>
        <p:txBody>
          <a:bodyPr vert="horz" wrap="square" lIns="91440" tIns="45720" rIns="91440" bIns="45720" anchor="ctr"/>
          <a:lstStyle/>
          <a:p>
            <a:pPr eaLnBrk="1" hangingPunct="1"/>
            <a:r>
              <a:rPr lang="zh-CN" altLang="en-US" sz="4800" b="1" dirty="0">
                <a:gradFill>
                  <a:gsLst>
                    <a:gs pos="0">
                      <a:srgbClr val="FE4444"/>
                    </a:gs>
                    <a:gs pos="100000">
                      <a:srgbClr val="832B2B"/>
                    </a:gs>
                  </a:gsLst>
                  <a:lin scaled="0"/>
                </a:gradFill>
              </a:rPr>
              <a:t>小试牛刀</a:t>
            </a:r>
            <a:endParaRPr lang="zh-CN" altLang="en-US" sz="4800" b="1" dirty="0">
              <a:gradFill>
                <a:gsLst>
                  <a:gs pos="0">
                    <a:srgbClr val="FE4444"/>
                  </a:gs>
                  <a:gs pos="100000">
                    <a:srgbClr val="832B2B"/>
                  </a:gs>
                </a:gsLst>
                <a:lin scaled="0"/>
              </a:gradFill>
            </a:endParaRPr>
          </a:p>
        </p:txBody>
      </p:sp>
      <p:sp>
        <p:nvSpPr>
          <p:cNvPr id="11267" name="Rectangle 3"/>
          <p:cNvSpPr>
            <a:spLocks noGrp="1"/>
          </p:cNvSpPr>
          <p:nvPr>
            <p:ph idx="1"/>
          </p:nvPr>
        </p:nvSpPr>
        <p:spPr>
          <a:xfrm>
            <a:off x="1528763" y="1871663"/>
            <a:ext cx="8629649" cy="2142808"/>
          </a:xfrm>
        </p:spPr>
        <p:txBody>
          <a:bodyPr vert="horz" wrap="square" lIns="91440" tIns="45720" rIns="91440" bIns="45720" anchor="t">
            <a:normAutofit fontScale="95000"/>
          </a:bodyPr>
          <a:lstStyle/>
          <a:p>
            <a:pPr eaLnBrk="1" hangingPunct="1">
              <a:buNone/>
            </a:pPr>
            <a:r>
              <a:rPr lang="zh-CN" altLang="en-US" sz="4800" b="1" dirty="0">
                <a:solidFill>
                  <a:schemeClr val="tx1"/>
                </a:solidFill>
                <a:ea typeface="宋体" panose="02010600030101010101" pitchFamily="2" charset="-122"/>
                <a:sym typeface="+mn-ea"/>
              </a:rPr>
              <a:t>合作探究：</a:t>
            </a:r>
            <a:endParaRPr lang="zh-CN" altLang="en-US" sz="4800" b="1" dirty="0">
              <a:solidFill>
                <a:srgbClr val="0000FF"/>
              </a:solidFill>
              <a:ea typeface="宋体" panose="02010600030101010101" pitchFamily="2" charset="-122"/>
              <a:sym typeface="+mn-ea"/>
            </a:endParaRPr>
          </a:p>
          <a:p>
            <a:pPr eaLnBrk="1" hangingPunct="1">
              <a:buNone/>
            </a:pPr>
            <a:r>
              <a:rPr lang="zh-CN" altLang="en-US" sz="4400" b="1" dirty="0" smtClean="0">
                <a:solidFill>
                  <a:srgbClr val="0000FF"/>
                </a:solidFill>
                <a:latin typeface="楷体_GB2312" panose="02010609030101010101" pitchFamily="49" charset="-122"/>
                <a:ea typeface="宋体" panose="02010600030101010101" pitchFamily="2" charset="-122"/>
                <a:sym typeface="+mn-ea"/>
              </a:rPr>
              <a:t>    </a:t>
            </a:r>
            <a:r>
              <a:rPr lang="zh-CN" altLang="en-US" sz="4400" b="1" dirty="0" smtClean="0">
                <a:solidFill>
                  <a:schemeClr val="tx1"/>
                </a:solidFill>
                <a:latin typeface="楷体_GB2312" panose="02010609030101010101" pitchFamily="49" charset="-122"/>
                <a:ea typeface="宋体" panose="02010600030101010101" pitchFamily="2" charset="-122"/>
                <a:sym typeface="+mn-ea"/>
              </a:rPr>
              <a:t>阅</a:t>
            </a:r>
            <a:r>
              <a:rPr lang="zh-CN" altLang="en-US" sz="4400" b="1" dirty="0">
                <a:solidFill>
                  <a:schemeClr val="tx1"/>
                </a:solidFill>
                <a:latin typeface="楷体_GB2312" panose="02010609030101010101" pitchFamily="49" charset="-122"/>
                <a:ea typeface="宋体" panose="02010600030101010101" pitchFamily="2" charset="-122"/>
                <a:sym typeface="+mn-ea"/>
              </a:rPr>
              <a:t>读导学案上的几则材料，小组合作</a:t>
            </a:r>
            <a:r>
              <a:rPr lang="zh-CN" altLang="en-US" sz="4400" b="1" dirty="0" smtClean="0">
                <a:solidFill>
                  <a:schemeClr val="tx1"/>
                </a:solidFill>
                <a:latin typeface="楷体_GB2312" panose="02010609030101010101" pitchFamily="49" charset="-122"/>
                <a:ea typeface="宋体" panose="02010600030101010101" pitchFamily="2" charset="-122"/>
                <a:sym typeface="+mn-ea"/>
              </a:rPr>
              <a:t>，分</a:t>
            </a:r>
            <a:r>
              <a:rPr lang="zh-CN" altLang="en-US" sz="4400" b="1" dirty="0">
                <a:solidFill>
                  <a:schemeClr val="tx1"/>
                </a:solidFill>
                <a:latin typeface="楷体_GB2312" panose="02010609030101010101" pitchFamily="49" charset="-122"/>
                <a:ea typeface="宋体" panose="02010600030101010101" pitchFamily="2" charset="-122"/>
                <a:sym typeface="+mn-ea"/>
              </a:rPr>
              <a:t>别写出它的立意。</a:t>
            </a:r>
            <a:endParaRPr lang="zh-CN" altLang="en-US" sz="4400" b="1" dirty="0">
              <a:solidFill>
                <a:schemeClr val="tx1"/>
              </a:solidFill>
              <a:latin typeface="楷体_GB2312" panose="02010609030101010101" pitchFamily="49" charset="-122"/>
              <a:ea typeface="宋体" panose="02010600030101010101" pitchFamily="2" charset="-122"/>
              <a:sym typeface="+mn-ea"/>
            </a:endParaRPr>
          </a:p>
        </p:txBody>
      </p:sp>
      <p:pic>
        <p:nvPicPr>
          <p:cNvPr id="5" name="图片 6"/>
          <p:cNvPicPr>
            <a:picLocks noChangeAspect="1" noChangeArrowheads="1"/>
          </p:cNvPicPr>
          <p:nvPr/>
        </p:nvPicPr>
        <p:blipFill>
          <a:blip r:embed="rId1" cstate="print"/>
          <a:srcRect/>
          <a:stretch>
            <a:fillRect/>
          </a:stretch>
        </p:blipFill>
        <p:spPr bwMode="auto">
          <a:xfrm>
            <a:off x="9240838" y="0"/>
            <a:ext cx="2694516" cy="54737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88" descr="PPT1封面-墨圈"/>
          <p:cNvPicPr>
            <a:picLocks noChangeAspect="1" noChangeArrowheads="1"/>
          </p:cNvPicPr>
          <p:nvPr/>
        </p:nvPicPr>
        <p:blipFill>
          <a:blip r:embed="rId1" cstate="print"/>
          <a:srcRect/>
          <a:stretch>
            <a:fillRect/>
          </a:stretch>
        </p:blipFill>
        <p:spPr bwMode="auto">
          <a:xfrm>
            <a:off x="4047597" y="579967"/>
            <a:ext cx="4926433" cy="5135033"/>
          </a:xfrm>
          <a:prstGeom prst="rect">
            <a:avLst/>
          </a:prstGeom>
          <a:noFill/>
          <a:ln w="9525">
            <a:noFill/>
            <a:miter lim="800000"/>
            <a:headEnd/>
            <a:tailEnd/>
          </a:ln>
        </p:spPr>
      </p:pic>
      <p:pic>
        <p:nvPicPr>
          <p:cNvPr id="6152" name="图片 7"/>
          <p:cNvPicPr>
            <a:picLocks noChangeAspect="1" noChangeArrowheads="1"/>
          </p:cNvPicPr>
          <p:nvPr/>
        </p:nvPicPr>
        <p:blipFill>
          <a:blip r:embed="rId2" cstate="print"/>
          <a:srcRect/>
          <a:stretch>
            <a:fillRect/>
          </a:stretch>
        </p:blipFill>
        <p:spPr bwMode="auto">
          <a:xfrm>
            <a:off x="7512718" y="0"/>
            <a:ext cx="4679282" cy="4014786"/>
          </a:xfrm>
          <a:prstGeom prst="rect">
            <a:avLst/>
          </a:prstGeom>
          <a:noFill/>
          <a:ln w="9525">
            <a:noFill/>
            <a:miter lim="800000"/>
            <a:headEnd/>
            <a:tailEnd/>
          </a:ln>
        </p:spPr>
      </p:pic>
      <p:sp>
        <p:nvSpPr>
          <p:cNvPr id="12" name="Rectangle 2"/>
          <p:cNvSpPr txBox="1"/>
          <p:nvPr/>
        </p:nvSpPr>
        <p:spPr>
          <a:xfrm>
            <a:off x="1451928" y="1424623"/>
            <a:ext cx="7677785" cy="3247391"/>
          </a:xfrm>
          <a:prstGeom prst="rect">
            <a:avLst/>
          </a:prstGeom>
        </p:spPr>
        <p:txBody>
          <a:bodyPr vert="horz" wrap="square" lIns="91440" tIns="45720" rIns="91440" bIns="45720" rtlCol="0" anchor="ctr">
            <a:normAutofit fontScale="97500"/>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5335" i="0" u="none" strike="noStrike" kern="1200" cap="none" spc="0" normalizeH="0" baseline="0" noProof="0" dirty="0" smtClean="0">
                <a:ln>
                  <a:noFill/>
                </a:ln>
                <a:effectLst/>
                <a:uLnTx/>
                <a:uFillTx/>
                <a:latin typeface="+mj-lt"/>
                <a:ea typeface="+mj-ea"/>
                <a:cs typeface="+mj-cs"/>
              </a:rPr>
              <a:t>    </a:t>
            </a:r>
            <a:endParaRPr kumimoji="0" lang="zh-CN" altLang="en-US" sz="5335" i="0" u="none" strike="noStrike" kern="1200" cap="none" spc="0" normalizeH="0" baseline="0" noProof="0" dirty="0">
              <a:ln>
                <a:noFill/>
              </a:ln>
              <a:effectLst/>
              <a:uLnTx/>
              <a:uFillTx/>
              <a:latin typeface="+mj-lt"/>
              <a:ea typeface="+mj-ea"/>
              <a:cs typeface="+mj-cs"/>
            </a:endParaRPr>
          </a:p>
        </p:txBody>
      </p:sp>
      <p:sp>
        <p:nvSpPr>
          <p:cNvPr id="5" name="矩形 4"/>
          <p:cNvSpPr/>
          <p:nvPr/>
        </p:nvSpPr>
        <p:spPr>
          <a:xfrm>
            <a:off x="2021696" y="2429946"/>
            <a:ext cx="8186857" cy="830997"/>
          </a:xfrm>
          <a:prstGeom prst="rect">
            <a:avLst/>
          </a:prstGeom>
        </p:spPr>
        <p:txBody>
          <a:bodyPr wrap="none">
            <a:spAutoFit/>
          </a:bodyPr>
          <a:lstStyle/>
          <a:p>
            <a:r>
              <a:rPr lang="zh-CN" altLang="en-US" sz="4800" b="1" dirty="0" smtClean="0"/>
              <a:t>第二招：明眸善睐，拟题精彩</a:t>
            </a:r>
            <a:endParaRPr lang="zh-CN" altLang="en-US" sz="4800" b="1"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filter="fade">
                                      <p:cBhvr>
                                        <p:cTn id="7" dur="1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0745" y="365125"/>
            <a:ext cx="10473055" cy="1325880"/>
          </a:xfrm>
        </p:spPr>
        <p:txBody>
          <a:bodyPr/>
          <a:lstStyle/>
          <a:p>
            <a:r>
              <a:rPr lang="zh-CN" altLang="en-US" b="1" dirty="0" smtClean="0">
                <a:sym typeface="+mn-ea"/>
              </a:rPr>
              <a:t>思</a:t>
            </a:r>
            <a:r>
              <a:rPr lang="zh-CN" altLang="en-US" b="1" dirty="0">
                <a:sym typeface="+mn-ea"/>
              </a:rPr>
              <a:t>考以下作文题有什么问题？</a:t>
            </a:r>
            <a:endParaRPr lang="zh-CN" altLang="en-US" b="1" dirty="0">
              <a:solidFill>
                <a:srgbClr val="FF0000"/>
              </a:solidFill>
            </a:endParaRPr>
          </a:p>
        </p:txBody>
      </p:sp>
      <p:sp>
        <p:nvSpPr>
          <p:cNvPr id="3" name="内容占位符 2"/>
          <p:cNvSpPr>
            <a:spLocks noGrp="1"/>
          </p:cNvSpPr>
          <p:nvPr>
            <p:ph idx="1"/>
          </p:nvPr>
        </p:nvSpPr>
        <p:spPr>
          <a:xfrm>
            <a:off x="881063" y="1554162"/>
            <a:ext cx="10515600" cy="4351338"/>
          </a:xfrm>
        </p:spPr>
        <p:txBody>
          <a:bodyPr>
            <a:noAutofit/>
          </a:bodyPr>
          <a:lstStyle/>
          <a:p>
            <a:pPr marL="0" indent="0" algn="just">
              <a:lnSpc>
                <a:spcPct val="100000"/>
              </a:lnSpc>
              <a:buNone/>
            </a:pPr>
            <a:endParaRPr lang="zh-CN" altLang="en-US" b="1" dirty="0"/>
          </a:p>
          <a:p>
            <a:pPr marL="0" indent="0" algn="just">
              <a:lnSpc>
                <a:spcPct val="100000"/>
              </a:lnSpc>
              <a:buNone/>
            </a:pPr>
            <a:r>
              <a:rPr lang="zh-CN" altLang="en-US" b="1" dirty="0"/>
              <a:t>《与美同行》</a:t>
            </a:r>
            <a:endParaRPr lang="zh-CN" altLang="en-US" b="1" dirty="0"/>
          </a:p>
          <a:p>
            <a:pPr marL="0" indent="0" algn="just">
              <a:lnSpc>
                <a:spcPct val="100000"/>
              </a:lnSpc>
              <a:buNone/>
            </a:pPr>
            <a:r>
              <a:rPr lang="zh-CN" altLang="en-US" b="1" dirty="0">
                <a:sym typeface="+mn-ea"/>
              </a:rPr>
              <a:t>《善》</a:t>
            </a:r>
            <a:endParaRPr lang="zh-CN" altLang="en-US" b="1" dirty="0"/>
          </a:p>
          <a:p>
            <a:pPr marL="0" indent="0" algn="just">
              <a:lnSpc>
                <a:spcPct val="100000"/>
              </a:lnSpc>
              <a:buNone/>
            </a:pPr>
            <a:r>
              <a:rPr lang="zh-CN" altLang="en-US" b="1" dirty="0"/>
              <a:t>《你的善意是对他人最好的馈赠》</a:t>
            </a:r>
            <a:endParaRPr lang="zh-CN" altLang="en-US" b="1" dirty="0"/>
          </a:p>
          <a:p>
            <a:pPr marL="0" indent="0" algn="just">
              <a:lnSpc>
                <a:spcPct val="100000"/>
              </a:lnSpc>
              <a:buNone/>
            </a:pPr>
            <a:r>
              <a:rPr lang="zh-CN" altLang="en-US" b="1" dirty="0">
                <a:sym typeface="+mn-ea"/>
              </a:rPr>
              <a:t>《善是好的》</a:t>
            </a: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p:nvPr/>
        </p:nvSpPr>
        <p:spPr>
          <a:xfrm>
            <a:off x="1781809" y="404813"/>
            <a:ext cx="3461703" cy="923330"/>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5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anose="02020603050405020304" pitchFamily="18" charset="0"/>
                <a:ea typeface="隶书" pitchFamily="49" charset="-122"/>
              </a:rPr>
              <a:t>  </a:t>
            </a:r>
            <a:r>
              <a:rPr lang="zh-CN" altLang="en-US" sz="5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anose="02020603050405020304" pitchFamily="18" charset="0"/>
                <a:ea typeface="隶书" pitchFamily="49" charset="-122"/>
              </a:rPr>
              <a:t>拟题原则</a:t>
            </a:r>
            <a:endParaRPr lang="zh-CN" altLang="en-US" sz="5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anose="02020603050405020304" pitchFamily="18" charset="0"/>
              <a:ea typeface="隶书" pitchFamily="49" charset="-122"/>
            </a:endParaRPr>
          </a:p>
        </p:txBody>
      </p:sp>
      <p:pic>
        <p:nvPicPr>
          <p:cNvPr id="4" name="图片 22"/>
          <p:cNvPicPr>
            <a:picLocks noChangeAspect="1" noChangeArrowheads="1"/>
          </p:cNvPicPr>
          <p:nvPr/>
        </p:nvPicPr>
        <p:blipFill>
          <a:blip r:embed="rId1" cstate="print"/>
          <a:srcRect/>
          <a:stretch>
            <a:fillRect/>
          </a:stretch>
        </p:blipFill>
        <p:spPr bwMode="auto">
          <a:xfrm>
            <a:off x="1057275" y="1718924"/>
            <a:ext cx="1824043" cy="2104410"/>
          </a:xfrm>
          <a:prstGeom prst="rect">
            <a:avLst/>
          </a:prstGeom>
          <a:noFill/>
          <a:ln w="9525">
            <a:noFill/>
            <a:miter lim="800000"/>
            <a:headEnd/>
            <a:tailEnd/>
          </a:ln>
        </p:spPr>
      </p:pic>
      <p:pic>
        <p:nvPicPr>
          <p:cNvPr id="5" name="图片 22"/>
          <p:cNvPicPr>
            <a:picLocks noChangeAspect="1" noChangeArrowheads="1"/>
          </p:cNvPicPr>
          <p:nvPr/>
        </p:nvPicPr>
        <p:blipFill>
          <a:blip r:embed="rId1" cstate="print"/>
          <a:srcRect/>
          <a:stretch>
            <a:fillRect/>
          </a:stretch>
        </p:blipFill>
        <p:spPr bwMode="auto">
          <a:xfrm>
            <a:off x="3360545" y="1776074"/>
            <a:ext cx="1824043" cy="2104410"/>
          </a:xfrm>
          <a:prstGeom prst="rect">
            <a:avLst/>
          </a:prstGeom>
          <a:noFill/>
          <a:ln w="9525">
            <a:noFill/>
            <a:miter lim="800000"/>
            <a:headEnd/>
            <a:tailEnd/>
          </a:ln>
        </p:spPr>
      </p:pic>
      <p:pic>
        <p:nvPicPr>
          <p:cNvPr id="6" name="图片 22"/>
          <p:cNvPicPr>
            <a:picLocks noChangeAspect="1" noChangeArrowheads="1"/>
          </p:cNvPicPr>
          <p:nvPr/>
        </p:nvPicPr>
        <p:blipFill>
          <a:blip r:embed="rId1" cstate="print"/>
          <a:srcRect/>
          <a:stretch>
            <a:fillRect/>
          </a:stretch>
        </p:blipFill>
        <p:spPr bwMode="auto">
          <a:xfrm>
            <a:off x="5884670" y="1685587"/>
            <a:ext cx="1824043" cy="2104410"/>
          </a:xfrm>
          <a:prstGeom prst="rect">
            <a:avLst/>
          </a:prstGeom>
          <a:noFill/>
          <a:ln w="9525">
            <a:noFill/>
            <a:miter lim="800000"/>
            <a:headEnd/>
            <a:tailEnd/>
          </a:ln>
        </p:spPr>
      </p:pic>
      <p:pic>
        <p:nvPicPr>
          <p:cNvPr id="7" name="图片 22"/>
          <p:cNvPicPr>
            <a:picLocks noChangeAspect="1" noChangeArrowheads="1"/>
          </p:cNvPicPr>
          <p:nvPr/>
        </p:nvPicPr>
        <p:blipFill>
          <a:blip r:embed="rId1" cstate="print"/>
          <a:srcRect/>
          <a:stretch>
            <a:fillRect/>
          </a:stretch>
        </p:blipFill>
        <p:spPr bwMode="auto">
          <a:xfrm>
            <a:off x="8508808" y="1637962"/>
            <a:ext cx="1824043" cy="2104410"/>
          </a:xfrm>
          <a:prstGeom prst="rect">
            <a:avLst/>
          </a:prstGeom>
          <a:noFill/>
          <a:ln w="9525">
            <a:noFill/>
            <a:miter lim="800000"/>
            <a:headEnd/>
            <a:tailEnd/>
          </a:ln>
        </p:spPr>
      </p:pic>
      <p:sp>
        <p:nvSpPr>
          <p:cNvPr id="8" name="TextBox 7"/>
          <p:cNvSpPr txBox="1"/>
          <p:nvPr/>
        </p:nvSpPr>
        <p:spPr>
          <a:xfrm>
            <a:off x="3847528" y="2300288"/>
            <a:ext cx="901895" cy="1015663"/>
          </a:xfrm>
          <a:prstGeom prst="rect">
            <a:avLst/>
          </a:prstGeom>
          <a:noFill/>
        </p:spPr>
        <p:txBody>
          <a:bodyPr wrap="square" rtlCol="0">
            <a:spAutoFit/>
          </a:bodyPr>
          <a:lstStyle/>
          <a:p>
            <a:r>
              <a:rPr lang="zh-CN" alt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小</a:t>
            </a:r>
            <a:endParaRPr lang="zh-CN" altLang="en-US"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9" name="TextBox 8"/>
          <p:cNvSpPr txBox="1"/>
          <p:nvPr/>
        </p:nvSpPr>
        <p:spPr>
          <a:xfrm>
            <a:off x="6376416" y="2271713"/>
            <a:ext cx="901895" cy="1014730"/>
          </a:xfrm>
          <a:prstGeom prst="rect">
            <a:avLst/>
          </a:prstGeom>
          <a:noFill/>
        </p:spPr>
        <p:txBody>
          <a:bodyPr wrap="square" rtlCol="0">
            <a:spAutoFit/>
          </a:bodyPr>
          <a:lstStyle/>
          <a:p>
            <a:r>
              <a:rPr lang="zh-CN" altLang="en-US"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新</a:t>
            </a:r>
            <a:endParaRPr lang="zh-CN" altLang="en-US"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10" name="TextBox 9"/>
          <p:cNvSpPr txBox="1"/>
          <p:nvPr/>
        </p:nvSpPr>
        <p:spPr>
          <a:xfrm>
            <a:off x="9005316" y="2228850"/>
            <a:ext cx="901895" cy="1015663"/>
          </a:xfrm>
          <a:prstGeom prst="rect">
            <a:avLst/>
          </a:prstGeom>
          <a:noFill/>
        </p:spPr>
        <p:txBody>
          <a:bodyPr wrap="square" rtlCol="0">
            <a:spAutoFit/>
          </a:bodyPr>
          <a:lstStyle/>
          <a:p>
            <a:r>
              <a:rPr lang="zh-CN" alt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美</a:t>
            </a:r>
            <a:endParaRPr lang="zh-CN" altLang="en-US"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11" name="TextBox 10"/>
          <p:cNvSpPr txBox="1"/>
          <p:nvPr/>
        </p:nvSpPr>
        <p:spPr>
          <a:xfrm>
            <a:off x="1647254" y="2257426"/>
            <a:ext cx="901895" cy="1015663"/>
          </a:xfrm>
          <a:prstGeom prst="rect">
            <a:avLst/>
          </a:prstGeom>
          <a:noFill/>
        </p:spPr>
        <p:txBody>
          <a:bodyPr wrap="square" rtlCol="0">
            <a:spAutoFit/>
          </a:bodyPr>
          <a:lstStyle/>
          <a:p>
            <a:r>
              <a:rPr lang="zh-CN" alt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准</a:t>
            </a:r>
            <a:endParaRPr lang="zh-CN" altLang="en-US"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pic>
        <p:nvPicPr>
          <p:cNvPr id="12" name="图片 4"/>
          <p:cNvPicPr>
            <a:picLocks noChangeAspect="1" noChangeArrowheads="1"/>
          </p:cNvPicPr>
          <p:nvPr/>
        </p:nvPicPr>
        <p:blipFill>
          <a:blip r:embed="rId2" cstate="print"/>
          <a:srcRect/>
          <a:stretch>
            <a:fillRect/>
          </a:stretch>
        </p:blipFill>
        <p:spPr bwMode="auto">
          <a:xfrm>
            <a:off x="74084" y="3852333"/>
            <a:ext cx="2758016" cy="2827867"/>
          </a:xfrm>
          <a:prstGeom prst="rect">
            <a:avLst/>
          </a:prstGeom>
          <a:noFill/>
          <a:ln w="9525">
            <a:noFill/>
            <a:miter lim="800000"/>
            <a:headEnd/>
            <a:tailEnd/>
          </a:ln>
        </p:spPr>
      </p:pic>
      <p:pic>
        <p:nvPicPr>
          <p:cNvPr id="13" name="图片 6"/>
          <p:cNvPicPr>
            <a:picLocks noChangeAspect="1" noChangeArrowheads="1"/>
          </p:cNvPicPr>
          <p:nvPr/>
        </p:nvPicPr>
        <p:blipFill>
          <a:blip r:embed="rId3" cstate="print"/>
          <a:srcRect/>
          <a:stretch>
            <a:fillRect/>
          </a:stretch>
        </p:blipFill>
        <p:spPr bwMode="auto">
          <a:xfrm>
            <a:off x="9497484" y="0"/>
            <a:ext cx="2694516" cy="5473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diamond(in)">
                                      <p:cBhvr>
                                        <p:cTn id="7" dur="2000"/>
                                        <p:tgtEl>
                                          <p:spTgt spid="665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ldLvl="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b="1" dirty="0">
                <a:solidFill>
                  <a:srgbClr val="FF0000"/>
                </a:solidFill>
              </a:rPr>
              <a:t>阅读下列材料，按要求作文</a:t>
            </a:r>
            <a:r>
              <a:rPr lang="zh-CN" altLang="en-US" sz="2800" b="1" dirty="0">
                <a:solidFill>
                  <a:srgbClr val="FF0000"/>
                </a:solidFill>
              </a:rPr>
              <a:t>（</a:t>
            </a:r>
            <a:r>
              <a:rPr lang="en-US" altLang="zh-CN" sz="2800" b="1" dirty="0">
                <a:solidFill>
                  <a:srgbClr val="FF0000"/>
                </a:solidFill>
              </a:rPr>
              <a:t>2019</a:t>
            </a:r>
            <a:r>
              <a:rPr lang="zh-CN" altLang="en-US" sz="2800" b="1" dirty="0">
                <a:solidFill>
                  <a:srgbClr val="FF0000"/>
                </a:solidFill>
              </a:rPr>
              <a:t>安徽中考作文题）</a:t>
            </a:r>
            <a:endParaRPr lang="zh-CN" altLang="en-US" sz="2800" b="1" dirty="0">
              <a:solidFill>
                <a:srgbClr val="FF0000"/>
              </a:solidFill>
            </a:endParaRPr>
          </a:p>
        </p:txBody>
      </p:sp>
      <p:sp>
        <p:nvSpPr>
          <p:cNvPr id="3" name="内容占位符 2"/>
          <p:cNvSpPr>
            <a:spLocks noGrp="1"/>
          </p:cNvSpPr>
          <p:nvPr>
            <p:ph idx="1"/>
          </p:nvPr>
        </p:nvSpPr>
        <p:spPr/>
        <p:txBody>
          <a:bodyPr>
            <a:normAutofit/>
          </a:bodyPr>
          <a:lstStyle/>
          <a:p>
            <a:pPr marL="0" indent="0" algn="just" fontAlgn="auto">
              <a:lnSpc>
                <a:spcPct val="150000"/>
              </a:lnSpc>
              <a:buNone/>
            </a:pPr>
            <a:r>
              <a:rPr lang="zh-CN" altLang="en-US" b="1" kern="2200" dirty="0">
                <a:solidFill>
                  <a:schemeClr val="tx1"/>
                </a:solidFill>
                <a:latin typeface="等线" panose="02010600030101010101" pitchFamily="2" charset="-122"/>
                <a:ea typeface="等线" panose="02010600030101010101" pitchFamily="2" charset="-122"/>
                <a:sym typeface="+mn-ea"/>
              </a:rPr>
              <a:t>子曰：“知之者不如好之者好之者不如乐之者”（《论语）;</a:t>
            </a:r>
            <a:br>
              <a:rPr lang="zh-CN" altLang="en-US" b="1" kern="2200" dirty="0">
                <a:solidFill>
                  <a:schemeClr val="tx1"/>
                </a:solidFill>
                <a:latin typeface="等线" panose="02010600030101010101" pitchFamily="2" charset="-122"/>
                <a:ea typeface="等线" panose="02010600030101010101" pitchFamily="2" charset="-122"/>
                <a:sym typeface="+mn-ea"/>
              </a:rPr>
            </a:br>
            <a:r>
              <a:rPr lang="zh-CN" altLang="en-US" b="1" kern="2200" dirty="0">
                <a:solidFill>
                  <a:schemeClr val="tx1"/>
                </a:solidFill>
                <a:latin typeface="等线" panose="02010600030101010101" pitchFamily="2" charset="-122"/>
                <a:ea typeface="等线" panose="02010600030101010101" pitchFamily="2" charset="-122"/>
                <a:sym typeface="+mn-ea"/>
              </a:rPr>
              <a:t>责任完了，算是人生第一乐事。（梁启超《最苦与最乐》</a:t>
            </a:r>
            <a:endParaRPr lang="zh-CN" altLang="en-US" b="1" kern="2200" dirty="0">
              <a:solidFill>
                <a:schemeClr val="tx1"/>
              </a:solidFill>
              <a:latin typeface="等线" panose="02010600030101010101" pitchFamily="2" charset="-122"/>
              <a:ea typeface="等线" panose="02010600030101010101" pitchFamily="2" charset="-122"/>
              <a:sym typeface="+mn-ea"/>
            </a:endParaRPr>
          </a:p>
          <a:p>
            <a:pPr marL="0" indent="0" algn="just" fontAlgn="auto">
              <a:lnSpc>
                <a:spcPct val="150000"/>
              </a:lnSpc>
              <a:buNone/>
            </a:pPr>
            <a:r>
              <a:rPr lang="zh-CN" altLang="en-US" b="1" kern="2200" dirty="0">
                <a:solidFill>
                  <a:schemeClr val="tx1"/>
                </a:solidFill>
                <a:latin typeface="等线" panose="02010600030101010101" pitchFamily="2" charset="-122"/>
                <a:ea typeface="等线" panose="02010600030101010101" pitchFamily="2" charset="-122"/>
                <a:sym typeface="+mn-ea"/>
              </a:rPr>
              <a:t>虽然我们的工作条件带给我们许多困难，但是我们仍然觉得很快乐（居里夫人《美丽的颜色》</a:t>
            </a:r>
            <a:endParaRPr lang="zh-CN" altLang="en-US" b="1" kern="2200" dirty="0">
              <a:solidFill>
                <a:schemeClr val="tx1"/>
              </a:solidFill>
              <a:latin typeface="等线" panose="02010600030101010101" pitchFamily="2" charset="-122"/>
              <a:ea typeface="等线" panose="02010600030101010101" pitchFamily="2" charset="-122"/>
              <a:sym typeface="+mn-ea"/>
            </a:endParaRPr>
          </a:p>
          <a:p>
            <a:pPr marL="0" indent="0" algn="just" fontAlgn="auto">
              <a:lnSpc>
                <a:spcPct val="150000"/>
              </a:lnSpc>
              <a:buNone/>
            </a:pPr>
            <a:r>
              <a:rPr lang="zh-CN" altLang="en-US" b="1" kern="2200" dirty="0">
                <a:solidFill>
                  <a:schemeClr val="tx1"/>
                </a:solidFill>
                <a:latin typeface="等线" panose="02010600030101010101" pitchFamily="2" charset="-122"/>
                <a:ea typeface="等线" panose="02010600030101010101" pitchFamily="2" charset="-122"/>
                <a:sym typeface="+mn-ea"/>
              </a:rPr>
              <a:t> </a:t>
            </a:r>
            <a:r>
              <a:rPr lang="zh-CN" altLang="en-US" b="1" kern="2200" dirty="0">
                <a:solidFill>
                  <a:srgbClr val="00B0F0"/>
                </a:solidFill>
                <a:latin typeface="等线" panose="02010600030101010101" pitchFamily="2" charset="-122"/>
                <a:ea typeface="等线" panose="02010600030101010101" pitchFamily="2" charset="-122"/>
                <a:sym typeface="+mn-ea"/>
              </a:rPr>
              <a:t>谈谈你在学习或生活中关于“乐”的经历或理解。</a:t>
            </a:r>
            <a:endParaRPr lang="zh-CN" altLang="en-US" b="1" kern="2200" dirty="0">
              <a:solidFill>
                <a:srgbClr val="00B0F0"/>
              </a:solidFill>
              <a:latin typeface="等线" panose="02010600030101010101" pitchFamily="2" charset="-122"/>
              <a:ea typeface="等线" panose="02010600030101010101" pitchFamily="2" charset="-122"/>
              <a:sym typeface="+mn-ea"/>
            </a:endParaRPr>
          </a:p>
          <a:p>
            <a:pPr marL="0" indent="0" algn="just" fontAlgn="auto">
              <a:lnSpc>
                <a:spcPct val="150000"/>
              </a:lnSpc>
              <a:buNone/>
            </a:pPr>
            <a:endParaRPr lang="zh-CN" altLang="en-US" b="1" kern="2200" dirty="0">
              <a:solidFill>
                <a:schemeClr val="tx1"/>
              </a:solidFill>
              <a:latin typeface="等线" panose="02010600030101010101" pitchFamily="2" charset="-122"/>
              <a:ea typeface="等线"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p:nvPr/>
        </p:nvSpPr>
        <p:spPr>
          <a:xfrm>
            <a:off x="1781810" y="405130"/>
            <a:ext cx="4558030" cy="768350"/>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4400" b="1" dirty="0">
                <a:solidFill>
                  <a:schemeClr val="accent2"/>
                </a:solidFill>
                <a:latin typeface="Times New Roman" panose="02020603050405020304" pitchFamily="18" charset="0"/>
                <a:ea typeface="隶书" pitchFamily="49" charset="-122"/>
              </a:rPr>
              <a:t>  </a:t>
            </a:r>
            <a:r>
              <a:rPr lang="zh-CN" altLang="en-US" sz="4400" b="1" dirty="0">
                <a:solidFill>
                  <a:srgbClr val="FF0000"/>
                </a:solidFill>
                <a:latin typeface="Times New Roman" panose="02020603050405020304" pitchFamily="18" charset="0"/>
                <a:ea typeface="隶书" pitchFamily="49" charset="-122"/>
              </a:rPr>
              <a:t>拟题</a:t>
            </a:r>
            <a:r>
              <a:rPr lang="zh-CN" altLang="en-US" sz="4400" b="1" dirty="0">
                <a:solidFill>
                  <a:srgbClr val="FF0000"/>
                </a:solidFill>
                <a:sym typeface="+mn-ea"/>
              </a:rPr>
              <a:t>第一招</a:t>
            </a:r>
            <a:endParaRPr lang="zh-CN" altLang="en-US" sz="4400" b="1" dirty="0">
              <a:solidFill>
                <a:schemeClr val="tx1"/>
              </a:solidFill>
              <a:latin typeface="Times New Roman" panose="02020603050405020304" pitchFamily="18" charset="0"/>
              <a:ea typeface="隶书" pitchFamily="49" charset="-122"/>
            </a:endParaRPr>
          </a:p>
        </p:txBody>
      </p:sp>
      <p:sp>
        <p:nvSpPr>
          <p:cNvPr id="66564" name="Text Box 4"/>
          <p:cNvSpPr txBox="1"/>
          <p:nvPr/>
        </p:nvSpPr>
        <p:spPr>
          <a:xfrm>
            <a:off x="1951991" y="1568133"/>
            <a:ext cx="5906134" cy="5693866"/>
          </a:xfrm>
          <a:prstGeom prst="rect">
            <a:avLst/>
          </a:prstGeom>
          <a:noFill/>
          <a:ln w="9525" cap="flat" cmpd="sng">
            <a:noFill/>
            <a:prstDash val="solid"/>
            <a:miter/>
            <a:headEnd type="none" w="med" len="med"/>
            <a:tailEnd type="none" w="med" len="med"/>
          </a:ln>
        </p:spPr>
        <p:txBody>
          <a:bodyPr wrap="square">
            <a:spAutoFit/>
          </a:bodyPr>
          <a:lstStyle/>
          <a:p>
            <a:r>
              <a:rPr lang="en-US" altLang="zh-CN" sz="4400" b="1" dirty="0" smtClean="0">
                <a:solidFill>
                  <a:schemeClr val="accent2"/>
                </a:solidFill>
                <a:latin typeface="Times New Roman" panose="02020603050405020304" pitchFamily="18" charset="0"/>
              </a:rPr>
              <a:t> </a:t>
            </a:r>
            <a:r>
              <a:rPr lang="zh-CN" altLang="en-US" sz="4400" b="1" dirty="0">
                <a:solidFill>
                  <a:srgbClr val="0000FF"/>
                </a:solidFill>
                <a:latin typeface="Times New Roman" panose="02020603050405020304" pitchFamily="18" charset="0"/>
              </a:rPr>
              <a:t>善于补题</a:t>
            </a:r>
            <a:r>
              <a:rPr lang="zh-CN" altLang="en-US" sz="4400" b="1" dirty="0">
                <a:solidFill>
                  <a:srgbClr val="0000FF"/>
                </a:solidFill>
                <a:ea typeface="隶书" pitchFamily="49" charset="-122"/>
                <a:sym typeface="+mn-ea"/>
              </a:rPr>
              <a:t>，</a:t>
            </a:r>
            <a:r>
              <a:rPr lang="zh-CN" altLang="en-US" sz="4400" b="1" dirty="0">
                <a:solidFill>
                  <a:srgbClr val="0000FF"/>
                </a:solidFill>
                <a:latin typeface="Times New Roman" panose="02020603050405020304" pitchFamily="18" charset="0"/>
                <a:sym typeface="+mn-ea"/>
              </a:rPr>
              <a:t>化大为小</a:t>
            </a:r>
            <a:r>
              <a:rPr lang="zh-CN" altLang="en-US" sz="4400" b="1" dirty="0">
                <a:solidFill>
                  <a:schemeClr val="tx1"/>
                </a:solidFill>
                <a:latin typeface="Times New Roman" panose="02020603050405020304" pitchFamily="18" charset="0"/>
              </a:rPr>
              <a:t>  </a:t>
            </a:r>
            <a:endParaRPr lang="zh-CN" altLang="en-US" sz="4400" b="1" dirty="0">
              <a:solidFill>
                <a:schemeClr val="tx1"/>
              </a:solidFill>
              <a:latin typeface="Times New Roman" panose="02020603050405020304" pitchFamily="18" charset="0"/>
            </a:endParaRPr>
          </a:p>
          <a:p>
            <a:endParaRPr lang="en-US" altLang="zh-CN" sz="4000" b="1" dirty="0" smtClean="0">
              <a:solidFill>
                <a:schemeClr val="tx1"/>
              </a:solidFill>
              <a:latin typeface="Times New Roman" panose="02020603050405020304" pitchFamily="18" charset="0"/>
            </a:endParaRPr>
          </a:p>
          <a:p>
            <a:r>
              <a:rPr lang="zh-CN" altLang="en-US" sz="4000" b="1" dirty="0" smtClean="0">
                <a:solidFill>
                  <a:schemeClr val="tx1"/>
                </a:solidFill>
                <a:latin typeface="Times New Roman" panose="02020603050405020304" pitchFamily="18" charset="0"/>
              </a:rPr>
              <a:t>例</a:t>
            </a:r>
            <a:r>
              <a:rPr lang="zh-CN" altLang="en-US" sz="4000" b="1" dirty="0">
                <a:solidFill>
                  <a:schemeClr val="tx1"/>
                </a:solidFill>
                <a:latin typeface="Times New Roman" panose="02020603050405020304" pitchFamily="18" charset="0"/>
              </a:rPr>
              <a:t>如：</a:t>
            </a:r>
            <a:endParaRPr lang="zh-CN" altLang="en-US" sz="4000" b="1" dirty="0">
              <a:solidFill>
                <a:schemeClr val="tx1"/>
              </a:solidFill>
              <a:latin typeface="Times New Roman" panose="02020603050405020304" pitchFamily="18" charset="0"/>
            </a:endParaRPr>
          </a:p>
          <a:p>
            <a:r>
              <a:rPr lang="zh-CN" altLang="en-US" sz="4000" b="1" dirty="0">
                <a:solidFill>
                  <a:schemeClr val="tx1"/>
                </a:solidFill>
                <a:latin typeface="Times New Roman" panose="02020603050405020304" pitchFamily="18" charset="0"/>
              </a:rPr>
              <a:t> 《嗜书之乐》</a:t>
            </a:r>
            <a:endParaRPr lang="zh-CN" altLang="en-US" sz="4000" b="1" dirty="0">
              <a:solidFill>
                <a:schemeClr val="tx1"/>
              </a:solidFill>
              <a:latin typeface="Times New Roman" panose="02020603050405020304" pitchFamily="18" charset="0"/>
            </a:endParaRPr>
          </a:p>
          <a:p>
            <a:r>
              <a:rPr lang="zh-CN" altLang="en-US" sz="4000" b="1" dirty="0">
                <a:solidFill>
                  <a:schemeClr val="tx1"/>
                </a:solidFill>
                <a:latin typeface="Times New Roman" panose="02020603050405020304" pitchFamily="18" charset="0"/>
              </a:rPr>
              <a:t>《助人之乐》</a:t>
            </a:r>
            <a:endParaRPr lang="zh-CN" altLang="en-US" sz="4000" b="1" dirty="0">
              <a:solidFill>
                <a:schemeClr val="tx1"/>
              </a:solidFill>
              <a:latin typeface="Times New Roman" panose="02020603050405020304" pitchFamily="18" charset="0"/>
            </a:endParaRPr>
          </a:p>
          <a:p>
            <a:r>
              <a:rPr lang="zh-CN" altLang="en-US" sz="4000" b="1" dirty="0">
                <a:solidFill>
                  <a:schemeClr val="tx1"/>
                </a:solidFill>
                <a:latin typeface="Times New Roman" panose="02020603050405020304" pitchFamily="18" charset="0"/>
              </a:rPr>
              <a:t>《拼搏之乐》</a:t>
            </a:r>
            <a:endParaRPr lang="zh-CN" altLang="en-US" sz="4000" b="1" dirty="0">
              <a:solidFill>
                <a:schemeClr val="tx1"/>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p:txBody>
      </p:sp>
      <p:pic>
        <p:nvPicPr>
          <p:cNvPr id="5" name="图片 6"/>
          <p:cNvPicPr>
            <a:picLocks noChangeAspect="1" noChangeArrowheads="1"/>
          </p:cNvPicPr>
          <p:nvPr/>
        </p:nvPicPr>
        <p:blipFill>
          <a:blip r:embed="rId1" cstate="print"/>
          <a:srcRect/>
          <a:stretch>
            <a:fillRect/>
          </a:stretch>
        </p:blipFill>
        <p:spPr bwMode="auto">
          <a:xfrm>
            <a:off x="9069388" y="285750"/>
            <a:ext cx="2694516" cy="5473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diamond(in)">
                                      <p:cBhvr>
                                        <p:cTn id="7" dur="2000"/>
                                        <p:tgtEl>
                                          <p:spTgt spid="6656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564">
                                            <p:txEl>
                                              <p:pRg st="0" end="0"/>
                                            </p:txEl>
                                          </p:spTgt>
                                        </p:tgtEl>
                                        <p:attrNameLst>
                                          <p:attrName>style.visibility</p:attrName>
                                        </p:attrNameLst>
                                      </p:cBhvr>
                                      <p:to>
                                        <p:strVal val="visible"/>
                                      </p:to>
                                    </p:set>
                                    <p:animEffect transition="in" filter="diamond(in)">
                                      <p:cBhvr>
                                        <p:cTn id="12" dur="2000"/>
                                        <p:tgtEl>
                                          <p:spTgt spid="66564">
                                            <p:txEl>
                                              <p:pRg st="0" end="0"/>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66564">
                                            <p:txEl>
                                              <p:pRg st="2" end="2"/>
                                            </p:txEl>
                                          </p:spTgt>
                                        </p:tgtEl>
                                        <p:attrNameLst>
                                          <p:attrName>style.visibility</p:attrName>
                                        </p:attrNameLst>
                                      </p:cBhvr>
                                      <p:to>
                                        <p:strVal val="visible"/>
                                      </p:to>
                                    </p:set>
                                    <p:animEffect transition="in" filter="diamond(in)">
                                      <p:cBhvr>
                                        <p:cTn id="15" dur="2000"/>
                                        <p:tgtEl>
                                          <p:spTgt spid="66564">
                                            <p:txEl>
                                              <p:pRg st="2" end="2"/>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66564">
                                            <p:txEl>
                                              <p:pRg st="3" end="3"/>
                                            </p:txEl>
                                          </p:spTgt>
                                        </p:tgtEl>
                                        <p:attrNameLst>
                                          <p:attrName>style.visibility</p:attrName>
                                        </p:attrNameLst>
                                      </p:cBhvr>
                                      <p:to>
                                        <p:strVal val="visible"/>
                                      </p:to>
                                    </p:set>
                                    <p:animEffect transition="in" filter="diamond(in)">
                                      <p:cBhvr>
                                        <p:cTn id="18" dur="2000"/>
                                        <p:tgtEl>
                                          <p:spTgt spid="66564">
                                            <p:txEl>
                                              <p:pRg st="3" end="3"/>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66564">
                                            <p:txEl>
                                              <p:pRg st="4" end="4"/>
                                            </p:txEl>
                                          </p:spTgt>
                                        </p:tgtEl>
                                        <p:attrNameLst>
                                          <p:attrName>style.visibility</p:attrName>
                                        </p:attrNameLst>
                                      </p:cBhvr>
                                      <p:to>
                                        <p:strVal val="visible"/>
                                      </p:to>
                                    </p:set>
                                    <p:animEffect transition="in" filter="diamond(in)">
                                      <p:cBhvr>
                                        <p:cTn id="21" dur="2000"/>
                                        <p:tgtEl>
                                          <p:spTgt spid="66564">
                                            <p:txEl>
                                              <p:pRg st="4" end="4"/>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66564">
                                            <p:txEl>
                                              <p:pRg st="5" end="5"/>
                                            </p:txEl>
                                          </p:spTgt>
                                        </p:tgtEl>
                                        <p:attrNameLst>
                                          <p:attrName>style.visibility</p:attrName>
                                        </p:attrNameLst>
                                      </p:cBhvr>
                                      <p:to>
                                        <p:strVal val="visible"/>
                                      </p:to>
                                    </p:set>
                                    <p:animEffect transition="in" filter="diamond(in)">
                                      <p:cBhvr>
                                        <p:cTn id="24" dur="2000"/>
                                        <p:tgtEl>
                                          <p:spTgt spid="6656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66564">
                                            <p:txEl>
                                              <p:pRg st="2" end="2"/>
                                            </p:txEl>
                                          </p:spTgt>
                                        </p:tgtEl>
                                        <p:attrNameLst>
                                          <p:attrName>style.visibility</p:attrName>
                                        </p:attrNameLst>
                                      </p:cBhvr>
                                      <p:to>
                                        <p:strVal val="visible"/>
                                      </p:to>
                                    </p:set>
                                    <p:animEffect transition="in" filter="blinds(horizontal)">
                                      <p:cBhvr>
                                        <p:cTn id="29" dur="500"/>
                                        <p:tgtEl>
                                          <p:spTgt spid="66564">
                                            <p:txEl>
                                              <p:pRg st="2" end="2"/>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6564">
                                            <p:txEl>
                                              <p:pRg st="3" end="3"/>
                                            </p:txEl>
                                          </p:spTgt>
                                        </p:tgtEl>
                                        <p:attrNameLst>
                                          <p:attrName>style.visibility</p:attrName>
                                        </p:attrNameLst>
                                      </p:cBhvr>
                                      <p:to>
                                        <p:strVal val="visible"/>
                                      </p:to>
                                    </p:set>
                                    <p:animEffect transition="in" filter="blinds(horizontal)">
                                      <p:cBhvr>
                                        <p:cTn id="32" dur="500"/>
                                        <p:tgtEl>
                                          <p:spTgt spid="66564">
                                            <p:txEl>
                                              <p:pRg st="3" end="3"/>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66564">
                                            <p:txEl>
                                              <p:pRg st="4" end="4"/>
                                            </p:txEl>
                                          </p:spTgt>
                                        </p:tgtEl>
                                        <p:attrNameLst>
                                          <p:attrName>style.visibility</p:attrName>
                                        </p:attrNameLst>
                                      </p:cBhvr>
                                      <p:to>
                                        <p:strVal val="visible"/>
                                      </p:to>
                                    </p:set>
                                    <p:animEffect transition="in" filter="blinds(horizontal)">
                                      <p:cBhvr>
                                        <p:cTn id="35" dur="500"/>
                                        <p:tgtEl>
                                          <p:spTgt spid="66564">
                                            <p:txEl>
                                              <p:pRg st="4" end="4"/>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66564">
                                            <p:txEl>
                                              <p:pRg st="5" end="5"/>
                                            </p:txEl>
                                          </p:spTgt>
                                        </p:tgtEl>
                                        <p:attrNameLst>
                                          <p:attrName>style.visibility</p:attrName>
                                        </p:attrNameLst>
                                      </p:cBhvr>
                                      <p:to>
                                        <p:strVal val="visible"/>
                                      </p:to>
                                    </p:set>
                                    <p:animEffect transition="in" filter="blinds(horizontal)">
                                      <p:cBhvr>
                                        <p:cTn id="38" dur="500"/>
                                        <p:tgtEl>
                                          <p:spTgt spid="665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ldLvl="0"/>
      <p:bldP spid="66564" grpId="0" bldLvl="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p:nvPr/>
        </p:nvSpPr>
        <p:spPr>
          <a:xfrm>
            <a:off x="1967549" y="0"/>
            <a:ext cx="4333240" cy="1785104"/>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4400" b="1" dirty="0">
                <a:solidFill>
                  <a:schemeClr val="accent2"/>
                </a:solidFill>
                <a:latin typeface="Times New Roman" panose="02020603050405020304" pitchFamily="18" charset="0"/>
                <a:ea typeface="隶书" pitchFamily="49" charset="-122"/>
              </a:rPr>
              <a:t>  </a:t>
            </a:r>
            <a:endParaRPr lang="zh-CN" altLang="en-US" sz="4400" b="1" dirty="0">
              <a:solidFill>
                <a:schemeClr val="tx1"/>
              </a:solidFill>
              <a:latin typeface="Times New Roman" panose="02020603050405020304" pitchFamily="18" charset="0"/>
              <a:ea typeface="隶书" pitchFamily="49" charset="-122"/>
            </a:endParaRPr>
          </a:p>
          <a:p>
            <a:pPr>
              <a:spcBef>
                <a:spcPct val="50000"/>
              </a:spcBef>
            </a:pPr>
            <a:endParaRPr lang="zh-CN" altLang="en-US" sz="4400" b="1" dirty="0">
              <a:solidFill>
                <a:schemeClr val="tx1"/>
              </a:solidFill>
              <a:latin typeface="Times New Roman" panose="02020603050405020304" pitchFamily="18" charset="0"/>
              <a:ea typeface="隶书" pitchFamily="49" charset="-122"/>
            </a:endParaRPr>
          </a:p>
        </p:txBody>
      </p:sp>
      <p:sp>
        <p:nvSpPr>
          <p:cNvPr id="66564" name="Text Box 4"/>
          <p:cNvSpPr txBox="1"/>
          <p:nvPr/>
        </p:nvSpPr>
        <p:spPr>
          <a:xfrm>
            <a:off x="1214437" y="942974"/>
            <a:ext cx="5296219" cy="2923877"/>
          </a:xfrm>
          <a:prstGeom prst="rect">
            <a:avLst/>
          </a:prstGeom>
          <a:noFill/>
          <a:ln w="9525" cap="flat" cmpd="sng">
            <a:noFill/>
            <a:prstDash val="solid"/>
            <a:miter/>
            <a:headEnd type="none" w="med" len="med"/>
            <a:tailEnd type="none" w="med" len="med"/>
          </a:ln>
        </p:spPr>
        <p:txBody>
          <a:bodyPr wrap="square">
            <a:spAutoFit/>
          </a:bodyPr>
          <a:lstStyle/>
          <a:p>
            <a:r>
              <a:rPr lang="zh-CN" altLang="en-US" sz="4000" b="1" dirty="0" smtClean="0">
                <a:solidFill>
                  <a:srgbClr val="0000FF"/>
                </a:solidFill>
                <a:latin typeface="Times New Roman" panose="02020603050405020304" pitchFamily="18" charset="0"/>
              </a:rPr>
              <a:t>  </a:t>
            </a:r>
            <a:endParaRPr lang="zh-CN" altLang="en-US" sz="4000" b="1" dirty="0">
              <a:solidFill>
                <a:srgbClr val="0000FF"/>
              </a:solidFill>
              <a:latin typeface="Times New Roman" panose="02020603050405020304" pitchFamily="18" charset="0"/>
            </a:endParaRPr>
          </a:p>
          <a:p>
            <a:r>
              <a:rPr lang="zh-CN" altLang="en-US" sz="3600" b="1" dirty="0" smtClean="0">
                <a:solidFill>
                  <a:schemeClr val="tx1"/>
                </a:solidFill>
                <a:latin typeface="Times New Roman" panose="02020603050405020304" pitchFamily="18" charset="0"/>
              </a:rPr>
              <a:t>《</a:t>
            </a:r>
            <a:r>
              <a:rPr lang="zh-CN" altLang="en-US" sz="3600" b="1" dirty="0">
                <a:solidFill>
                  <a:schemeClr val="tx1"/>
                </a:solidFill>
                <a:latin typeface="Times New Roman" panose="02020603050405020304" pitchFamily="18" charset="0"/>
              </a:rPr>
              <a:t>采撷快乐之花》</a:t>
            </a:r>
            <a:endParaRPr lang="zh-CN" altLang="en-US" sz="3600" b="1" dirty="0">
              <a:solidFill>
                <a:schemeClr val="tx1"/>
              </a:solidFill>
              <a:latin typeface="Times New Roman" panose="02020603050405020304" pitchFamily="18" charset="0"/>
            </a:endParaRPr>
          </a:p>
          <a:p>
            <a:r>
              <a:rPr lang="zh-CN" altLang="en-US" sz="3600" b="1" dirty="0">
                <a:solidFill>
                  <a:schemeClr val="tx1"/>
                </a:solidFill>
                <a:latin typeface="Times New Roman" panose="02020603050405020304" pitchFamily="18" charset="0"/>
              </a:rPr>
              <a:t>《快乐从我身边走过》</a:t>
            </a:r>
            <a:endParaRPr lang="zh-CN" altLang="en-US" sz="3600" b="1" dirty="0">
              <a:solidFill>
                <a:schemeClr val="tx1"/>
              </a:solidFill>
              <a:latin typeface="Times New Roman" panose="02020603050405020304" pitchFamily="18" charset="0"/>
            </a:endParaRPr>
          </a:p>
          <a:p>
            <a:r>
              <a:rPr lang="zh-CN" altLang="en-US" sz="3600" b="1" dirty="0">
                <a:solidFill>
                  <a:schemeClr val="tx1"/>
                </a:solidFill>
                <a:latin typeface="Times New Roman" panose="02020603050405020304" pitchFamily="18" charset="0"/>
              </a:rPr>
              <a:t>《蓦然回首，乐润人生》</a:t>
            </a:r>
            <a:endParaRPr lang="zh-CN" altLang="en-US" sz="3600" b="1" dirty="0">
              <a:solidFill>
                <a:schemeClr val="tx1"/>
              </a:solidFill>
              <a:latin typeface="Times New Roman" panose="02020603050405020304" pitchFamily="18" charset="0"/>
            </a:endParaRPr>
          </a:p>
          <a:p>
            <a:r>
              <a:rPr lang="zh-CN" altLang="en-US" sz="3600" b="1" dirty="0">
                <a:latin typeface="Times New Roman" panose="02020603050405020304" pitchFamily="18" charset="0"/>
                <a:sym typeface="+mn-ea"/>
              </a:rPr>
              <a:t>《众里寻乐千百度》</a:t>
            </a:r>
            <a:endParaRPr lang="zh-CN" altLang="en-US" sz="3600" b="1" dirty="0">
              <a:solidFill>
                <a:schemeClr val="tx1"/>
              </a:solidFill>
              <a:latin typeface="Times New Roman" panose="02020603050405020304" pitchFamily="18" charset="0"/>
            </a:endParaRPr>
          </a:p>
        </p:txBody>
      </p:sp>
      <p:pic>
        <p:nvPicPr>
          <p:cNvPr id="4" name="图片 6"/>
          <p:cNvPicPr>
            <a:picLocks noChangeAspect="1" noChangeArrowheads="1"/>
          </p:cNvPicPr>
          <p:nvPr/>
        </p:nvPicPr>
        <p:blipFill>
          <a:blip r:embed="rId1" cstate="print"/>
          <a:srcRect/>
          <a:stretch>
            <a:fillRect/>
          </a:stretch>
        </p:blipFill>
        <p:spPr bwMode="auto">
          <a:xfrm>
            <a:off x="9283172" y="0"/>
            <a:ext cx="2694516" cy="5473700"/>
          </a:xfrm>
          <a:prstGeom prst="rect">
            <a:avLst/>
          </a:prstGeom>
          <a:noFill/>
          <a:ln w="9525">
            <a:noFill/>
            <a:miter lim="800000"/>
            <a:headEnd/>
            <a:tailEnd/>
          </a:ln>
        </p:spPr>
      </p:pic>
      <p:sp>
        <p:nvSpPr>
          <p:cNvPr id="7" name="Text Box 4"/>
          <p:cNvSpPr txBox="1"/>
          <p:nvPr/>
        </p:nvSpPr>
        <p:spPr>
          <a:xfrm>
            <a:off x="7229475" y="1757363"/>
            <a:ext cx="5167631" cy="2985433"/>
          </a:xfrm>
          <a:prstGeom prst="rect">
            <a:avLst/>
          </a:prstGeom>
          <a:noFill/>
          <a:ln w="9525" cap="flat" cmpd="sng">
            <a:noFill/>
            <a:prstDash val="solid"/>
            <a:miter/>
            <a:headEnd type="none" w="med" len="med"/>
            <a:tailEnd type="none" w="med" len="med"/>
          </a:ln>
        </p:spPr>
        <p:txBody>
          <a:bodyPr wrap="square">
            <a:spAutoFit/>
          </a:bodyPr>
          <a:lstStyle/>
          <a:p>
            <a:r>
              <a:rPr lang="zh-CN" altLang="en-US" sz="3600" b="1" dirty="0" smtClean="0">
                <a:solidFill>
                  <a:srgbClr val="002060"/>
                </a:solidFill>
                <a:latin typeface="Times New Roman" panose="02020603050405020304" pitchFamily="18" charset="0"/>
              </a:rPr>
              <a:t>《</a:t>
            </a:r>
            <a:r>
              <a:rPr lang="en-US" altLang="zh-CN" sz="3600" b="1" dirty="0">
                <a:solidFill>
                  <a:srgbClr val="002060"/>
                </a:solidFill>
                <a:latin typeface="Times New Roman" panose="02020603050405020304" pitchFamily="18" charset="0"/>
              </a:rPr>
              <a:t>“</a:t>
            </a:r>
            <a:r>
              <a:rPr lang="zh-CN" altLang="en-US" sz="3600" b="1" dirty="0">
                <a:solidFill>
                  <a:srgbClr val="002060"/>
                </a:solidFill>
                <a:latin typeface="Times New Roman" panose="02020603050405020304" pitchFamily="18" charset="0"/>
              </a:rPr>
              <a:t>乐</a:t>
            </a:r>
            <a:r>
              <a:rPr lang="en-US" altLang="zh-CN" sz="3600" b="1" dirty="0">
                <a:solidFill>
                  <a:srgbClr val="002060"/>
                </a:solidFill>
                <a:latin typeface="Times New Roman" panose="02020603050405020304" pitchFamily="18" charset="0"/>
              </a:rPr>
              <a:t>”</a:t>
            </a:r>
            <a:r>
              <a:rPr lang="zh-CN" altLang="en-US" sz="3600" b="1" dirty="0">
                <a:solidFill>
                  <a:srgbClr val="002060"/>
                </a:solidFill>
                <a:latin typeface="Times New Roman" panose="02020603050405020304" pitchFamily="18" charset="0"/>
              </a:rPr>
              <a:t>去哪了》</a:t>
            </a:r>
            <a:endParaRPr lang="zh-CN" altLang="en-US" sz="3600" b="1" dirty="0">
              <a:solidFill>
                <a:srgbClr val="002060"/>
              </a:solidFill>
              <a:latin typeface="Times New Roman" panose="02020603050405020304" pitchFamily="18" charset="0"/>
            </a:endParaRPr>
          </a:p>
          <a:p>
            <a:r>
              <a:rPr lang="zh-CN" altLang="en-US" sz="3600" b="1" dirty="0">
                <a:solidFill>
                  <a:srgbClr val="002060"/>
                </a:solidFill>
                <a:latin typeface="Times New Roman" panose="02020603050405020304" pitchFamily="18" charset="0"/>
              </a:rPr>
              <a:t>《平凡也快乐》</a:t>
            </a:r>
            <a:endParaRPr lang="zh-CN" altLang="en-US" sz="3600" b="1" dirty="0">
              <a:solidFill>
                <a:srgbClr val="002060"/>
              </a:solidFill>
              <a:latin typeface="Times New Roman" panose="02020603050405020304" pitchFamily="18" charset="0"/>
            </a:endParaRPr>
          </a:p>
          <a:p>
            <a:r>
              <a:rPr lang="zh-CN" altLang="en-US" sz="3600" b="1" dirty="0">
                <a:solidFill>
                  <a:srgbClr val="002060"/>
                </a:solidFill>
                <a:latin typeface="Times New Roman" panose="02020603050405020304" pitchFamily="18" charset="0"/>
              </a:rPr>
              <a:t>《快乐藏在发梢里》</a:t>
            </a:r>
            <a:endParaRPr lang="zh-CN" altLang="en-US" sz="3600" b="1" dirty="0">
              <a:solidFill>
                <a:srgbClr val="002060"/>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p:txBody>
      </p:sp>
      <p:sp>
        <p:nvSpPr>
          <p:cNvPr id="11" name="Text Box 4"/>
          <p:cNvSpPr txBox="1"/>
          <p:nvPr/>
        </p:nvSpPr>
        <p:spPr>
          <a:xfrm>
            <a:off x="1076632" y="3598606"/>
            <a:ext cx="7185845" cy="3600986"/>
          </a:xfrm>
          <a:prstGeom prst="rect">
            <a:avLst/>
          </a:prstGeom>
          <a:noFill/>
          <a:ln w="9525" cap="flat" cmpd="sng">
            <a:noFill/>
            <a:prstDash val="solid"/>
            <a:miter/>
            <a:headEnd type="none" w="med" len="med"/>
            <a:tailEnd type="none" w="med" len="med"/>
          </a:ln>
        </p:spPr>
        <p:txBody>
          <a:bodyPr wrap="square">
            <a:spAutoFit/>
          </a:bodyPr>
          <a:lstStyle/>
          <a:p>
            <a:r>
              <a:rPr lang="en-US" altLang="zh-CN" sz="4000" b="1" dirty="0">
                <a:solidFill>
                  <a:schemeClr val="accent2"/>
                </a:solidFill>
                <a:latin typeface="Times New Roman" panose="02020603050405020304" pitchFamily="18" charset="0"/>
              </a:rPr>
              <a:t>   </a:t>
            </a:r>
            <a:r>
              <a:rPr lang="zh-CN" altLang="en-US" sz="4000" b="1" dirty="0" smtClean="0">
                <a:solidFill>
                  <a:schemeClr val="tx1"/>
                </a:solidFill>
                <a:latin typeface="Times New Roman" panose="02020603050405020304" pitchFamily="18" charset="0"/>
              </a:rPr>
              <a:t>  </a:t>
            </a:r>
            <a:endParaRPr lang="zh-CN" altLang="en-US" sz="4000" b="1" dirty="0">
              <a:solidFill>
                <a:schemeClr val="tx1"/>
              </a:solidFill>
              <a:latin typeface="Times New Roman" panose="02020603050405020304" pitchFamily="18" charset="0"/>
            </a:endParaRPr>
          </a:p>
          <a:p>
            <a:r>
              <a:rPr lang="zh-CN" altLang="en-US" sz="3600" b="1" dirty="0" smtClean="0">
                <a:solidFill>
                  <a:srgbClr val="7030A0"/>
                </a:solidFill>
                <a:latin typeface="Times New Roman" panose="02020603050405020304" pitchFamily="18" charset="0"/>
              </a:rPr>
              <a:t>《</a:t>
            </a:r>
            <a:r>
              <a:rPr lang="zh-CN" altLang="en-US" sz="3600" b="1" dirty="0">
                <a:solidFill>
                  <a:srgbClr val="7030A0"/>
                </a:solidFill>
                <a:latin typeface="Times New Roman" panose="02020603050405020304" pitchFamily="18" charset="0"/>
              </a:rPr>
              <a:t>拼搏的青春，乐趣无穷》</a:t>
            </a:r>
            <a:endParaRPr lang="zh-CN" altLang="en-US" sz="3600" b="1" dirty="0">
              <a:solidFill>
                <a:srgbClr val="7030A0"/>
              </a:solidFill>
              <a:latin typeface="Times New Roman" panose="02020603050405020304" pitchFamily="18" charset="0"/>
            </a:endParaRPr>
          </a:p>
          <a:p>
            <a:r>
              <a:rPr lang="zh-CN" altLang="en-US" sz="3600" b="1" dirty="0">
                <a:solidFill>
                  <a:srgbClr val="7030A0"/>
                </a:solidFill>
                <a:latin typeface="Times New Roman" panose="02020603050405020304" pitchFamily="18" charset="0"/>
              </a:rPr>
              <a:t>《快乐其实很简单》</a:t>
            </a:r>
            <a:endParaRPr lang="zh-CN" altLang="en-US" sz="3600" b="1" dirty="0">
              <a:solidFill>
                <a:srgbClr val="7030A0"/>
              </a:solidFill>
              <a:latin typeface="Times New Roman" panose="02020603050405020304" pitchFamily="18" charset="0"/>
            </a:endParaRPr>
          </a:p>
          <a:p>
            <a:r>
              <a:rPr lang="zh-CN" altLang="en-US" sz="3600" b="1" dirty="0">
                <a:solidFill>
                  <a:srgbClr val="7030A0"/>
                </a:solidFill>
                <a:latin typeface="Times New Roman" panose="02020603050405020304" pitchFamily="18" charset="0"/>
              </a:rPr>
              <a:t>《逆境路上乐依然》</a:t>
            </a:r>
            <a:endParaRPr lang="zh-CN" altLang="en-US" sz="3600" b="1" dirty="0">
              <a:solidFill>
                <a:srgbClr val="7030A0"/>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a:p>
            <a:endParaRPr lang="zh-CN" altLang="en-US" sz="4000" b="1" dirty="0">
              <a:solidFill>
                <a:schemeClr val="tx1"/>
              </a:solidFill>
              <a:latin typeface="Times New Roman" panose="02020603050405020304" pitchFamily="18" charset="0"/>
            </a:endParaRPr>
          </a:p>
        </p:txBody>
      </p:sp>
      <p:sp>
        <p:nvSpPr>
          <p:cNvPr id="8" name="TextBox 7"/>
          <p:cNvSpPr txBox="1"/>
          <p:nvPr/>
        </p:nvSpPr>
        <p:spPr>
          <a:xfrm>
            <a:off x="1471614" y="0"/>
            <a:ext cx="9915524" cy="1445260"/>
          </a:xfrm>
          <a:prstGeom prst="rect">
            <a:avLst/>
          </a:prstGeom>
          <a:noFill/>
        </p:spPr>
        <p:txBody>
          <a:bodyPr wrap="square" rtlCol="0">
            <a:spAutoFit/>
          </a:bodyPr>
          <a:lstStyle/>
          <a:p>
            <a:r>
              <a:rPr lang="zh-CN" altLang="en-US" sz="4400" dirty="0" smtClean="0">
                <a:solidFill>
                  <a:srgbClr val="FF0000"/>
                </a:solidFill>
              </a:rPr>
              <a:t>分组讨论：以下三组标题分别妙在哪？</a:t>
            </a:r>
            <a:endParaRPr lang="en-US" altLang="zh-CN" sz="4400" dirty="0" smtClean="0">
              <a:solidFill>
                <a:srgbClr val="FF0000"/>
              </a:solidFill>
            </a:endParaRPr>
          </a:p>
          <a:p>
            <a:r>
              <a:rPr lang="en-US" altLang="zh-CN" sz="4400" dirty="0" smtClean="0">
                <a:solidFill>
                  <a:srgbClr val="FF0000"/>
                </a:solidFill>
              </a:rPr>
              <a:t> </a:t>
            </a:r>
            <a:r>
              <a:rPr lang="en-US" altLang="zh-CN" sz="4400" dirty="0" smtClean="0">
                <a:solidFill>
                  <a:srgbClr val="FF0000"/>
                </a:solidFill>
              </a:rPr>
              <a:t>        </a:t>
            </a:r>
            <a:r>
              <a:rPr lang="zh-CN" altLang="en-US" sz="4400" dirty="0" smtClean="0">
                <a:solidFill>
                  <a:srgbClr val="FF0000"/>
                </a:solidFill>
              </a:rPr>
              <a:t>你从中学到了什么拟题方法？</a:t>
            </a:r>
            <a:endParaRPr lang="zh-CN" altLang="en-US" sz="4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563"/>
                                        </p:tgtEl>
                                        <p:attrNameLst>
                                          <p:attrName>style.visibility</p:attrName>
                                        </p:attrNameLst>
                                      </p:cBhvr>
                                      <p:to>
                                        <p:strVal val="visible"/>
                                      </p:to>
                                    </p:set>
                                    <p:animEffect transition="in" filter="diamond(in)">
                                      <p:cBhvr>
                                        <p:cTn id="12" dur="2000"/>
                                        <p:tgtEl>
                                          <p:spTgt spid="6656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6564">
                                            <p:txEl>
                                              <p:pRg st="0" end="0"/>
                                            </p:txEl>
                                          </p:spTgt>
                                        </p:tgtEl>
                                        <p:attrNameLst>
                                          <p:attrName>style.visibility</p:attrName>
                                        </p:attrNameLst>
                                      </p:cBhvr>
                                      <p:to>
                                        <p:strVal val="visible"/>
                                      </p:to>
                                    </p:set>
                                    <p:animEffect transition="in" filter="diamond(in)">
                                      <p:cBhvr>
                                        <p:cTn id="17" dur="2000"/>
                                        <p:tgtEl>
                                          <p:spTgt spid="66564">
                                            <p:txEl>
                                              <p:pRg st="0" end="0"/>
                                            </p:txEl>
                                          </p:spTgt>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66564">
                                            <p:txEl>
                                              <p:pRg st="1" end="1"/>
                                            </p:txEl>
                                          </p:spTgt>
                                        </p:tgtEl>
                                        <p:attrNameLst>
                                          <p:attrName>style.visibility</p:attrName>
                                        </p:attrNameLst>
                                      </p:cBhvr>
                                      <p:to>
                                        <p:strVal val="visible"/>
                                      </p:to>
                                    </p:set>
                                    <p:animEffect transition="in" filter="diamond(in)">
                                      <p:cBhvr>
                                        <p:cTn id="20" dur="2000"/>
                                        <p:tgtEl>
                                          <p:spTgt spid="66564">
                                            <p:txEl>
                                              <p:pRg st="1" end="1"/>
                                            </p:txEl>
                                          </p:spTgt>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66564">
                                            <p:txEl>
                                              <p:pRg st="2" end="2"/>
                                            </p:txEl>
                                          </p:spTgt>
                                        </p:tgtEl>
                                        <p:attrNameLst>
                                          <p:attrName>style.visibility</p:attrName>
                                        </p:attrNameLst>
                                      </p:cBhvr>
                                      <p:to>
                                        <p:strVal val="visible"/>
                                      </p:to>
                                    </p:set>
                                    <p:animEffect transition="in" filter="diamond(in)">
                                      <p:cBhvr>
                                        <p:cTn id="23" dur="2000"/>
                                        <p:tgtEl>
                                          <p:spTgt spid="66564">
                                            <p:txEl>
                                              <p:pRg st="2" end="2"/>
                                            </p:txEl>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66564">
                                            <p:txEl>
                                              <p:pRg st="3" end="3"/>
                                            </p:txEl>
                                          </p:spTgt>
                                        </p:tgtEl>
                                        <p:attrNameLst>
                                          <p:attrName>style.visibility</p:attrName>
                                        </p:attrNameLst>
                                      </p:cBhvr>
                                      <p:to>
                                        <p:strVal val="visible"/>
                                      </p:to>
                                    </p:set>
                                    <p:animEffect transition="in" filter="diamond(in)">
                                      <p:cBhvr>
                                        <p:cTn id="26" dur="2000"/>
                                        <p:tgtEl>
                                          <p:spTgt spid="66564">
                                            <p:txEl>
                                              <p:pRg st="3" end="3"/>
                                            </p:txEl>
                                          </p:spTgt>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66564">
                                            <p:txEl>
                                              <p:pRg st="4" end="4"/>
                                            </p:txEl>
                                          </p:spTgt>
                                        </p:tgtEl>
                                        <p:attrNameLst>
                                          <p:attrName>style.visibility</p:attrName>
                                        </p:attrNameLst>
                                      </p:cBhvr>
                                      <p:to>
                                        <p:strVal val="visible"/>
                                      </p:to>
                                    </p:set>
                                    <p:animEffect transition="in" filter="diamond(in)">
                                      <p:cBhvr>
                                        <p:cTn id="29" dur="2000"/>
                                        <p:tgtEl>
                                          <p:spTgt spid="66564">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6564">
                                            <p:txEl>
                                              <p:pRg st="1" end="1"/>
                                            </p:txEl>
                                          </p:spTgt>
                                        </p:tgtEl>
                                        <p:attrNameLst>
                                          <p:attrName>style.visibility</p:attrName>
                                        </p:attrNameLst>
                                      </p:cBhvr>
                                      <p:to>
                                        <p:strVal val="visible"/>
                                      </p:to>
                                    </p:set>
                                    <p:animEffect transition="in" filter="blinds(horizontal)">
                                      <p:cBhvr>
                                        <p:cTn id="32" dur="500"/>
                                        <p:tgtEl>
                                          <p:spTgt spid="66564">
                                            <p:txEl>
                                              <p:pRg st="1" end="1"/>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66564">
                                            <p:txEl>
                                              <p:pRg st="2" end="2"/>
                                            </p:txEl>
                                          </p:spTgt>
                                        </p:tgtEl>
                                        <p:attrNameLst>
                                          <p:attrName>style.visibility</p:attrName>
                                        </p:attrNameLst>
                                      </p:cBhvr>
                                      <p:to>
                                        <p:strVal val="visible"/>
                                      </p:to>
                                    </p:set>
                                    <p:animEffect transition="in" filter="blinds(horizontal)">
                                      <p:cBhvr>
                                        <p:cTn id="35" dur="500"/>
                                        <p:tgtEl>
                                          <p:spTgt spid="66564">
                                            <p:txEl>
                                              <p:pRg st="2" end="2"/>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66564">
                                            <p:txEl>
                                              <p:pRg st="3" end="3"/>
                                            </p:txEl>
                                          </p:spTgt>
                                        </p:tgtEl>
                                        <p:attrNameLst>
                                          <p:attrName>style.visibility</p:attrName>
                                        </p:attrNameLst>
                                      </p:cBhvr>
                                      <p:to>
                                        <p:strVal val="visible"/>
                                      </p:to>
                                    </p:set>
                                    <p:animEffect transition="in" filter="blinds(horizontal)">
                                      <p:cBhvr>
                                        <p:cTn id="38" dur="500"/>
                                        <p:tgtEl>
                                          <p:spTgt spid="66564">
                                            <p:txEl>
                                              <p:pRg st="3" end="3"/>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66564">
                                            <p:txEl>
                                              <p:pRg st="4" end="4"/>
                                            </p:txEl>
                                          </p:spTgt>
                                        </p:tgtEl>
                                        <p:attrNameLst>
                                          <p:attrName>style.visibility</p:attrName>
                                        </p:attrNameLst>
                                      </p:cBhvr>
                                      <p:to>
                                        <p:strVal val="visible"/>
                                      </p:to>
                                    </p:set>
                                    <p:animEffect transition="in" filter="blinds(horizontal)">
                                      <p:cBhvr>
                                        <p:cTn id="41" dur="500"/>
                                        <p:tgtEl>
                                          <p:spTgt spid="6656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diamond(in)">
                                      <p:cBhvr>
                                        <p:cTn id="46" dur="2000"/>
                                        <p:tgtEl>
                                          <p:spTgt spid="7">
                                            <p:txEl>
                                              <p:pRg st="0" end="0"/>
                                            </p:txEl>
                                          </p:spTgt>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Effect transition="in" filter="diamond(in)">
                                      <p:cBhvr>
                                        <p:cTn id="49" dur="2000"/>
                                        <p:tgtEl>
                                          <p:spTgt spid="7">
                                            <p:txEl>
                                              <p:pRg st="1" end="1"/>
                                            </p:txEl>
                                          </p:spTgt>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diamond(in)">
                                      <p:cBhvr>
                                        <p:cTn id="52" dur="2000"/>
                                        <p:tgtEl>
                                          <p:spTgt spid="7">
                                            <p:txEl>
                                              <p:pRg st="2" end="2"/>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Effect transition="in" filter="blinds(horizontal)">
                                      <p:cBhvr>
                                        <p:cTn id="55" dur="500"/>
                                        <p:tgtEl>
                                          <p:spTgt spid="7">
                                            <p:txEl>
                                              <p:pRg st="0" end="0"/>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7">
                                            <p:txEl>
                                              <p:pRg st="1" end="1"/>
                                            </p:txEl>
                                          </p:spTgt>
                                        </p:tgtEl>
                                        <p:attrNameLst>
                                          <p:attrName>style.visibility</p:attrName>
                                        </p:attrNameLst>
                                      </p:cBhvr>
                                      <p:to>
                                        <p:strVal val="visible"/>
                                      </p:to>
                                    </p:set>
                                    <p:animEffect transition="in" filter="blinds(horizontal)">
                                      <p:cBhvr>
                                        <p:cTn id="58" dur="500"/>
                                        <p:tgtEl>
                                          <p:spTgt spid="7">
                                            <p:txEl>
                                              <p:pRg st="1" end="1"/>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7">
                                            <p:txEl>
                                              <p:pRg st="2" end="2"/>
                                            </p:txEl>
                                          </p:spTgt>
                                        </p:tgtEl>
                                        <p:attrNameLst>
                                          <p:attrName>style.visibility</p:attrName>
                                        </p:attrNameLst>
                                      </p:cBhvr>
                                      <p:to>
                                        <p:strVal val="visible"/>
                                      </p:to>
                                    </p:set>
                                    <p:animEffect transition="in" filter="blinds(horizontal)">
                                      <p:cBhvr>
                                        <p:cTn id="61" dur="500"/>
                                        <p:tgtEl>
                                          <p:spTgt spid="7">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11">
                                            <p:txEl>
                                              <p:pRg st="0" end="0"/>
                                            </p:txEl>
                                          </p:spTgt>
                                        </p:tgtEl>
                                        <p:attrNameLst>
                                          <p:attrName>style.visibility</p:attrName>
                                        </p:attrNameLst>
                                      </p:cBhvr>
                                      <p:to>
                                        <p:strVal val="visible"/>
                                      </p:to>
                                    </p:set>
                                    <p:animEffect transition="in" filter="diamond(in)">
                                      <p:cBhvr>
                                        <p:cTn id="66" dur="2000"/>
                                        <p:tgtEl>
                                          <p:spTgt spid="11">
                                            <p:txEl>
                                              <p:pRg st="0" end="0"/>
                                            </p:txEl>
                                          </p:spTgt>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11">
                                            <p:txEl>
                                              <p:pRg st="1" end="1"/>
                                            </p:txEl>
                                          </p:spTgt>
                                        </p:tgtEl>
                                        <p:attrNameLst>
                                          <p:attrName>style.visibility</p:attrName>
                                        </p:attrNameLst>
                                      </p:cBhvr>
                                      <p:to>
                                        <p:strVal val="visible"/>
                                      </p:to>
                                    </p:set>
                                    <p:animEffect transition="in" filter="diamond(in)">
                                      <p:cBhvr>
                                        <p:cTn id="69" dur="2000"/>
                                        <p:tgtEl>
                                          <p:spTgt spid="11">
                                            <p:txEl>
                                              <p:pRg st="1" end="1"/>
                                            </p:txEl>
                                          </p:spTgt>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11">
                                            <p:txEl>
                                              <p:pRg st="2" end="2"/>
                                            </p:txEl>
                                          </p:spTgt>
                                        </p:tgtEl>
                                        <p:attrNameLst>
                                          <p:attrName>style.visibility</p:attrName>
                                        </p:attrNameLst>
                                      </p:cBhvr>
                                      <p:to>
                                        <p:strVal val="visible"/>
                                      </p:to>
                                    </p:set>
                                    <p:animEffect transition="in" filter="diamond(in)">
                                      <p:cBhvr>
                                        <p:cTn id="72" dur="2000"/>
                                        <p:tgtEl>
                                          <p:spTgt spid="11">
                                            <p:txEl>
                                              <p:pRg st="2" end="2"/>
                                            </p:txEl>
                                          </p:spTgt>
                                        </p:tgtEl>
                                      </p:cBhvr>
                                    </p:animEffect>
                                  </p:childTnLst>
                                </p:cTn>
                              </p:par>
                              <p:par>
                                <p:cTn id="73" presetID="8" presetClass="entr" presetSubtype="16" fill="hold" grpId="0" nodeType="withEffect">
                                  <p:stCondLst>
                                    <p:cond delay="0"/>
                                  </p:stCondLst>
                                  <p:childTnLst>
                                    <p:set>
                                      <p:cBhvr>
                                        <p:cTn id="74" dur="1" fill="hold">
                                          <p:stCondLst>
                                            <p:cond delay="0"/>
                                          </p:stCondLst>
                                        </p:cTn>
                                        <p:tgtEl>
                                          <p:spTgt spid="11">
                                            <p:txEl>
                                              <p:pRg st="3" end="3"/>
                                            </p:txEl>
                                          </p:spTgt>
                                        </p:tgtEl>
                                        <p:attrNameLst>
                                          <p:attrName>style.visibility</p:attrName>
                                        </p:attrNameLst>
                                      </p:cBhvr>
                                      <p:to>
                                        <p:strVal val="visible"/>
                                      </p:to>
                                    </p:set>
                                    <p:animEffect transition="in" filter="diamond(in)">
                                      <p:cBhvr>
                                        <p:cTn id="75" dur="2000"/>
                                        <p:tgtEl>
                                          <p:spTgt spid="11">
                                            <p:txEl>
                                              <p:pRg st="3" end="3"/>
                                            </p:txEl>
                                          </p:spTgt>
                                        </p:tgtEl>
                                      </p:cBhvr>
                                    </p:animEffect>
                                  </p:childTnLst>
                                </p:cTn>
                              </p:par>
                              <p:par>
                                <p:cTn id="76" presetID="3" presetClass="entr" presetSubtype="10" fill="hold" nodeType="withEffect">
                                  <p:stCondLst>
                                    <p:cond delay="0"/>
                                  </p:stCondLst>
                                  <p:childTnLst>
                                    <p:set>
                                      <p:cBhvr>
                                        <p:cTn id="77" dur="1" fill="hold">
                                          <p:stCondLst>
                                            <p:cond delay="0"/>
                                          </p:stCondLst>
                                        </p:cTn>
                                        <p:tgtEl>
                                          <p:spTgt spid="11">
                                            <p:txEl>
                                              <p:pRg st="1" end="1"/>
                                            </p:txEl>
                                          </p:spTgt>
                                        </p:tgtEl>
                                        <p:attrNameLst>
                                          <p:attrName>style.visibility</p:attrName>
                                        </p:attrNameLst>
                                      </p:cBhvr>
                                      <p:to>
                                        <p:strVal val="visible"/>
                                      </p:to>
                                    </p:set>
                                    <p:animEffect transition="in" filter="blinds(horizontal)">
                                      <p:cBhvr>
                                        <p:cTn id="78" dur="500"/>
                                        <p:tgtEl>
                                          <p:spTgt spid="11">
                                            <p:txEl>
                                              <p:pRg st="1" end="1"/>
                                            </p:txEl>
                                          </p:spTgt>
                                        </p:tgtEl>
                                      </p:cBhvr>
                                    </p:animEffect>
                                  </p:childTnLst>
                                </p:cTn>
                              </p:par>
                              <p:par>
                                <p:cTn id="79" presetID="3" presetClass="entr" presetSubtype="10" fill="hold" nodeType="withEffect">
                                  <p:stCondLst>
                                    <p:cond delay="0"/>
                                  </p:stCondLst>
                                  <p:childTnLst>
                                    <p:set>
                                      <p:cBhvr>
                                        <p:cTn id="80" dur="1" fill="hold">
                                          <p:stCondLst>
                                            <p:cond delay="0"/>
                                          </p:stCondLst>
                                        </p:cTn>
                                        <p:tgtEl>
                                          <p:spTgt spid="11">
                                            <p:txEl>
                                              <p:pRg st="2" end="2"/>
                                            </p:txEl>
                                          </p:spTgt>
                                        </p:tgtEl>
                                        <p:attrNameLst>
                                          <p:attrName>style.visibility</p:attrName>
                                        </p:attrNameLst>
                                      </p:cBhvr>
                                      <p:to>
                                        <p:strVal val="visible"/>
                                      </p:to>
                                    </p:set>
                                    <p:animEffect transition="in" filter="blinds(horizontal)">
                                      <p:cBhvr>
                                        <p:cTn id="81" dur="500"/>
                                        <p:tgtEl>
                                          <p:spTgt spid="11">
                                            <p:txEl>
                                              <p:pRg st="2" end="2"/>
                                            </p:txEl>
                                          </p:spTgt>
                                        </p:tgtEl>
                                      </p:cBhvr>
                                    </p:animEffect>
                                  </p:childTnLst>
                                </p:cTn>
                              </p:par>
                              <p:par>
                                <p:cTn id="82" presetID="3" presetClass="entr" presetSubtype="10" fill="hold" nodeType="withEffect">
                                  <p:stCondLst>
                                    <p:cond delay="0"/>
                                  </p:stCondLst>
                                  <p:childTnLst>
                                    <p:set>
                                      <p:cBhvr>
                                        <p:cTn id="83" dur="1" fill="hold">
                                          <p:stCondLst>
                                            <p:cond delay="0"/>
                                          </p:stCondLst>
                                        </p:cTn>
                                        <p:tgtEl>
                                          <p:spTgt spid="11">
                                            <p:txEl>
                                              <p:pRg st="3" end="3"/>
                                            </p:txEl>
                                          </p:spTgt>
                                        </p:tgtEl>
                                        <p:attrNameLst>
                                          <p:attrName>style.visibility</p:attrName>
                                        </p:attrNameLst>
                                      </p:cBhvr>
                                      <p:to>
                                        <p:strVal val="visible"/>
                                      </p:to>
                                    </p:set>
                                    <p:animEffect transition="in" filter="blinds(horizontal)">
                                      <p:cBhvr>
                                        <p:cTn id="84"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ldLvl="0"/>
      <p:bldP spid="66564" grpId="0" bldLvl="0" uiExpand="1" build="allAtOnce"/>
      <p:bldP spid="7" grpId="0" bldLvl="0" build="allAtOnce"/>
      <p:bldP spid="11" grpId="0" bldLvl="0" uiExpand="1" build="allAtOnce"/>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椭圆 6"/>
          <p:cNvSpPr>
            <a:spLocks noChangeArrowheads="1"/>
          </p:cNvSpPr>
          <p:nvPr/>
        </p:nvSpPr>
        <p:spPr bwMode="auto">
          <a:xfrm>
            <a:off x="2829984" y="1263651"/>
            <a:ext cx="5791200" cy="5268383"/>
          </a:xfrm>
          <a:prstGeom prst="ellipse">
            <a:avLst/>
          </a:prstGeom>
          <a:solidFill>
            <a:srgbClr val="EFEBE0"/>
          </a:solidFill>
          <a:ln w="9525">
            <a:noFill/>
            <a:round/>
          </a:ln>
        </p:spPr>
        <p:txBody>
          <a:bodyPr lIns="91438" tIns="45719" rIns="91438" bIns="45719" anchor="ctr"/>
          <a:lstStyle/>
          <a:p>
            <a:pPr algn="ctr">
              <a:buFont typeface="Arial" panose="020B0604020202020204" pitchFamily="34" charset="0"/>
              <a:buNone/>
            </a:pPr>
            <a:endParaRPr lang="zh-CN" altLang="zh-CN">
              <a:solidFill>
                <a:srgbClr val="FFFFFF"/>
              </a:solidFill>
              <a:ea typeface="黑体" panose="02010600030101010101" pitchFamily="49" charset="-122"/>
            </a:endParaRPr>
          </a:p>
        </p:txBody>
      </p:sp>
      <p:pic>
        <p:nvPicPr>
          <p:cNvPr id="38915" name="图片 7"/>
          <p:cNvPicPr>
            <a:picLocks noChangeAspect="1" noChangeArrowheads="1"/>
          </p:cNvPicPr>
          <p:nvPr/>
        </p:nvPicPr>
        <p:blipFill>
          <a:blip r:embed="rId1" cstate="print"/>
          <a:srcRect/>
          <a:stretch>
            <a:fillRect/>
          </a:stretch>
        </p:blipFill>
        <p:spPr bwMode="auto">
          <a:xfrm rot="-360000">
            <a:off x="5005917" y="2101851"/>
            <a:ext cx="3316816" cy="5888567"/>
          </a:xfrm>
          <a:prstGeom prst="rect">
            <a:avLst/>
          </a:prstGeom>
          <a:noFill/>
          <a:ln w="9525">
            <a:noFill/>
            <a:miter lim="800000"/>
            <a:headEnd/>
            <a:tailEnd/>
          </a:ln>
        </p:spPr>
      </p:pic>
      <p:pic>
        <p:nvPicPr>
          <p:cNvPr id="38916" name="图片 8"/>
          <p:cNvPicPr>
            <a:picLocks noChangeAspect="1" noChangeArrowheads="1"/>
          </p:cNvPicPr>
          <p:nvPr/>
        </p:nvPicPr>
        <p:blipFill>
          <a:blip r:embed="rId2" cstate="print"/>
          <a:srcRect/>
          <a:stretch>
            <a:fillRect/>
          </a:stretch>
        </p:blipFill>
        <p:spPr bwMode="auto">
          <a:xfrm>
            <a:off x="4298951" y="1272118"/>
            <a:ext cx="2429933" cy="2027767"/>
          </a:xfrm>
          <a:prstGeom prst="rect">
            <a:avLst/>
          </a:prstGeom>
          <a:noFill/>
          <a:ln w="9525">
            <a:noFill/>
            <a:miter lim="800000"/>
            <a:headEnd/>
            <a:tailEnd/>
          </a:ln>
        </p:spPr>
      </p:pic>
      <p:sp>
        <p:nvSpPr>
          <p:cNvPr id="38917" name="文本框 9"/>
          <p:cNvSpPr>
            <a:spLocks noChangeArrowheads="1"/>
          </p:cNvSpPr>
          <p:nvPr/>
        </p:nvSpPr>
        <p:spPr bwMode="auto">
          <a:xfrm>
            <a:off x="9184640" y="635"/>
            <a:ext cx="1402715" cy="6737985"/>
          </a:xfrm>
          <a:prstGeom prst="rect">
            <a:avLst/>
          </a:prstGeom>
          <a:noFill/>
          <a:ln w="9525">
            <a:noFill/>
            <a:miter lim="800000"/>
          </a:ln>
        </p:spPr>
        <p:txBody>
          <a:bodyPr wrap="square" lIns="91438" tIns="45719" rIns="91438" bIns="45719">
            <a:spAutoFit/>
          </a:bodyPr>
          <a:lstStyle/>
          <a:p>
            <a:pPr algn="ctr">
              <a:buFont typeface="Arial" panose="020B0604020202020204" pitchFamily="34" charset="0"/>
              <a:buNone/>
            </a:pPr>
            <a:r>
              <a:rPr lang="zh-CN" altLang="en-US" sz="5400" b="1" kern="2200" dirty="0" smtClean="0">
                <a:solidFill>
                  <a:srgbClr val="FF0000"/>
                </a:solidFill>
                <a:latin typeface="等线" panose="02010600030101010101" pitchFamily="2" charset="-122"/>
                <a:ea typeface="等线" panose="02010600030101010101" pitchFamily="2" charset="-122"/>
              </a:rPr>
              <a:t>为材料作文支几招</a:t>
            </a:r>
            <a:endParaRPr lang="zh-CN" altLang="en-US" sz="5400" b="1" dirty="0">
              <a:solidFill>
                <a:srgbClr val="FF0000"/>
              </a:solidFill>
            </a:endParaRPr>
          </a:p>
        </p:txBody>
      </p:sp>
      <p:sp>
        <p:nvSpPr>
          <p:cNvPr id="11" name="标题 10"/>
          <p:cNvSpPr>
            <a:spLocks noGrp="1"/>
          </p:cNvSpPr>
          <p:nvPr>
            <p:ph type="ctrTitle"/>
          </p:nvPr>
        </p:nvSpPr>
        <p:spPr/>
        <p:txBody>
          <a:bodyPr/>
          <a:lstStyle/>
          <a:p>
            <a:endParaRPr lang="zh-CN" altLang="en-US"/>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p:nvPr/>
        </p:nvSpPr>
        <p:spPr>
          <a:xfrm>
            <a:off x="1996124" y="200025"/>
            <a:ext cx="4333240" cy="1785104"/>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4400" b="1" dirty="0">
                <a:solidFill>
                  <a:schemeClr val="accent2"/>
                </a:solidFill>
                <a:latin typeface="Times New Roman" panose="02020603050405020304" pitchFamily="18" charset="0"/>
                <a:ea typeface="隶书" pitchFamily="49" charset="-122"/>
              </a:rPr>
              <a:t>  </a:t>
            </a:r>
            <a:r>
              <a:rPr lang="zh-CN" altLang="en-US" sz="4400" b="1" dirty="0">
                <a:solidFill>
                  <a:srgbClr val="FF0000"/>
                </a:solidFill>
                <a:latin typeface="Times New Roman" panose="02020603050405020304" pitchFamily="18" charset="0"/>
                <a:ea typeface="隶书" pitchFamily="49" charset="-122"/>
                <a:sym typeface="+mn-ea"/>
              </a:rPr>
              <a:t>拟题</a:t>
            </a:r>
            <a:r>
              <a:rPr lang="zh-CN" altLang="en-US" sz="4400" b="1" dirty="0">
                <a:solidFill>
                  <a:srgbClr val="FF0000"/>
                </a:solidFill>
                <a:sym typeface="+mn-ea"/>
              </a:rPr>
              <a:t>第二招</a:t>
            </a:r>
            <a:endParaRPr lang="zh-CN" altLang="en-US" sz="4400" b="1" dirty="0">
              <a:solidFill>
                <a:schemeClr val="tx1"/>
              </a:solidFill>
              <a:latin typeface="Times New Roman" panose="02020603050405020304" pitchFamily="18" charset="0"/>
              <a:ea typeface="隶书" pitchFamily="49" charset="-122"/>
            </a:endParaRPr>
          </a:p>
          <a:p>
            <a:pPr>
              <a:spcBef>
                <a:spcPct val="50000"/>
              </a:spcBef>
            </a:pPr>
            <a:endParaRPr lang="zh-CN" altLang="en-US" sz="4400" b="1" dirty="0">
              <a:solidFill>
                <a:schemeClr val="tx1"/>
              </a:solidFill>
              <a:latin typeface="Times New Roman" panose="02020603050405020304" pitchFamily="18" charset="0"/>
              <a:ea typeface="隶书" pitchFamily="49" charset="-122"/>
            </a:endParaRPr>
          </a:p>
        </p:txBody>
      </p:sp>
      <p:pic>
        <p:nvPicPr>
          <p:cNvPr id="4" name="图片 6"/>
          <p:cNvPicPr>
            <a:picLocks noChangeAspect="1" noChangeArrowheads="1"/>
          </p:cNvPicPr>
          <p:nvPr/>
        </p:nvPicPr>
        <p:blipFill>
          <a:blip r:embed="rId1" cstate="print"/>
          <a:srcRect/>
          <a:stretch>
            <a:fillRect/>
          </a:stretch>
        </p:blipFill>
        <p:spPr bwMode="auto">
          <a:xfrm>
            <a:off x="9283172" y="0"/>
            <a:ext cx="2694516" cy="5473700"/>
          </a:xfrm>
          <a:prstGeom prst="rect">
            <a:avLst/>
          </a:prstGeom>
          <a:noFill/>
          <a:ln w="9525">
            <a:noFill/>
            <a:miter lim="800000"/>
            <a:headEnd/>
            <a:tailEnd/>
          </a:ln>
        </p:spPr>
      </p:pic>
      <p:sp>
        <p:nvSpPr>
          <p:cNvPr id="5" name="TextBox 4"/>
          <p:cNvSpPr txBox="1"/>
          <p:nvPr/>
        </p:nvSpPr>
        <p:spPr>
          <a:xfrm>
            <a:off x="5524654" y="242889"/>
            <a:ext cx="6375592" cy="769441"/>
          </a:xfrm>
          <a:prstGeom prst="rect">
            <a:avLst/>
          </a:prstGeom>
          <a:noFill/>
        </p:spPr>
        <p:txBody>
          <a:bodyPr wrap="square" rtlCol="0">
            <a:spAutoFit/>
          </a:bodyPr>
          <a:lstStyle/>
          <a:p>
            <a:r>
              <a:rPr lang="en-US" altLang="zh-CN" sz="4400" b="1" dirty="0" smtClean="0">
                <a:latin typeface="Times New Roman" panose="02020603050405020304" pitchFamily="18" charset="0"/>
              </a:rPr>
              <a:t> </a:t>
            </a:r>
            <a:r>
              <a:rPr lang="zh-CN" altLang="en-US" sz="4400" b="1" dirty="0" smtClean="0">
                <a:solidFill>
                  <a:srgbClr val="0000FF"/>
                </a:solidFill>
                <a:latin typeface="微软雅黑" charset="-122"/>
                <a:ea typeface="微软雅黑" charset="-122"/>
              </a:rPr>
              <a:t>妙用修辞</a:t>
            </a:r>
            <a:r>
              <a:rPr lang="zh-CN" altLang="en-US" sz="4400" b="1" dirty="0" smtClean="0">
                <a:solidFill>
                  <a:srgbClr val="0000FF"/>
                </a:solidFill>
                <a:latin typeface="微软雅黑" charset="-122"/>
                <a:ea typeface="微软雅黑" charset="-122"/>
                <a:sym typeface="+mn-ea"/>
              </a:rPr>
              <a:t>，锦上添花</a:t>
            </a:r>
            <a:endParaRPr lang="zh-CN" altLang="en-US" sz="4400" dirty="0"/>
          </a:p>
        </p:txBody>
      </p:sp>
      <p:sp>
        <p:nvSpPr>
          <p:cNvPr id="6" name="Text Box 3"/>
          <p:cNvSpPr txBox="1"/>
          <p:nvPr/>
        </p:nvSpPr>
        <p:spPr>
          <a:xfrm>
            <a:off x="2014537" y="2400299"/>
            <a:ext cx="4868228" cy="1785104"/>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4400" b="1" dirty="0">
                <a:solidFill>
                  <a:schemeClr val="accent2"/>
                </a:solidFill>
                <a:latin typeface="Times New Roman" panose="02020603050405020304" pitchFamily="18" charset="0"/>
                <a:ea typeface="隶书" pitchFamily="49" charset="-122"/>
              </a:rPr>
              <a:t>  </a:t>
            </a:r>
            <a:r>
              <a:rPr lang="zh-CN" altLang="en-US" sz="4400" b="1" dirty="0">
                <a:solidFill>
                  <a:srgbClr val="FF0000"/>
                </a:solidFill>
                <a:latin typeface="Times New Roman" panose="02020603050405020304" pitchFamily="18" charset="0"/>
                <a:ea typeface="隶书" pitchFamily="49" charset="-122"/>
                <a:sym typeface="+mn-ea"/>
              </a:rPr>
              <a:t>拟题</a:t>
            </a:r>
            <a:r>
              <a:rPr lang="zh-CN" altLang="en-US" sz="4400" b="1" dirty="0">
                <a:solidFill>
                  <a:srgbClr val="FF0000"/>
                </a:solidFill>
                <a:sym typeface="+mn-ea"/>
              </a:rPr>
              <a:t>第三招</a:t>
            </a:r>
            <a:endParaRPr lang="zh-CN" altLang="en-US" sz="4400" b="1" dirty="0">
              <a:solidFill>
                <a:schemeClr val="tx1"/>
              </a:solidFill>
              <a:latin typeface="Times New Roman" panose="02020603050405020304" pitchFamily="18" charset="0"/>
              <a:ea typeface="隶书" pitchFamily="49" charset="-122"/>
            </a:endParaRPr>
          </a:p>
          <a:p>
            <a:pPr>
              <a:spcBef>
                <a:spcPct val="50000"/>
              </a:spcBef>
            </a:pPr>
            <a:endParaRPr lang="zh-CN" altLang="en-US" sz="4400" b="1" dirty="0">
              <a:solidFill>
                <a:schemeClr val="tx1"/>
              </a:solidFill>
              <a:latin typeface="Times New Roman" panose="02020603050405020304" pitchFamily="18" charset="0"/>
              <a:ea typeface="隶书" pitchFamily="49" charset="-122"/>
            </a:endParaRPr>
          </a:p>
        </p:txBody>
      </p:sp>
      <p:sp>
        <p:nvSpPr>
          <p:cNvPr id="9" name="矩形 8"/>
          <p:cNvSpPr/>
          <p:nvPr/>
        </p:nvSpPr>
        <p:spPr>
          <a:xfrm>
            <a:off x="5657851" y="2439470"/>
            <a:ext cx="5957887" cy="769441"/>
          </a:xfrm>
          <a:prstGeom prst="rect">
            <a:avLst/>
          </a:prstGeom>
        </p:spPr>
        <p:txBody>
          <a:bodyPr wrap="square">
            <a:spAutoFit/>
          </a:bodyPr>
          <a:lstStyle/>
          <a:p>
            <a:r>
              <a:rPr lang="en-US" altLang="zh-CN" sz="4400" b="1" dirty="0" smtClean="0">
                <a:solidFill>
                  <a:schemeClr val="accent2"/>
                </a:solidFill>
                <a:latin typeface="Times New Roman" panose="02020603050405020304" pitchFamily="18" charset="0"/>
              </a:rPr>
              <a:t> </a:t>
            </a:r>
            <a:r>
              <a:rPr lang="zh-CN" altLang="en-US" sz="4400" b="1" dirty="0" smtClean="0">
                <a:solidFill>
                  <a:srgbClr val="0000FF"/>
                </a:solidFill>
                <a:latin typeface="Times New Roman" panose="02020603050405020304" pitchFamily="18" charset="0"/>
              </a:rPr>
              <a:t>故设悬念，扣人心弦</a:t>
            </a:r>
            <a:r>
              <a:rPr lang="zh-CN" altLang="en-US" sz="4400" b="1" dirty="0" smtClean="0">
                <a:latin typeface="Times New Roman" panose="02020603050405020304" pitchFamily="18" charset="0"/>
              </a:rPr>
              <a:t>  </a:t>
            </a:r>
            <a:endParaRPr lang="zh-CN" altLang="en-US" sz="4400" dirty="0"/>
          </a:p>
        </p:txBody>
      </p:sp>
      <p:sp>
        <p:nvSpPr>
          <p:cNvPr id="10" name="Text Box 3"/>
          <p:cNvSpPr txBox="1"/>
          <p:nvPr/>
        </p:nvSpPr>
        <p:spPr>
          <a:xfrm>
            <a:off x="2023314" y="4592483"/>
            <a:ext cx="4558030" cy="768350"/>
          </a:xfrm>
          <a:prstGeom prst="rect">
            <a:avLst/>
          </a:prstGeom>
          <a:noFill/>
          <a:ln w="9525" cap="flat" cmpd="sng">
            <a:noFill/>
            <a:prstDash val="solid"/>
            <a:miter/>
            <a:headEnd type="none" w="med" len="med"/>
            <a:tailEnd type="none" w="med" len="med"/>
          </a:ln>
        </p:spPr>
        <p:txBody>
          <a:bodyPr wrap="square">
            <a:spAutoFit/>
          </a:bodyPr>
          <a:lstStyle/>
          <a:p>
            <a:pPr>
              <a:spcBef>
                <a:spcPct val="50000"/>
              </a:spcBef>
            </a:pPr>
            <a:r>
              <a:rPr lang="en-US" altLang="zh-CN" sz="4400" b="1" dirty="0">
                <a:solidFill>
                  <a:schemeClr val="accent2"/>
                </a:solidFill>
                <a:latin typeface="Times New Roman" panose="02020603050405020304" pitchFamily="18" charset="0"/>
                <a:ea typeface="隶书" pitchFamily="49" charset="-122"/>
              </a:rPr>
              <a:t>  </a:t>
            </a:r>
            <a:r>
              <a:rPr lang="zh-CN" altLang="en-US" sz="4400" b="1" dirty="0">
                <a:solidFill>
                  <a:srgbClr val="FF0000"/>
                </a:solidFill>
                <a:latin typeface="Times New Roman" panose="02020603050405020304" pitchFamily="18" charset="0"/>
                <a:ea typeface="隶书" pitchFamily="49" charset="-122"/>
                <a:sym typeface="+mn-ea"/>
              </a:rPr>
              <a:t>拟题</a:t>
            </a:r>
            <a:r>
              <a:rPr lang="zh-CN" altLang="en-US" sz="4400" b="1" dirty="0">
                <a:solidFill>
                  <a:srgbClr val="FF0000"/>
                </a:solidFill>
                <a:sym typeface="+mn-ea"/>
              </a:rPr>
              <a:t>第四招</a:t>
            </a:r>
            <a:endParaRPr lang="zh-CN" altLang="en-US" sz="4400" b="1" dirty="0">
              <a:solidFill>
                <a:schemeClr val="tx1"/>
              </a:solidFill>
              <a:latin typeface="Times New Roman" panose="02020603050405020304" pitchFamily="18" charset="0"/>
              <a:ea typeface="隶书" pitchFamily="49" charset="-122"/>
            </a:endParaRPr>
          </a:p>
        </p:txBody>
      </p:sp>
      <p:sp>
        <p:nvSpPr>
          <p:cNvPr id="12" name="矩形 11"/>
          <p:cNvSpPr/>
          <p:nvPr/>
        </p:nvSpPr>
        <p:spPr>
          <a:xfrm>
            <a:off x="5877478" y="4588283"/>
            <a:ext cx="5262979" cy="769441"/>
          </a:xfrm>
          <a:prstGeom prst="rect">
            <a:avLst/>
          </a:prstGeom>
        </p:spPr>
        <p:txBody>
          <a:bodyPr wrap="none">
            <a:spAutoFit/>
          </a:bodyPr>
          <a:lstStyle/>
          <a:p>
            <a:r>
              <a:rPr lang="zh-CN" altLang="en-US" sz="4400" b="1" dirty="0" smtClean="0">
                <a:solidFill>
                  <a:srgbClr val="0000FF"/>
                </a:solidFill>
                <a:latin typeface="Times New Roman" panose="02020603050405020304" pitchFamily="18" charset="0"/>
              </a:rPr>
              <a:t>蕴含哲理，点明主旨</a:t>
            </a:r>
            <a:endParaRPr lang="zh-CN" altLang="en-US" sz="4400" dirty="0"/>
          </a:p>
        </p:txBody>
      </p:sp>
      <p:pic>
        <p:nvPicPr>
          <p:cNvPr id="13" name="图片 4"/>
          <p:cNvPicPr>
            <a:picLocks noChangeAspect="1" noChangeArrowheads="1"/>
          </p:cNvPicPr>
          <p:nvPr/>
        </p:nvPicPr>
        <p:blipFill>
          <a:blip r:embed="rId2" cstate="print"/>
          <a:srcRect/>
          <a:stretch>
            <a:fillRect/>
          </a:stretch>
        </p:blipFill>
        <p:spPr bwMode="auto">
          <a:xfrm>
            <a:off x="-183091" y="4238096"/>
            <a:ext cx="2758016" cy="282786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diamond(in)">
                                      <p:cBhvr>
                                        <p:cTn id="7" dur="2000"/>
                                        <p:tgtEl>
                                          <p:spTgt spid="665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amond(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ldLvl="0"/>
      <p:bldP spid="5" grpId="0"/>
      <p:bldP spid="6" grpId="0" bldLvl="0"/>
      <p:bldP spid="9" grpId="0"/>
      <p:bldP spid="10" grpId="0" bldLvl="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918970" y="0"/>
            <a:ext cx="6769735" cy="1143000"/>
          </a:xfrm>
          <a:noFill/>
          <a:ln>
            <a:noFill/>
            <a:miter/>
          </a:ln>
        </p:spPr>
        <p:txBody>
          <a:bodyPr vert="horz" wrap="square" lIns="91440" tIns="45720" rIns="91440" bIns="45720" anchor="ctr"/>
          <a:lstStyle/>
          <a:p>
            <a:pPr eaLnBrk="1" hangingPunct="1"/>
            <a:r>
              <a:rPr lang="zh-CN" altLang="en-US" sz="4800" b="1" dirty="0">
                <a:gradFill>
                  <a:gsLst>
                    <a:gs pos="0">
                      <a:srgbClr val="FE4444"/>
                    </a:gs>
                    <a:gs pos="100000">
                      <a:srgbClr val="832B2B"/>
                    </a:gs>
                  </a:gsLst>
                  <a:lin scaled="0"/>
                </a:gradFill>
              </a:rPr>
              <a:t>小试牛刀</a:t>
            </a:r>
            <a:endParaRPr lang="zh-CN" altLang="en-US" sz="4800" b="1" dirty="0">
              <a:gradFill>
                <a:gsLst>
                  <a:gs pos="0">
                    <a:srgbClr val="FE4444"/>
                  </a:gs>
                  <a:gs pos="100000">
                    <a:srgbClr val="832B2B"/>
                  </a:gs>
                </a:gsLst>
                <a:lin scaled="0"/>
              </a:gradFill>
            </a:endParaRPr>
          </a:p>
        </p:txBody>
      </p:sp>
      <p:sp>
        <p:nvSpPr>
          <p:cNvPr id="11267" name="Rectangle 3"/>
          <p:cNvSpPr>
            <a:spLocks noGrp="1"/>
          </p:cNvSpPr>
          <p:nvPr>
            <p:ph idx="1"/>
          </p:nvPr>
        </p:nvSpPr>
        <p:spPr>
          <a:xfrm>
            <a:off x="1057274" y="985838"/>
            <a:ext cx="10429875" cy="4954270"/>
          </a:xfrm>
        </p:spPr>
        <p:txBody>
          <a:bodyPr vert="horz" wrap="square" lIns="91440" tIns="45720" rIns="91440" bIns="45720" anchor="t">
            <a:noAutofit/>
          </a:bodyPr>
          <a:lstStyle/>
          <a:p>
            <a:pPr eaLnBrk="1" hangingPunct="1">
              <a:buNone/>
            </a:pPr>
            <a:endParaRPr lang="zh-CN" altLang="en-US" b="1" dirty="0">
              <a:solidFill>
                <a:srgbClr val="0000FF"/>
              </a:solidFill>
              <a:ea typeface="宋体" panose="02010600030101010101" pitchFamily="2" charset="-122"/>
              <a:sym typeface="+mn-ea"/>
            </a:endParaRPr>
          </a:p>
          <a:p>
            <a:pPr eaLnBrk="1" hangingPunct="1">
              <a:buNone/>
            </a:pPr>
            <a:r>
              <a:rPr lang="zh-CN" altLang="en-US" b="1" dirty="0">
                <a:solidFill>
                  <a:srgbClr val="0000FF"/>
                </a:solidFill>
                <a:latin typeface="楷体_GB2312" panose="02010609030101010101" pitchFamily="49" charset="-122"/>
                <a:ea typeface="宋体" panose="02010600030101010101" pitchFamily="2" charset="-122"/>
                <a:sym typeface="+mn-ea"/>
              </a:rPr>
              <a:t>阅读以下几则材料，为你期中考试的材料作文重新拟题。</a:t>
            </a:r>
            <a:endParaRPr lang="zh-CN" altLang="en-US" b="1" dirty="0">
              <a:solidFill>
                <a:srgbClr val="0000FF"/>
              </a:solidFill>
              <a:latin typeface="楷体_GB2312" panose="02010609030101010101" pitchFamily="49" charset="-122"/>
              <a:ea typeface="宋体" panose="02010600030101010101" pitchFamily="2" charset="-122"/>
              <a:sym typeface="+mn-ea"/>
            </a:endParaRPr>
          </a:p>
          <a:p>
            <a:pPr algn="just">
              <a:lnSpc>
                <a:spcPct val="100000"/>
              </a:lnSpc>
            </a:pPr>
            <a:r>
              <a:rPr lang="zh-CN" altLang="zh-CN" b="1" dirty="0">
                <a:sym typeface="+mn-ea"/>
              </a:rPr>
              <a:t>材料一：必须确信，人人心中都具有善良天性。孟子把它说成是   </a:t>
            </a:r>
            <a:r>
              <a:rPr lang="en-US" altLang="zh-CN" b="1" dirty="0">
                <a:sym typeface="+mn-ea"/>
              </a:rPr>
              <a:t>“</a:t>
            </a:r>
            <a:r>
              <a:rPr lang="zh-CN" altLang="en-US" b="1" dirty="0">
                <a:sym typeface="+mn-ea"/>
              </a:rPr>
              <a:t>恻隐之心</a:t>
            </a:r>
            <a:r>
              <a:rPr lang="en-US" altLang="zh-CN" b="1" dirty="0">
                <a:sym typeface="+mn-ea"/>
              </a:rPr>
              <a:t>”</a:t>
            </a:r>
            <a:r>
              <a:rPr lang="zh-CN" altLang="en-US" b="1" dirty="0">
                <a:sym typeface="+mn-ea"/>
              </a:rPr>
              <a:t>，王阳明把它说成是</a:t>
            </a:r>
            <a:r>
              <a:rPr lang="en-US" altLang="zh-CN" b="1" dirty="0">
                <a:sym typeface="+mn-ea"/>
              </a:rPr>
              <a:t>“</a:t>
            </a:r>
            <a:r>
              <a:rPr lang="zh-CN" altLang="en-US" b="1" dirty="0">
                <a:sym typeface="+mn-ea"/>
              </a:rPr>
              <a:t>良知</a:t>
            </a:r>
            <a:r>
              <a:rPr lang="en-US" altLang="zh-CN" b="1" dirty="0">
                <a:sym typeface="+mn-ea"/>
              </a:rPr>
              <a:t>”</a:t>
            </a:r>
            <a:r>
              <a:rPr lang="zh-CN" altLang="en-US" b="1" dirty="0">
                <a:sym typeface="+mn-ea"/>
              </a:rPr>
              <a:t>，西方哲学家把它说成是</a:t>
            </a:r>
            <a:r>
              <a:rPr lang="en-US" altLang="zh-CN" b="1" dirty="0">
                <a:sym typeface="+mn-ea"/>
              </a:rPr>
              <a:t>“</a:t>
            </a:r>
            <a:r>
              <a:rPr lang="zh-CN" altLang="en-US" b="1" dirty="0">
                <a:sym typeface="+mn-ea"/>
              </a:rPr>
              <a:t>先天的道德本能</a:t>
            </a:r>
            <a:r>
              <a:rPr lang="en-US" altLang="zh-CN" b="1" dirty="0">
                <a:sym typeface="+mn-ea"/>
              </a:rPr>
              <a:t>”</a:t>
            </a:r>
            <a:r>
              <a:rPr lang="zh-CN" altLang="en-US" b="1" dirty="0">
                <a:sym typeface="+mn-ea"/>
              </a:rPr>
              <a:t>。（余秋雨《你比你更精彩》）</a:t>
            </a:r>
            <a:endParaRPr lang="zh-CN" altLang="en-US" b="1" dirty="0"/>
          </a:p>
          <a:p>
            <a:pPr algn="just">
              <a:lnSpc>
                <a:spcPct val="100000"/>
              </a:lnSpc>
            </a:pPr>
            <a:r>
              <a:rPr lang="zh-CN" altLang="en-US" b="1" dirty="0">
                <a:sym typeface="+mn-ea"/>
              </a:rPr>
              <a:t>材料二：几年过去了，我渐渐明白：那是一个幸运的人对不幸者的愧怍。 杨绛《老王》</a:t>
            </a:r>
            <a:endParaRPr lang="zh-CN" altLang="en-US" b="1" dirty="0"/>
          </a:p>
          <a:p>
            <a:pPr algn="just">
              <a:lnSpc>
                <a:spcPct val="100000"/>
              </a:lnSpc>
            </a:pPr>
            <a:r>
              <a:rPr lang="zh-CN" altLang="en-US" b="1" dirty="0">
                <a:sym typeface="+mn-ea"/>
              </a:rPr>
              <a:t>材料三：子曰：</a:t>
            </a:r>
            <a:r>
              <a:rPr lang="en-US" altLang="zh-CN" b="1" dirty="0">
                <a:sym typeface="+mn-ea"/>
              </a:rPr>
              <a:t>“</a:t>
            </a:r>
            <a:r>
              <a:rPr lang="zh-CN" altLang="en-US" b="1" dirty="0">
                <a:sym typeface="+mn-ea"/>
              </a:rPr>
              <a:t>三人行，必有我师焉。择其善者而从之，其不善者而改之。</a:t>
            </a:r>
            <a:r>
              <a:rPr lang="en-US" altLang="zh-CN" b="1" dirty="0">
                <a:sym typeface="+mn-ea"/>
              </a:rPr>
              <a:t>”</a:t>
            </a:r>
            <a:r>
              <a:rPr lang="zh-CN" altLang="en-US" b="1" dirty="0">
                <a:sym typeface="+mn-ea"/>
              </a:rPr>
              <a:t>（《论语</a:t>
            </a:r>
            <a:r>
              <a:rPr lang="en-US" altLang="zh-CN" b="1" dirty="0">
                <a:sym typeface="+mn-ea"/>
              </a:rPr>
              <a:t>·</a:t>
            </a:r>
            <a:r>
              <a:rPr lang="zh-CN" altLang="en-US" b="1" dirty="0">
                <a:sym typeface="+mn-ea"/>
              </a:rPr>
              <a:t>述而》）</a:t>
            </a:r>
            <a:endParaRPr lang="zh-CN" altLang="en-US" b="1" dirty="0"/>
          </a:p>
          <a:p>
            <a:pPr algn="just">
              <a:lnSpc>
                <a:spcPct val="100000"/>
              </a:lnSpc>
            </a:pPr>
            <a:r>
              <a:rPr lang="zh-CN" altLang="en-US" b="1" dirty="0">
                <a:sym typeface="+mn-ea"/>
              </a:rPr>
              <a:t>读了上述材料，你对</a:t>
            </a:r>
            <a:r>
              <a:rPr lang="en-US" altLang="zh-CN" b="1" dirty="0">
                <a:sym typeface="+mn-ea"/>
              </a:rPr>
              <a:t>“</a:t>
            </a:r>
            <a:r>
              <a:rPr lang="zh-CN" altLang="en-US" b="1" dirty="0">
                <a:sym typeface="+mn-ea"/>
              </a:rPr>
              <a:t>善</a:t>
            </a:r>
            <a:r>
              <a:rPr lang="en-US" altLang="zh-CN" b="1" dirty="0">
                <a:sym typeface="+mn-ea"/>
              </a:rPr>
              <a:t>”</a:t>
            </a:r>
            <a:r>
              <a:rPr lang="zh-CN" altLang="en-US" b="1" dirty="0">
                <a:sym typeface="+mn-ea"/>
              </a:rPr>
              <a:t>有怎样的思考和认识？或者，在生活中，你有哪些关于</a:t>
            </a:r>
            <a:r>
              <a:rPr lang="en-US" altLang="zh-CN" b="1" dirty="0">
                <a:sym typeface="+mn-ea"/>
              </a:rPr>
              <a:t>“</a:t>
            </a:r>
            <a:r>
              <a:rPr lang="zh-CN" altLang="en-US" b="1" dirty="0">
                <a:sym typeface="+mn-ea"/>
              </a:rPr>
              <a:t>善</a:t>
            </a:r>
            <a:r>
              <a:rPr lang="en-US" altLang="zh-CN" b="1" dirty="0">
                <a:sym typeface="+mn-ea"/>
              </a:rPr>
              <a:t>”</a:t>
            </a:r>
            <a:r>
              <a:rPr lang="zh-CN" altLang="en-US" b="1" dirty="0">
                <a:sym typeface="+mn-ea"/>
              </a:rPr>
              <a:t>的经历与感悟？请结合自己的生活经历，写一篇不少于</a:t>
            </a:r>
            <a:r>
              <a:rPr lang="en-US" altLang="zh-CN" b="1" dirty="0">
                <a:sym typeface="+mn-ea"/>
              </a:rPr>
              <a:t>600</a:t>
            </a:r>
            <a:r>
              <a:rPr lang="zh-CN" altLang="en-US" b="1" dirty="0">
                <a:sym typeface="+mn-ea"/>
              </a:rPr>
              <a:t>字的作文。</a:t>
            </a:r>
            <a:endParaRPr lang="zh-CN" altLang="en-US" b="1" dirty="0"/>
          </a:p>
          <a:p>
            <a:pPr eaLnBrk="1" hangingPunct="1">
              <a:buNone/>
            </a:pPr>
            <a:endParaRPr lang="zh-CN" altLang="en-US" b="1" dirty="0">
              <a:solidFill>
                <a:srgbClr val="0000FF"/>
              </a:solidFill>
              <a:latin typeface="楷体_GB2312" panose="02010609030101010101" pitchFamily="49" charset="-122"/>
              <a:ea typeface="宋体" panose="02010600030101010101" pitchFamily="2" charset="-122"/>
              <a:sym typeface="+mn-ea"/>
            </a:endParaRP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918970" y="0"/>
            <a:ext cx="6769735" cy="1143000"/>
          </a:xfrm>
          <a:noFill/>
          <a:ln>
            <a:noFill/>
            <a:miter/>
          </a:ln>
        </p:spPr>
        <p:txBody>
          <a:bodyPr vert="horz" wrap="square" lIns="91440" tIns="45720" rIns="91440" bIns="45720" anchor="ctr"/>
          <a:lstStyle/>
          <a:p>
            <a:pPr eaLnBrk="1" hangingPunct="1"/>
            <a:r>
              <a:rPr lang="zh-CN" altLang="en-US" sz="4800" b="1" dirty="0" smtClean="0">
                <a:gradFill>
                  <a:gsLst>
                    <a:gs pos="0">
                      <a:srgbClr val="FE4444"/>
                    </a:gs>
                    <a:gs pos="100000">
                      <a:srgbClr val="832B2B"/>
                    </a:gs>
                  </a:gsLst>
                  <a:lin scaled="0"/>
                </a:gradFill>
              </a:rPr>
              <a:t> </a:t>
            </a:r>
            <a:r>
              <a:rPr lang="zh-CN" altLang="en-US" sz="4800" b="1" dirty="0" smtClean="0">
                <a:gradFill>
                  <a:gsLst>
                    <a:gs pos="0">
                      <a:srgbClr val="FE4444"/>
                    </a:gs>
                    <a:gs pos="100000">
                      <a:srgbClr val="832B2B"/>
                    </a:gs>
                  </a:gsLst>
                  <a:lin scaled="0"/>
                </a:gradFill>
              </a:rPr>
              <a:t>  </a:t>
            </a:r>
            <a:r>
              <a:rPr lang="zh-CN" altLang="en-US" sz="4800" b="1" dirty="0" smtClean="0">
                <a:gradFill>
                  <a:gsLst>
                    <a:gs pos="0">
                      <a:srgbClr val="FE4444"/>
                    </a:gs>
                    <a:gs pos="100000">
                      <a:srgbClr val="832B2B"/>
                    </a:gs>
                  </a:gsLst>
                  <a:lin scaled="0"/>
                </a:gradFill>
              </a:rPr>
              <a:t>作  业</a:t>
            </a:r>
            <a:endParaRPr lang="zh-CN" altLang="en-US" sz="4800" b="1" dirty="0">
              <a:gradFill>
                <a:gsLst>
                  <a:gs pos="0">
                    <a:srgbClr val="FE4444"/>
                  </a:gs>
                  <a:gs pos="100000">
                    <a:srgbClr val="832B2B"/>
                  </a:gs>
                </a:gsLst>
                <a:lin scaled="0"/>
              </a:gradFill>
            </a:endParaRPr>
          </a:p>
        </p:txBody>
      </p:sp>
      <p:sp>
        <p:nvSpPr>
          <p:cNvPr id="11267" name="Rectangle 3"/>
          <p:cNvSpPr>
            <a:spLocks noGrp="1"/>
          </p:cNvSpPr>
          <p:nvPr>
            <p:ph idx="1"/>
          </p:nvPr>
        </p:nvSpPr>
        <p:spPr>
          <a:xfrm>
            <a:off x="1057274" y="985838"/>
            <a:ext cx="10429875" cy="4954270"/>
          </a:xfrm>
        </p:spPr>
        <p:txBody>
          <a:bodyPr vert="horz" wrap="square" lIns="91440" tIns="45720" rIns="91440" bIns="45720" anchor="t">
            <a:noAutofit/>
          </a:bodyPr>
          <a:lstStyle/>
          <a:p>
            <a:pPr eaLnBrk="1" hangingPunct="1">
              <a:buNone/>
            </a:pPr>
            <a:r>
              <a:rPr lang="en-US" altLang="zh-CN" b="1" dirty="0">
                <a:solidFill>
                  <a:srgbClr val="0000FF"/>
                </a:solidFill>
                <a:ea typeface="宋体" panose="02010600030101010101" pitchFamily="2" charset="-122"/>
                <a:sym typeface="+mn-ea"/>
              </a:rPr>
              <a:t>1</a:t>
            </a:r>
            <a:r>
              <a:rPr lang="zh-CN" altLang="en-US" b="1" dirty="0">
                <a:solidFill>
                  <a:srgbClr val="0000FF"/>
                </a:solidFill>
                <a:ea typeface="宋体" panose="02010600030101010101" pitchFamily="2" charset="-122"/>
                <a:sym typeface="+mn-ea"/>
              </a:rPr>
              <a:t>、在导学案上总结今天审题立意和审题的方法。</a:t>
            </a:r>
            <a:endParaRPr lang="zh-CN" altLang="en-US" b="1" dirty="0">
              <a:solidFill>
                <a:srgbClr val="0000FF"/>
              </a:solidFill>
              <a:ea typeface="宋体" panose="02010600030101010101" pitchFamily="2" charset="-122"/>
              <a:sym typeface="+mn-ea"/>
            </a:endParaRPr>
          </a:p>
          <a:p>
            <a:pPr eaLnBrk="1" hangingPunct="1">
              <a:buNone/>
            </a:pPr>
            <a:r>
              <a:rPr lang="en-US" altLang="zh-CN" b="1" dirty="0">
                <a:solidFill>
                  <a:srgbClr val="0000FF"/>
                </a:solidFill>
                <a:latin typeface="楷体_GB2312" panose="02010609030101010101" pitchFamily="49" charset="-122"/>
                <a:ea typeface="宋体" panose="02010600030101010101" pitchFamily="2" charset="-122"/>
                <a:sym typeface="+mn-ea"/>
              </a:rPr>
              <a:t>2</a:t>
            </a:r>
            <a:r>
              <a:rPr lang="zh-CN" altLang="zh-CN" b="1" dirty="0">
                <a:solidFill>
                  <a:srgbClr val="0000FF"/>
                </a:solidFill>
                <a:latin typeface="楷体_GB2312" panose="02010609030101010101" pitchFamily="49" charset="-122"/>
                <a:ea typeface="宋体" panose="02010600030101010101" pitchFamily="2" charset="-122"/>
                <a:sym typeface="+mn-ea"/>
              </a:rPr>
              <a:t>、</a:t>
            </a:r>
            <a:r>
              <a:rPr lang="zh-CN" altLang="en-US" b="1" dirty="0">
                <a:solidFill>
                  <a:srgbClr val="0000FF"/>
                </a:solidFill>
                <a:latin typeface="楷体_GB2312" panose="02010609030101010101" pitchFamily="49" charset="-122"/>
                <a:ea typeface="宋体" panose="02010600030101010101" pitchFamily="2" charset="-122"/>
                <a:sym typeface="+mn-ea"/>
              </a:rPr>
              <a:t>阅读以</a:t>
            </a:r>
            <a:r>
              <a:rPr lang="zh-CN" altLang="en-US" b="1" dirty="0" smtClean="0">
                <a:solidFill>
                  <a:srgbClr val="0000FF"/>
                </a:solidFill>
                <a:latin typeface="楷体_GB2312" panose="02010609030101010101" pitchFamily="49" charset="-122"/>
                <a:ea typeface="宋体" panose="02010600030101010101" pitchFamily="2" charset="-122"/>
                <a:sym typeface="+mn-ea"/>
              </a:rPr>
              <a:t>下材</a:t>
            </a:r>
            <a:r>
              <a:rPr lang="zh-CN" altLang="en-US" b="1" dirty="0">
                <a:solidFill>
                  <a:srgbClr val="0000FF"/>
                </a:solidFill>
                <a:latin typeface="楷体_GB2312" panose="02010609030101010101" pitchFamily="49" charset="-122"/>
                <a:ea typeface="宋体" panose="02010600030101010101" pitchFamily="2" charset="-122"/>
                <a:sym typeface="+mn-ea"/>
              </a:rPr>
              <a:t>料</a:t>
            </a:r>
            <a:r>
              <a:rPr lang="zh-CN" altLang="en-US" b="1" dirty="0" smtClean="0">
                <a:solidFill>
                  <a:srgbClr val="0000FF"/>
                </a:solidFill>
                <a:latin typeface="楷体_GB2312" panose="02010609030101010101" pitchFamily="49" charset="-122"/>
                <a:ea typeface="宋体" panose="02010600030101010101" pitchFamily="2" charset="-122"/>
                <a:sym typeface="+mn-ea"/>
              </a:rPr>
              <a:t>，写出它的立意，用我们今天学习的方法为它拟一个题目，并拟写一个写作提纲。</a:t>
            </a:r>
            <a:endParaRPr lang="zh-CN" altLang="en-US" b="1" dirty="0">
              <a:solidFill>
                <a:srgbClr val="0000FF"/>
              </a:solidFill>
              <a:latin typeface="楷体_GB2312" panose="02010609030101010101" pitchFamily="49" charset="-122"/>
              <a:ea typeface="宋体" panose="02010600030101010101" pitchFamily="2" charset="-122"/>
              <a:sym typeface="+mn-ea"/>
            </a:endParaRPr>
          </a:p>
          <a:p>
            <a:r>
              <a:rPr lang="zh-CN" altLang="en-US" dirty="0" smtClean="0"/>
              <a:t>阅读下面文字，按要求写一篇文章。</a:t>
            </a:r>
            <a:br>
              <a:rPr lang="zh-CN" altLang="en-US" dirty="0" smtClean="0"/>
            </a:br>
            <a:r>
              <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rPr>
              <a:t>苏格兰阿伯丁的马歇尔学院大门上镌刻着三句话：</a:t>
            </a:r>
            <a:endPar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endParaRPr>
          </a:p>
          <a:p>
            <a:r>
              <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rPr>
              <a:t>“他们说。”</a:t>
            </a:r>
            <a:endPar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endParaRPr>
          </a:p>
          <a:p>
            <a:r>
              <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rPr>
              <a:t>“他们说什么？”</a:t>
            </a:r>
            <a:endPar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endParaRPr>
          </a:p>
          <a:p>
            <a:r>
              <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rPr>
              <a:t>“让他们说去吧。”</a:t>
            </a:r>
            <a:endParaRPr lang="zh-CN" altLang="en-US" dirty="0" smtClean="0">
              <a:latin typeface="楷体_GB2312" panose="02010609030101010101" pitchFamily="49" charset="-122"/>
              <a:ea typeface="楷体_GB2312" panose="02010609030101010101" pitchFamily="49" charset="-122"/>
              <a:cs typeface="楷体_GB2312" panose="02010609030101010101" pitchFamily="49" charset="-122"/>
            </a:endParaRPr>
          </a:p>
          <a:p>
            <a:r>
              <a:rPr lang="zh-CN" altLang="en-US" sz="2400" b="1" dirty="0" smtClean="0">
                <a:gradFill>
                  <a:gsLst>
                    <a:gs pos="0">
                      <a:srgbClr val="14CD68"/>
                    </a:gs>
                    <a:gs pos="100000">
                      <a:srgbClr val="035C7D"/>
                    </a:gs>
                  </a:gsLst>
                  <a:lin scaled="0"/>
                </a:gradFill>
              </a:rPr>
              <a:t>以上材料引发了你哪些联想与思考？请你写一篇文章，可讲述经历，可抒发情感，可阐述观点</a:t>
            </a:r>
            <a:r>
              <a:rPr lang="en-US" altLang="zh-CN" sz="2400" b="1" dirty="0" smtClean="0">
                <a:gradFill>
                  <a:gsLst>
                    <a:gs pos="0">
                      <a:srgbClr val="14CD68"/>
                    </a:gs>
                    <a:gs pos="100000">
                      <a:srgbClr val="035C7D"/>
                    </a:gs>
                  </a:gsLst>
                  <a:lin scaled="0"/>
                </a:gradFill>
              </a:rPr>
              <a:t>……</a:t>
            </a:r>
            <a:br>
              <a:rPr lang="zh-CN" altLang="en-US" sz="2400" b="1" dirty="0" smtClean="0">
                <a:gradFill>
                  <a:gsLst>
                    <a:gs pos="0">
                      <a:srgbClr val="14CD68"/>
                    </a:gs>
                    <a:gs pos="100000">
                      <a:srgbClr val="035C7D"/>
                    </a:gs>
                  </a:gsLst>
                  <a:lin scaled="0"/>
                </a:gradFill>
              </a:rPr>
            </a:br>
            <a:r>
              <a:rPr lang="zh-CN" altLang="en-US" sz="2400" b="1" dirty="0" smtClean="0">
                <a:gradFill>
                  <a:gsLst>
                    <a:gs pos="0">
                      <a:srgbClr val="14CD68"/>
                    </a:gs>
                    <a:gs pos="100000">
                      <a:srgbClr val="035C7D"/>
                    </a:gs>
                  </a:gsLst>
                  <a:lin scaled="0"/>
                </a:gradFill>
              </a:rPr>
              <a:t>要求：（</a:t>
            </a:r>
            <a:r>
              <a:rPr lang="en-US" altLang="zh-CN" sz="2400" b="1" dirty="0" smtClean="0">
                <a:gradFill>
                  <a:gsLst>
                    <a:gs pos="0">
                      <a:srgbClr val="14CD68"/>
                    </a:gs>
                    <a:gs pos="100000">
                      <a:srgbClr val="035C7D"/>
                    </a:gs>
                  </a:gsLst>
                  <a:lin scaled="0"/>
                </a:gradFill>
              </a:rPr>
              <a:t>1</a:t>
            </a:r>
            <a:r>
              <a:rPr lang="zh-CN" altLang="en-US" sz="2400" b="1" dirty="0" smtClean="0">
                <a:gradFill>
                  <a:gsLst>
                    <a:gs pos="0">
                      <a:srgbClr val="14CD68"/>
                    </a:gs>
                    <a:gs pos="100000">
                      <a:srgbClr val="035C7D"/>
                    </a:gs>
                  </a:gsLst>
                  <a:lin scaled="0"/>
                </a:gradFill>
              </a:rPr>
              <a:t>）自选角度立意题目自拟。（</a:t>
            </a:r>
            <a:r>
              <a:rPr lang="en-US" altLang="zh-CN" sz="2400" b="1" dirty="0" smtClean="0">
                <a:gradFill>
                  <a:gsLst>
                    <a:gs pos="0">
                      <a:srgbClr val="14CD68"/>
                    </a:gs>
                    <a:gs pos="100000">
                      <a:srgbClr val="035C7D"/>
                    </a:gs>
                  </a:gsLst>
                  <a:lin scaled="0"/>
                </a:gradFill>
              </a:rPr>
              <a:t>2</a:t>
            </a:r>
            <a:r>
              <a:rPr lang="zh-CN" altLang="en-US" sz="2400" b="1" dirty="0" smtClean="0">
                <a:gradFill>
                  <a:gsLst>
                    <a:gs pos="0">
                      <a:srgbClr val="14CD68"/>
                    </a:gs>
                    <a:gs pos="100000">
                      <a:srgbClr val="035C7D"/>
                    </a:gs>
                  </a:gsLst>
                  <a:lin scaled="0"/>
                </a:gradFill>
              </a:rPr>
              <a:t>）文体自选，诗歌不少于</a:t>
            </a:r>
            <a:r>
              <a:rPr lang="en-US" altLang="zh-CN" sz="2400" b="1" dirty="0" smtClean="0">
                <a:gradFill>
                  <a:gsLst>
                    <a:gs pos="0">
                      <a:srgbClr val="14CD68"/>
                    </a:gs>
                    <a:gs pos="100000">
                      <a:srgbClr val="035C7D"/>
                    </a:gs>
                  </a:gsLst>
                  <a:lin scaled="0"/>
                </a:gradFill>
              </a:rPr>
              <a:t>16</a:t>
            </a:r>
            <a:r>
              <a:rPr lang="zh-CN" altLang="en-US" sz="2400" b="1" dirty="0" smtClean="0">
                <a:gradFill>
                  <a:gsLst>
                    <a:gs pos="0">
                      <a:srgbClr val="14CD68"/>
                    </a:gs>
                    <a:gs pos="100000">
                      <a:srgbClr val="035C7D"/>
                    </a:gs>
                  </a:gsLst>
                  <a:lin scaled="0"/>
                </a:gradFill>
              </a:rPr>
              <a:t>行。（</a:t>
            </a:r>
            <a:r>
              <a:rPr lang="en-US" altLang="zh-CN" sz="2400" b="1" dirty="0" smtClean="0">
                <a:gradFill>
                  <a:gsLst>
                    <a:gs pos="0">
                      <a:srgbClr val="14CD68"/>
                    </a:gs>
                    <a:gs pos="100000">
                      <a:srgbClr val="035C7D"/>
                    </a:gs>
                  </a:gsLst>
                  <a:lin scaled="0"/>
                </a:gradFill>
              </a:rPr>
              <a:t>3</a:t>
            </a:r>
            <a:r>
              <a:rPr lang="zh-CN" altLang="en-US" sz="2400" b="1" dirty="0" smtClean="0">
                <a:gradFill>
                  <a:gsLst>
                    <a:gs pos="0">
                      <a:srgbClr val="14CD68"/>
                    </a:gs>
                    <a:gs pos="100000">
                      <a:srgbClr val="035C7D"/>
                    </a:gs>
                  </a:gsLst>
                  <a:lin scaled="0"/>
                </a:gradFill>
              </a:rPr>
              <a:t>）不少于</a:t>
            </a:r>
            <a:r>
              <a:rPr lang="en-US" altLang="zh-CN" sz="2400" b="1" dirty="0" smtClean="0">
                <a:gradFill>
                  <a:gsLst>
                    <a:gs pos="0">
                      <a:srgbClr val="14CD68"/>
                    </a:gs>
                    <a:gs pos="100000">
                      <a:srgbClr val="035C7D"/>
                    </a:gs>
                  </a:gsLst>
                  <a:lin scaled="0"/>
                </a:gradFill>
              </a:rPr>
              <a:t>600</a:t>
            </a:r>
            <a:r>
              <a:rPr lang="zh-CN" altLang="en-US" sz="2400" b="1" dirty="0" smtClean="0">
                <a:gradFill>
                  <a:gsLst>
                    <a:gs pos="0">
                      <a:srgbClr val="14CD68"/>
                    </a:gs>
                    <a:gs pos="100000">
                      <a:srgbClr val="035C7D"/>
                    </a:gs>
                  </a:gsLst>
                  <a:lin scaled="0"/>
                </a:gradFill>
              </a:rPr>
              <a:t>字。（</a:t>
            </a:r>
            <a:r>
              <a:rPr lang="en-US" altLang="zh-CN" sz="2400" b="1" dirty="0" smtClean="0">
                <a:gradFill>
                  <a:gsLst>
                    <a:gs pos="0">
                      <a:srgbClr val="14CD68"/>
                    </a:gs>
                    <a:gs pos="100000">
                      <a:srgbClr val="035C7D"/>
                    </a:gs>
                  </a:gsLst>
                  <a:lin scaled="0"/>
                </a:gradFill>
              </a:rPr>
              <a:t>4</a:t>
            </a:r>
            <a:r>
              <a:rPr lang="zh-CN" altLang="en-US" sz="2400" b="1" dirty="0" smtClean="0">
                <a:gradFill>
                  <a:gsLst>
                    <a:gs pos="0">
                      <a:srgbClr val="14CD68"/>
                    </a:gs>
                    <a:gs pos="100000">
                      <a:srgbClr val="035C7D"/>
                    </a:gs>
                  </a:gsLst>
                  <a:lin scaled="0"/>
                </a:gradFill>
              </a:rPr>
              <a:t>）不出现真实的校名、人名等。</a:t>
            </a:r>
            <a:endParaRPr lang="zh-CN" altLang="en-US" sz="2400" b="1" dirty="0" smtClean="0">
              <a:gradFill>
                <a:gsLst>
                  <a:gs pos="0">
                    <a:srgbClr val="14CD68"/>
                  </a:gs>
                  <a:gs pos="100000">
                    <a:srgbClr val="035C7D"/>
                  </a:gs>
                </a:gsLst>
                <a:lin scaled="0"/>
              </a:gradFill>
              <a:latin typeface="楷体_GB2312" panose="02010609030101010101" pitchFamily="49" charset="-122"/>
              <a:ea typeface="宋体" panose="02010600030101010101" pitchFamily="2" charset="-122"/>
              <a:sym typeface="+mn-ea"/>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图片 4"/>
          <p:cNvPicPr>
            <a:picLocks noChangeAspect="1" noChangeArrowheads="1"/>
          </p:cNvPicPr>
          <p:nvPr/>
        </p:nvPicPr>
        <p:blipFill>
          <a:blip r:embed="rId1" cstate="print"/>
          <a:srcRect/>
          <a:stretch>
            <a:fillRect/>
          </a:stretch>
        </p:blipFill>
        <p:spPr bwMode="auto">
          <a:xfrm>
            <a:off x="0" y="4030133"/>
            <a:ext cx="2758016" cy="2827867"/>
          </a:xfrm>
          <a:prstGeom prst="rect">
            <a:avLst/>
          </a:prstGeom>
          <a:noFill/>
          <a:ln w="9525">
            <a:noFill/>
            <a:miter lim="800000"/>
            <a:headEnd/>
            <a:tailEnd/>
          </a:ln>
        </p:spPr>
      </p:pic>
      <p:pic>
        <p:nvPicPr>
          <p:cNvPr id="13319" name="图片 6"/>
          <p:cNvPicPr>
            <a:picLocks noChangeAspect="1" noChangeArrowheads="1"/>
          </p:cNvPicPr>
          <p:nvPr/>
        </p:nvPicPr>
        <p:blipFill>
          <a:blip r:embed="rId2" cstate="print"/>
          <a:srcRect/>
          <a:stretch>
            <a:fillRect/>
          </a:stretch>
        </p:blipFill>
        <p:spPr bwMode="auto">
          <a:xfrm>
            <a:off x="9497484" y="0"/>
            <a:ext cx="2694516" cy="5473700"/>
          </a:xfrm>
          <a:prstGeom prst="rect">
            <a:avLst/>
          </a:prstGeom>
          <a:noFill/>
          <a:ln w="9525">
            <a:noFill/>
            <a:miter lim="800000"/>
            <a:headEnd/>
            <a:tailEnd/>
          </a:ln>
        </p:spPr>
      </p:pic>
      <p:sp>
        <p:nvSpPr>
          <p:cNvPr id="21" name="矩形 20"/>
          <p:cNvSpPr/>
          <p:nvPr/>
        </p:nvSpPr>
        <p:spPr>
          <a:xfrm>
            <a:off x="2514600" y="2200275"/>
            <a:ext cx="7572374" cy="2554545"/>
          </a:xfrm>
          <a:prstGeom prst="rect">
            <a:avLst/>
          </a:prstGeom>
        </p:spPr>
        <p:txBody>
          <a:bodyPr wrap="square">
            <a:spAutoFit/>
          </a:bodyPr>
          <a:lstStyle/>
          <a:p>
            <a:r>
              <a:rPr lang="en-US" altLang="zh-CN" sz="4000" b="1" dirty="0" smtClean="0">
                <a:solidFill>
                  <a:srgbClr val="FF0000"/>
                </a:solidFill>
                <a:latin typeface="Times New Roman" panose="02020603050405020304" pitchFamily="18" charset="0"/>
              </a:rPr>
              <a:t> 1</a:t>
            </a:r>
            <a:r>
              <a:rPr lang="zh-CN" altLang="en-US" sz="4000" b="1" dirty="0" smtClean="0">
                <a:solidFill>
                  <a:srgbClr val="FF0000"/>
                </a:solidFill>
                <a:latin typeface="Times New Roman" panose="02020603050405020304" pitchFamily="18" charset="0"/>
              </a:rPr>
              <a:t>、定义：</a:t>
            </a:r>
            <a:r>
              <a:rPr lang="zh-CN" altLang="en-US" sz="4000" b="1" dirty="0" smtClean="0">
                <a:latin typeface="Times New Roman" panose="02020603050405020304" pitchFamily="18" charset="0"/>
              </a:rPr>
              <a:t>材料作文是 由命题人提供材料，要求考生对材料进行分析、提炼，来立意表达的一种作文形式。（命意作文）</a:t>
            </a:r>
            <a:endParaRPr lang="zh-CN" altLang="en-US" sz="4000" b="1" dirty="0"/>
          </a:p>
        </p:txBody>
      </p:sp>
      <p:sp>
        <p:nvSpPr>
          <p:cNvPr id="22" name="TextBox 21"/>
          <p:cNvSpPr txBox="1"/>
          <p:nvPr/>
        </p:nvSpPr>
        <p:spPr>
          <a:xfrm>
            <a:off x="2214880" y="485775"/>
            <a:ext cx="5785485" cy="768350"/>
          </a:xfrm>
          <a:prstGeom prst="rect">
            <a:avLst/>
          </a:prstGeom>
          <a:noFill/>
        </p:spPr>
        <p:txBody>
          <a:bodyPr wrap="square" rtlCol="0">
            <a:spAutoFit/>
          </a:bodyPr>
          <a:lstStyle/>
          <a:p>
            <a:r>
              <a:rPr lang="zh-CN" altLang="en-US" sz="4400" b="1" dirty="0" smtClean="0">
                <a:gradFill>
                  <a:gsLst>
                    <a:gs pos="0">
                      <a:srgbClr val="012D86"/>
                    </a:gs>
                    <a:gs pos="100000">
                      <a:srgbClr val="0E2557"/>
                    </a:gs>
                  </a:gsLst>
                  <a:lin scaled="0"/>
                </a:gradFill>
              </a:rPr>
              <a:t>一、材料作文我知道</a:t>
            </a:r>
            <a:endParaRPr lang="zh-CN" altLang="en-US" sz="4400" b="1" dirty="0" smtClean="0">
              <a:gradFill>
                <a:gsLst>
                  <a:gs pos="0">
                    <a:srgbClr val="012D86"/>
                  </a:gs>
                  <a:gs pos="100000">
                    <a:srgbClr val="0E2557"/>
                  </a:gs>
                </a:gsLst>
                <a:lin scaled="0"/>
              </a:gradFill>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图片 4"/>
          <p:cNvPicPr>
            <a:picLocks noChangeAspect="1" noChangeArrowheads="1"/>
          </p:cNvPicPr>
          <p:nvPr/>
        </p:nvPicPr>
        <p:blipFill>
          <a:blip r:embed="rId1" cstate="print"/>
          <a:srcRect/>
          <a:stretch>
            <a:fillRect/>
          </a:stretch>
        </p:blipFill>
        <p:spPr bwMode="auto">
          <a:xfrm>
            <a:off x="74084" y="3852333"/>
            <a:ext cx="2758016" cy="2827867"/>
          </a:xfrm>
          <a:prstGeom prst="rect">
            <a:avLst/>
          </a:prstGeom>
          <a:noFill/>
          <a:ln w="9525">
            <a:noFill/>
            <a:miter lim="800000"/>
            <a:headEnd/>
            <a:tailEnd/>
          </a:ln>
        </p:spPr>
      </p:pic>
      <p:pic>
        <p:nvPicPr>
          <p:cNvPr id="13319" name="图片 6"/>
          <p:cNvPicPr>
            <a:picLocks noChangeAspect="1" noChangeArrowheads="1"/>
          </p:cNvPicPr>
          <p:nvPr/>
        </p:nvPicPr>
        <p:blipFill>
          <a:blip r:embed="rId2" cstate="print"/>
          <a:srcRect/>
          <a:stretch>
            <a:fillRect/>
          </a:stretch>
        </p:blipFill>
        <p:spPr bwMode="auto">
          <a:xfrm>
            <a:off x="9183689" y="0"/>
            <a:ext cx="2694516" cy="5473700"/>
          </a:xfrm>
          <a:prstGeom prst="rect">
            <a:avLst/>
          </a:prstGeom>
          <a:noFill/>
          <a:ln w="9525">
            <a:noFill/>
            <a:miter lim="800000"/>
            <a:headEnd/>
            <a:tailEnd/>
          </a:ln>
        </p:spPr>
      </p:pic>
      <p:sp>
        <p:nvSpPr>
          <p:cNvPr id="6" name="TextBox 5"/>
          <p:cNvSpPr txBox="1"/>
          <p:nvPr/>
        </p:nvSpPr>
        <p:spPr>
          <a:xfrm>
            <a:off x="2185988" y="2057400"/>
            <a:ext cx="2914650" cy="707886"/>
          </a:xfrm>
          <a:prstGeom prst="rect">
            <a:avLst/>
          </a:prstGeom>
          <a:noFill/>
        </p:spPr>
        <p:txBody>
          <a:bodyPr wrap="square" rtlCol="0">
            <a:spAutoFit/>
          </a:bodyPr>
          <a:lstStyle/>
          <a:p>
            <a:r>
              <a:rPr lang="en-US" altLang="zh-CN" sz="4000" b="1" dirty="0" smtClean="0">
                <a:solidFill>
                  <a:srgbClr val="FF0000"/>
                </a:solidFill>
              </a:rPr>
              <a:t>2</a:t>
            </a:r>
            <a:r>
              <a:rPr lang="zh-CN" altLang="en-US" sz="4000" b="1" dirty="0" smtClean="0">
                <a:solidFill>
                  <a:srgbClr val="FF0000"/>
                </a:solidFill>
              </a:rPr>
              <a:t>、分类</a:t>
            </a:r>
            <a:endParaRPr lang="zh-CN" altLang="en-US" sz="4000" b="1" dirty="0" smtClean="0">
              <a:solidFill>
                <a:srgbClr val="FF0000"/>
              </a:solidFill>
            </a:endParaRPr>
          </a:p>
        </p:txBody>
      </p:sp>
      <p:sp>
        <p:nvSpPr>
          <p:cNvPr id="7" name="TextBox 6"/>
          <p:cNvSpPr txBox="1"/>
          <p:nvPr/>
        </p:nvSpPr>
        <p:spPr>
          <a:xfrm>
            <a:off x="2072005" y="728980"/>
            <a:ext cx="5796280" cy="768350"/>
          </a:xfrm>
          <a:prstGeom prst="rect">
            <a:avLst/>
          </a:prstGeom>
          <a:noFill/>
        </p:spPr>
        <p:txBody>
          <a:bodyPr wrap="square" rtlCol="0">
            <a:spAutoFit/>
          </a:bodyPr>
          <a:lstStyle/>
          <a:p>
            <a:r>
              <a:rPr lang="zh-CN" altLang="en-US" sz="4400" b="1" dirty="0" smtClean="0">
                <a:solidFill>
                  <a:schemeClr val="accent5">
                    <a:lumMod val="50000"/>
                  </a:schemeClr>
                </a:solidFill>
              </a:rPr>
              <a:t>一、材料作文我知道</a:t>
            </a:r>
            <a:endParaRPr lang="zh-CN" altLang="en-US" sz="4400" b="1" dirty="0">
              <a:solidFill>
                <a:schemeClr val="accent5">
                  <a:lumMod val="50000"/>
                </a:schemeClr>
              </a:solidFill>
            </a:endParaRPr>
          </a:p>
        </p:txBody>
      </p:sp>
      <p:sp>
        <p:nvSpPr>
          <p:cNvPr id="8" name="Text Box 10"/>
          <p:cNvSpPr txBox="1"/>
          <p:nvPr/>
        </p:nvSpPr>
        <p:spPr>
          <a:xfrm>
            <a:off x="3881437" y="3024822"/>
            <a:ext cx="6944995" cy="584775"/>
          </a:xfrm>
          <a:prstGeom prst="rect">
            <a:avLst/>
          </a:prstGeom>
          <a:noFill/>
          <a:ln w="9525">
            <a:noFill/>
          </a:ln>
        </p:spPr>
        <p:txBody>
          <a:bodyPr wrap="square">
            <a:spAutoFit/>
          </a:bodyPr>
          <a:lstStyle/>
          <a:p>
            <a:pPr>
              <a:spcBef>
                <a:spcPct val="50000"/>
              </a:spcBef>
            </a:pPr>
            <a:r>
              <a:rPr lang="zh-CN" altLang="en-US" sz="3200" b="1" dirty="0">
                <a:latin typeface="Arial" panose="020B0604020202020204" pitchFamily="34" charset="0"/>
              </a:rPr>
              <a:t>记叙性材料（寓言故事、历史事实）</a:t>
            </a:r>
            <a:endParaRPr lang="zh-CN" altLang="en-US" sz="3200" b="1" dirty="0">
              <a:latin typeface="Arial" panose="020B0604020202020204" pitchFamily="34" charset="0"/>
            </a:endParaRPr>
          </a:p>
        </p:txBody>
      </p:sp>
      <p:sp>
        <p:nvSpPr>
          <p:cNvPr id="9" name="Text Box 11"/>
          <p:cNvSpPr txBox="1"/>
          <p:nvPr/>
        </p:nvSpPr>
        <p:spPr>
          <a:xfrm>
            <a:off x="3938588" y="4088765"/>
            <a:ext cx="6905625" cy="584775"/>
          </a:xfrm>
          <a:prstGeom prst="rect">
            <a:avLst/>
          </a:prstGeom>
          <a:noFill/>
          <a:ln w="9525">
            <a:noFill/>
          </a:ln>
        </p:spPr>
        <p:txBody>
          <a:bodyPr wrap="square">
            <a:spAutoFit/>
          </a:bodyPr>
          <a:lstStyle/>
          <a:p>
            <a:pPr>
              <a:spcBef>
                <a:spcPct val="50000"/>
              </a:spcBef>
            </a:pPr>
            <a:r>
              <a:rPr lang="zh-CN" altLang="en-US" sz="3200" b="1" dirty="0">
                <a:latin typeface="Arial" panose="020B0604020202020204" pitchFamily="34" charset="0"/>
              </a:rPr>
              <a:t>引语式材料（名言警句、诗歌、歌</a:t>
            </a:r>
            <a:r>
              <a:rPr lang="zh-CN" altLang="en-US" sz="3200" b="1" dirty="0" smtClean="0">
                <a:latin typeface="Arial" panose="020B0604020202020204" pitchFamily="34" charset="0"/>
              </a:rPr>
              <a:t>词）</a:t>
            </a:r>
            <a:endParaRPr lang="zh-CN" altLang="en-US" sz="3200" b="1" dirty="0">
              <a:latin typeface="Arial" panose="020B0604020202020204" pitchFamily="34" charset="0"/>
            </a:endParaRPr>
          </a:p>
        </p:txBody>
      </p:sp>
      <p:sp>
        <p:nvSpPr>
          <p:cNvPr id="10" name="Text Box 12"/>
          <p:cNvSpPr txBox="1"/>
          <p:nvPr/>
        </p:nvSpPr>
        <p:spPr>
          <a:xfrm>
            <a:off x="4014787" y="5119688"/>
            <a:ext cx="5249863" cy="584775"/>
          </a:xfrm>
          <a:prstGeom prst="rect">
            <a:avLst/>
          </a:prstGeom>
          <a:noFill/>
          <a:ln w="9525">
            <a:noFill/>
          </a:ln>
        </p:spPr>
        <p:txBody>
          <a:bodyPr wrap="square">
            <a:spAutoFit/>
          </a:bodyPr>
          <a:lstStyle/>
          <a:p>
            <a:pPr>
              <a:spcBef>
                <a:spcPct val="50000"/>
              </a:spcBef>
            </a:pPr>
            <a:r>
              <a:rPr lang="zh-CN" altLang="en-US" sz="3200" b="1" dirty="0">
                <a:latin typeface="Arial" panose="020B0604020202020204" pitchFamily="34" charset="0"/>
              </a:rPr>
              <a:t>图画式材料（漫画、图画</a:t>
            </a:r>
            <a:r>
              <a:rPr lang="zh-CN" altLang="en-US" sz="3200" b="1" dirty="0" smtClean="0">
                <a:latin typeface="Arial" panose="020B0604020202020204" pitchFamily="34" charset="0"/>
              </a:rPr>
              <a:t>等）</a:t>
            </a:r>
            <a:endParaRPr lang="zh-CN" altLang="en-US" sz="3200" b="1" dirty="0">
              <a:latin typeface="Arial" panose="020B0604020202020204" pitchFamily="34" charset="0"/>
            </a:endParaRPr>
          </a:p>
        </p:txBody>
      </p:sp>
      <p:sp>
        <p:nvSpPr>
          <p:cNvPr id="11" name="AutoShape 9"/>
          <p:cNvSpPr/>
          <p:nvPr/>
        </p:nvSpPr>
        <p:spPr>
          <a:xfrm>
            <a:off x="3349626" y="3253423"/>
            <a:ext cx="207962" cy="2420938"/>
          </a:xfrm>
          <a:prstGeom prst="leftBrace">
            <a:avLst>
              <a:gd name="adj1" fmla="val 170329"/>
              <a:gd name="adj2" fmla="val 50000"/>
            </a:avLst>
          </a:prstGeom>
          <a:noFill/>
          <a:ln w="28575" cap="flat" cmpd="sng">
            <a:solidFill>
              <a:schemeClr val="tx1"/>
            </a:solidFill>
            <a:prstDash val="solid"/>
            <a:headEnd type="none" w="med" len="med"/>
            <a:tailEnd type="none" w="med" len="med"/>
          </a:ln>
        </p:spPr>
        <p:txBody>
          <a:bodyPr wrap="none" anchor="ctr"/>
          <a:lstStyle/>
          <a:p>
            <a:endParaRPr lang="zh-CN" altLang="en-US" dirty="0">
              <a:latin typeface="Arial" panose="020B0604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ipe(down)">
                                      <p:cBhvr>
                                        <p:cTn id="13" dur="500"/>
                                        <p:tgtEl>
                                          <p:spTgt spid="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amond(in)">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amond(in)">
                                      <p:cBhvr>
                                        <p:cTn id="2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P spid="11"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88" descr="PPT1封面-墨圈"/>
          <p:cNvPicPr>
            <a:picLocks noChangeAspect="1" noChangeArrowheads="1"/>
          </p:cNvPicPr>
          <p:nvPr/>
        </p:nvPicPr>
        <p:blipFill>
          <a:blip r:embed="rId1" cstate="print"/>
          <a:srcRect/>
          <a:stretch>
            <a:fillRect/>
          </a:stretch>
        </p:blipFill>
        <p:spPr bwMode="auto">
          <a:xfrm>
            <a:off x="4147609" y="694267"/>
            <a:ext cx="4926433" cy="5135033"/>
          </a:xfrm>
          <a:prstGeom prst="rect">
            <a:avLst/>
          </a:prstGeom>
          <a:noFill/>
          <a:ln w="9525">
            <a:noFill/>
            <a:miter lim="800000"/>
            <a:headEnd/>
            <a:tailEnd/>
          </a:ln>
        </p:spPr>
      </p:pic>
      <p:pic>
        <p:nvPicPr>
          <p:cNvPr id="6152" name="图片 7"/>
          <p:cNvPicPr>
            <a:picLocks noChangeAspect="1" noChangeArrowheads="1"/>
          </p:cNvPicPr>
          <p:nvPr/>
        </p:nvPicPr>
        <p:blipFill>
          <a:blip r:embed="rId2" cstate="print"/>
          <a:srcRect/>
          <a:stretch>
            <a:fillRect/>
          </a:stretch>
        </p:blipFill>
        <p:spPr bwMode="auto">
          <a:xfrm>
            <a:off x="7512718" y="0"/>
            <a:ext cx="4679282" cy="4014786"/>
          </a:xfrm>
          <a:prstGeom prst="rect">
            <a:avLst/>
          </a:prstGeom>
          <a:noFill/>
          <a:ln w="9525">
            <a:noFill/>
            <a:miter lim="800000"/>
            <a:headEnd/>
            <a:tailEnd/>
          </a:ln>
        </p:spPr>
      </p:pic>
      <p:sp>
        <p:nvSpPr>
          <p:cNvPr id="12" name="Rectangle 2"/>
          <p:cNvSpPr txBox="1"/>
          <p:nvPr/>
        </p:nvSpPr>
        <p:spPr>
          <a:xfrm>
            <a:off x="1109028" y="1496060"/>
            <a:ext cx="9963785" cy="3247391"/>
          </a:xfrm>
          <a:prstGeom prst="rect">
            <a:avLst/>
          </a:prstGeom>
        </p:spPr>
        <p:txBody>
          <a:bodyPr vert="horz" wrap="square"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5335" i="0" u="none" strike="noStrike" kern="1200" cap="none" spc="0" normalizeH="0" baseline="0" noProof="0" dirty="0" smtClean="0">
                <a:ln>
                  <a:noFill/>
                </a:ln>
                <a:effectLst/>
                <a:uLnTx/>
                <a:uFillTx/>
                <a:latin typeface="+mj-lt"/>
                <a:ea typeface="+mj-ea"/>
                <a:cs typeface="+mj-cs"/>
              </a:rPr>
              <a:t>   二、 读懂材料， 审题立意</a:t>
            </a:r>
            <a:endParaRPr kumimoji="0" lang="zh-CN" altLang="en-US" sz="5335" i="0" u="none" strike="noStrike" kern="1200" cap="none" spc="0" normalizeH="0" baseline="0" noProof="0" dirty="0">
              <a:ln>
                <a:noFill/>
              </a:ln>
              <a:effectLst/>
              <a:uLnTx/>
              <a:uFillTx/>
              <a:latin typeface="+mj-lt"/>
              <a:ea typeface="+mj-ea"/>
              <a:cs typeface="+mj-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filter="fade">
                                      <p:cBhvr>
                                        <p:cTn id="7" dur="1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图片 4"/>
          <p:cNvPicPr>
            <a:picLocks noChangeAspect="1" noChangeArrowheads="1"/>
          </p:cNvPicPr>
          <p:nvPr/>
        </p:nvPicPr>
        <p:blipFill>
          <a:blip r:embed="rId1" cstate="print"/>
          <a:srcRect/>
          <a:stretch>
            <a:fillRect/>
          </a:stretch>
        </p:blipFill>
        <p:spPr bwMode="auto">
          <a:xfrm>
            <a:off x="0" y="4030133"/>
            <a:ext cx="2758016" cy="2827867"/>
          </a:xfrm>
          <a:prstGeom prst="rect">
            <a:avLst/>
          </a:prstGeom>
          <a:noFill/>
          <a:ln w="9525">
            <a:noFill/>
            <a:miter lim="800000"/>
            <a:headEnd/>
            <a:tailEnd/>
          </a:ln>
        </p:spPr>
      </p:pic>
      <p:pic>
        <p:nvPicPr>
          <p:cNvPr id="13319" name="图片 6"/>
          <p:cNvPicPr>
            <a:picLocks noChangeAspect="1" noChangeArrowheads="1"/>
          </p:cNvPicPr>
          <p:nvPr/>
        </p:nvPicPr>
        <p:blipFill>
          <a:blip r:embed="rId2" cstate="print"/>
          <a:srcRect/>
          <a:stretch>
            <a:fillRect/>
          </a:stretch>
        </p:blipFill>
        <p:spPr bwMode="auto">
          <a:xfrm>
            <a:off x="9497484" y="0"/>
            <a:ext cx="2694516" cy="5473700"/>
          </a:xfrm>
          <a:prstGeom prst="rect">
            <a:avLst/>
          </a:prstGeom>
          <a:noFill/>
          <a:ln w="9525">
            <a:noFill/>
            <a:miter lim="800000"/>
            <a:headEnd/>
            <a:tailEnd/>
          </a:ln>
        </p:spPr>
      </p:pic>
      <p:sp>
        <p:nvSpPr>
          <p:cNvPr id="21" name="矩形 20"/>
          <p:cNvSpPr/>
          <p:nvPr/>
        </p:nvSpPr>
        <p:spPr>
          <a:xfrm>
            <a:off x="2214245" y="1253490"/>
            <a:ext cx="7872730" cy="5631180"/>
          </a:xfrm>
          <a:prstGeom prst="rect">
            <a:avLst/>
          </a:prstGeom>
        </p:spPr>
        <p:txBody>
          <a:bodyPr wrap="square">
            <a:spAutoFit/>
          </a:bodyPr>
          <a:lstStyle/>
          <a:p>
            <a:r>
              <a:rPr lang="zh-CN" altLang="en-US" sz="4000" b="1" dirty="0" smtClean="0">
                <a:solidFill>
                  <a:srgbClr val="00206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关</a:t>
            </a:r>
            <a:r>
              <a:rPr lang="zh-CN" altLang="en-US" sz="4000" b="1" dirty="0">
                <a:solidFill>
                  <a:srgbClr val="00206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键语句法</a:t>
            </a:r>
            <a:endParaRPr lang="zh-CN" altLang="en-US" sz="4000" b="1" dirty="0">
              <a:solidFill>
                <a:srgbClr val="00206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endParaRPr>
          </a:p>
          <a:p>
            <a:endParaRPr lang="zh-CN" altLang="en-US" sz="4000" b="1" dirty="0">
              <a:solidFill>
                <a:schemeClr val="accent4"/>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endParaRPr>
          </a:p>
          <a:p>
            <a:r>
              <a:rPr lang="zh-CN" altLang="en-US" sz="4000" b="1" dirty="0">
                <a:solidFill>
                  <a:schemeClr val="accent4"/>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   </a:t>
            </a:r>
            <a:r>
              <a:rPr lang="zh-CN" altLang="en-US" sz="40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关键句常有暗示材料中心的作用。有些材料中的关键性语句可以作为选择立意角度的突破口。</a:t>
            </a:r>
            <a:endParaRPr lang="zh-CN" altLang="en-US" sz="36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endParaRPr>
          </a:p>
          <a:p>
            <a:r>
              <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sym typeface="+mn-ea"/>
              </a:rPr>
              <a:t>温馨提示：</a:t>
            </a:r>
            <a:endPar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sym typeface="+mn-ea"/>
            </a:endParaRPr>
          </a:p>
          <a:p>
            <a:r>
              <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sym typeface="+mn-ea"/>
              </a:rPr>
              <a:t>多则材料的关键词句有时不止一个</a:t>
            </a:r>
            <a:endPar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sym typeface="+mn-ea"/>
            </a:endParaRPr>
          </a:p>
          <a:p>
            <a:r>
              <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sym typeface="+mn-ea"/>
              </a:rPr>
              <a:t>   </a:t>
            </a:r>
            <a:endParaRPr lang="zh-CN" altLang="en-US" sz="4000" b="1" dirty="0">
              <a:solidFill>
                <a:srgbClr val="00B05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endParaRPr>
          </a:p>
          <a:p>
            <a:endParaRPr lang="zh-CN" altLang="en-US" sz="4000" b="1" dirty="0">
              <a:solidFill>
                <a:schemeClr val="accent4"/>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cs typeface="楷体_GB2312" panose="02010609030101010101" pitchFamily="49" charset="-122"/>
            </a:endParaRPr>
          </a:p>
        </p:txBody>
      </p:sp>
      <p:sp>
        <p:nvSpPr>
          <p:cNvPr id="22" name="TextBox 21"/>
          <p:cNvSpPr txBox="1"/>
          <p:nvPr/>
        </p:nvSpPr>
        <p:spPr>
          <a:xfrm>
            <a:off x="2214880" y="485775"/>
            <a:ext cx="5785485" cy="768350"/>
          </a:xfrm>
          <a:prstGeom prst="rect">
            <a:avLst/>
          </a:prstGeom>
          <a:noFill/>
        </p:spPr>
        <p:txBody>
          <a:bodyPr wrap="square" rtlCol="0">
            <a:spAutoFit/>
          </a:bodyPr>
          <a:lstStyle/>
          <a:p>
            <a:r>
              <a:rPr lang="zh-CN" altLang="en-US" sz="4400" b="1" dirty="0">
                <a:solidFill>
                  <a:srgbClr val="FF0000"/>
                </a:solidFill>
                <a:sym typeface="+mn-ea"/>
              </a:rPr>
              <a:t>审题立意第一招</a:t>
            </a:r>
            <a:endParaRPr lang="zh-CN" altLang="en-US" sz="4400" b="1" dirty="0" smtClean="0">
              <a:gradFill>
                <a:gsLst>
                  <a:gs pos="0">
                    <a:srgbClr val="012D86"/>
                  </a:gs>
                  <a:gs pos="100000">
                    <a:srgbClr val="0E2557"/>
                  </a:gs>
                </a:gsLst>
                <a:lin scaled="0"/>
              </a:gra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19901" y="-221226"/>
            <a:ext cx="10515600" cy="1325563"/>
          </a:xfrm>
        </p:spPr>
        <p:txBody>
          <a:bodyPr/>
          <a:lstStyle/>
          <a:p>
            <a:r>
              <a:rPr lang="zh-CN" altLang="en-US" b="1" dirty="0">
                <a:solidFill>
                  <a:srgbClr val="FF0000"/>
                </a:solidFill>
              </a:rPr>
              <a:t>真题再现</a:t>
            </a:r>
            <a:endParaRPr lang="zh-CN" altLang="en-US" b="1" dirty="0">
              <a:solidFill>
                <a:srgbClr val="FF0000"/>
              </a:solidFill>
            </a:endParaRPr>
          </a:p>
        </p:txBody>
      </p:sp>
      <p:sp>
        <p:nvSpPr>
          <p:cNvPr id="3" name="内容占位符 2"/>
          <p:cNvSpPr>
            <a:spLocks noGrp="1"/>
          </p:cNvSpPr>
          <p:nvPr>
            <p:ph idx="1"/>
          </p:nvPr>
        </p:nvSpPr>
        <p:spPr>
          <a:xfrm>
            <a:off x="443230" y="1006475"/>
            <a:ext cx="11414125" cy="4500880"/>
          </a:xfrm>
        </p:spPr>
        <p:txBody>
          <a:bodyPr>
            <a:noAutofit/>
          </a:bodyPr>
          <a:lstStyle/>
          <a:p>
            <a:pPr algn="just" fontAlgn="auto">
              <a:lnSpc>
                <a:spcPts val="2040"/>
              </a:lnSpc>
              <a:spcBef>
                <a:spcPts val="600"/>
              </a:spcBef>
              <a:spcAft>
                <a:spcPts val="600"/>
              </a:spcAft>
            </a:pPr>
            <a:r>
              <a:rPr lang="zh-CN" altLang="en-US" b="1" dirty="0">
                <a:solidFill>
                  <a:srgbClr val="FF0000"/>
                </a:solidFill>
                <a:sym typeface="+mn-ea"/>
              </a:rPr>
              <a:t>阅读下列材料，按要求作文</a:t>
            </a:r>
            <a:endParaRPr b="1" dirty="0"/>
          </a:p>
          <a:p>
            <a:pPr indent="0" algn="just" fontAlgn="auto">
              <a:lnSpc>
                <a:spcPct val="150000"/>
              </a:lnSpc>
              <a:spcBef>
                <a:spcPts val="600"/>
              </a:spcBef>
              <a:spcAft>
                <a:spcPts val="600"/>
              </a:spcAft>
            </a:pPr>
            <a:r>
              <a:rPr b="1" dirty="0"/>
              <a:t>   巴西足球名将贝利在足坛上初露锋芒时，一个记者问他：“你哪一个球踢得最好？”他回答说：“下一个！”而当他在足坛崭露头角，已成为世界著名球王，并踢进一千多个球后，记者又问道：“你哪一个球踢得最好？”他仍然回答：“下一个！”</a:t>
            </a:r>
            <a:endParaRPr b="1" dirty="0"/>
          </a:p>
          <a:p>
            <a:pPr indent="0" algn="just" fontAlgn="auto">
              <a:lnSpc>
                <a:spcPct val="150000"/>
              </a:lnSpc>
              <a:spcBef>
                <a:spcPts val="600"/>
              </a:spcBef>
              <a:spcAft>
                <a:spcPts val="600"/>
              </a:spcAft>
            </a:pPr>
            <a:r>
              <a:rPr lang="zh-CN" altLang="en-US" sz="2400" b="1" dirty="0">
                <a:sym typeface="+mn-ea"/>
              </a:rPr>
              <a:t>  </a:t>
            </a:r>
            <a:r>
              <a:rPr lang="zh-CN" altLang="en-US" sz="2400" b="1" dirty="0">
                <a:gradFill>
                  <a:gsLst>
                    <a:gs pos="0">
                      <a:srgbClr val="14CD68"/>
                    </a:gs>
                    <a:gs pos="100000">
                      <a:srgbClr val="035C7D"/>
                    </a:gs>
                  </a:gsLst>
                  <a:lin scaled="0"/>
                </a:gradFill>
                <a:sym typeface="+mn-ea"/>
              </a:rPr>
              <a:t>读了上述材料，你有怎样的思考和认识？或者，在生活中，你有哪些经历与感悟？请结合自己的生活经历，写一篇不少于</a:t>
            </a:r>
            <a:r>
              <a:rPr lang="en-US" altLang="zh-CN" sz="2400" b="1" dirty="0">
                <a:gradFill>
                  <a:gsLst>
                    <a:gs pos="0">
                      <a:srgbClr val="14CD68"/>
                    </a:gs>
                    <a:gs pos="100000">
                      <a:srgbClr val="035C7D"/>
                    </a:gs>
                  </a:gsLst>
                  <a:lin scaled="0"/>
                </a:gradFill>
                <a:sym typeface="+mn-ea"/>
              </a:rPr>
              <a:t>600</a:t>
            </a:r>
            <a:r>
              <a:rPr lang="zh-CN" altLang="en-US" sz="2400" b="1" dirty="0">
                <a:gradFill>
                  <a:gsLst>
                    <a:gs pos="0">
                      <a:srgbClr val="14CD68"/>
                    </a:gs>
                    <a:gs pos="100000">
                      <a:srgbClr val="035C7D"/>
                    </a:gs>
                  </a:gsLst>
                  <a:lin scaled="0"/>
                </a:gradFill>
                <a:sym typeface="+mn-ea"/>
              </a:rPr>
              <a:t>字的作文。</a:t>
            </a:r>
            <a:endParaRPr lang="zh-CN" altLang="en-US" sz="2400" b="1" dirty="0">
              <a:gradFill>
                <a:gsLst>
                  <a:gs pos="0">
                    <a:srgbClr val="14CD68"/>
                  </a:gs>
                  <a:gs pos="100000">
                    <a:srgbClr val="035C7D"/>
                  </a:gs>
                </a:gsLst>
                <a:lin scaled="0"/>
              </a:gradFill>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0000"/>
                </a:solidFill>
              </a:rPr>
              <a:t>阅读下列材料，按要求作文</a:t>
            </a:r>
            <a:endParaRPr lang="zh-CN" altLang="en-US" b="1" dirty="0">
              <a:solidFill>
                <a:srgbClr val="FF0000"/>
              </a:solidFill>
            </a:endParaRPr>
          </a:p>
        </p:txBody>
      </p:sp>
      <p:sp>
        <p:nvSpPr>
          <p:cNvPr id="3" name="内容占位符 2"/>
          <p:cNvSpPr>
            <a:spLocks noGrp="1"/>
          </p:cNvSpPr>
          <p:nvPr>
            <p:ph idx="1"/>
          </p:nvPr>
        </p:nvSpPr>
        <p:spPr/>
        <p:txBody>
          <a:bodyPr>
            <a:normAutofit lnSpcReduction="10000"/>
          </a:bodyPr>
          <a:lstStyle/>
          <a:p>
            <a:pPr algn="just">
              <a:lnSpc>
                <a:spcPct val="100000"/>
              </a:lnSpc>
            </a:pPr>
            <a:r>
              <a:rPr lang="zh-CN" altLang="zh-CN" b="1" dirty="0"/>
              <a:t>材料一：必须确信，人人心中都具</a:t>
            </a:r>
            <a:r>
              <a:rPr lang="zh-CN" altLang="zh-CN" b="1" dirty="0" smtClean="0"/>
              <a:t>有</a:t>
            </a:r>
            <a:r>
              <a:rPr lang="zh-CN" altLang="en-US" b="1" dirty="0" smtClean="0">
                <a:solidFill>
                  <a:srgbClr val="FF0000"/>
                </a:solidFill>
              </a:rPr>
              <a:t>善良天性</a:t>
            </a:r>
            <a:r>
              <a:rPr lang="zh-CN" altLang="zh-CN" b="1" dirty="0" smtClean="0"/>
              <a:t>。</a:t>
            </a:r>
            <a:r>
              <a:rPr lang="zh-CN" altLang="zh-CN" b="1" dirty="0"/>
              <a:t>孟子把它说成是   </a:t>
            </a:r>
            <a:r>
              <a:rPr lang="en-US" altLang="zh-CN" b="1" dirty="0"/>
              <a:t>“</a:t>
            </a:r>
            <a:r>
              <a:rPr lang="zh-CN" altLang="en-US" b="1" dirty="0"/>
              <a:t>恻隐之心</a:t>
            </a:r>
            <a:r>
              <a:rPr lang="en-US" altLang="zh-CN" b="1" dirty="0"/>
              <a:t>”</a:t>
            </a:r>
            <a:r>
              <a:rPr lang="zh-CN" altLang="en-US" b="1" dirty="0"/>
              <a:t>，王阳明把它说成是</a:t>
            </a:r>
            <a:r>
              <a:rPr lang="en-US" altLang="zh-CN" b="1" dirty="0"/>
              <a:t>“</a:t>
            </a:r>
            <a:r>
              <a:rPr lang="zh-CN" altLang="en-US" b="1" dirty="0"/>
              <a:t>良知</a:t>
            </a:r>
            <a:r>
              <a:rPr lang="en-US" altLang="zh-CN" b="1" dirty="0"/>
              <a:t>”</a:t>
            </a:r>
            <a:r>
              <a:rPr lang="zh-CN" altLang="en-US" b="1" dirty="0"/>
              <a:t>，西方哲学家把它说成是</a:t>
            </a:r>
            <a:r>
              <a:rPr lang="en-US" altLang="zh-CN" b="1" dirty="0"/>
              <a:t>“</a:t>
            </a:r>
            <a:r>
              <a:rPr lang="zh-CN" altLang="en-US" b="1" dirty="0"/>
              <a:t>先天的道德本能</a:t>
            </a:r>
            <a:r>
              <a:rPr lang="en-US" altLang="zh-CN" b="1" dirty="0"/>
              <a:t>”</a:t>
            </a:r>
            <a:r>
              <a:rPr lang="zh-CN" altLang="en-US" b="1" dirty="0"/>
              <a:t>。（余秋雨《你比你更精彩》）</a:t>
            </a:r>
            <a:endParaRPr lang="zh-CN" altLang="en-US" b="1" dirty="0"/>
          </a:p>
          <a:p>
            <a:pPr algn="just">
              <a:lnSpc>
                <a:spcPct val="100000"/>
              </a:lnSpc>
            </a:pPr>
            <a:r>
              <a:rPr lang="zh-CN" altLang="en-US" b="1" dirty="0"/>
              <a:t>材料二：几年过去了，我渐渐明白：那是一个幸运的人对不幸者的</a:t>
            </a:r>
            <a:r>
              <a:rPr lang="zh-CN" altLang="en-US" b="1" dirty="0">
                <a:solidFill>
                  <a:srgbClr val="FF0000"/>
                </a:solidFill>
              </a:rPr>
              <a:t>愧怍</a:t>
            </a:r>
            <a:r>
              <a:rPr lang="zh-CN" altLang="en-US" b="1" dirty="0"/>
              <a:t>。 杨绛《老王》</a:t>
            </a:r>
            <a:endParaRPr lang="zh-CN" altLang="en-US" b="1" dirty="0"/>
          </a:p>
          <a:p>
            <a:pPr algn="just">
              <a:lnSpc>
                <a:spcPct val="100000"/>
              </a:lnSpc>
            </a:pPr>
            <a:r>
              <a:rPr lang="zh-CN" altLang="en-US" b="1" dirty="0"/>
              <a:t>材料三：子曰：</a:t>
            </a:r>
            <a:r>
              <a:rPr lang="en-US" altLang="zh-CN" b="1" dirty="0"/>
              <a:t>“</a:t>
            </a:r>
            <a:r>
              <a:rPr lang="zh-CN" altLang="en-US" b="1" dirty="0"/>
              <a:t>三人行，必有我师焉。择其</a:t>
            </a:r>
            <a:r>
              <a:rPr lang="zh-CN" altLang="en-US" b="1" dirty="0">
                <a:solidFill>
                  <a:srgbClr val="FF0000"/>
                </a:solidFill>
              </a:rPr>
              <a:t>善者</a:t>
            </a:r>
            <a:r>
              <a:rPr lang="zh-CN" altLang="en-US" b="1" dirty="0"/>
              <a:t>而从之，其不善者而改之。</a:t>
            </a:r>
            <a:r>
              <a:rPr lang="en-US" altLang="zh-CN" b="1" dirty="0"/>
              <a:t>”</a:t>
            </a:r>
            <a:r>
              <a:rPr lang="zh-CN" altLang="en-US" b="1" dirty="0"/>
              <a:t>（《论语</a:t>
            </a:r>
            <a:r>
              <a:rPr lang="en-US" altLang="zh-CN" b="1" dirty="0"/>
              <a:t>·</a:t>
            </a:r>
            <a:r>
              <a:rPr lang="zh-CN" altLang="en-US" b="1" dirty="0"/>
              <a:t>述而》）</a:t>
            </a:r>
            <a:endParaRPr lang="zh-CN" altLang="en-US" b="1" dirty="0"/>
          </a:p>
          <a:p>
            <a:pPr algn="just">
              <a:lnSpc>
                <a:spcPct val="100000"/>
              </a:lnSpc>
            </a:pPr>
            <a:r>
              <a:rPr lang="zh-CN" altLang="en-US" sz="2400" b="1" dirty="0">
                <a:gradFill>
                  <a:gsLst>
                    <a:gs pos="0">
                      <a:srgbClr val="14CD68"/>
                    </a:gs>
                    <a:gs pos="100000">
                      <a:srgbClr val="035C7D"/>
                    </a:gs>
                  </a:gsLst>
                  <a:lin scaled="0"/>
                </a:gradFill>
              </a:rPr>
              <a:t>  读了上述材料，你对</a:t>
            </a:r>
            <a:r>
              <a:rPr lang="en-US" altLang="zh-CN" sz="2400" b="1" dirty="0">
                <a:gradFill>
                  <a:gsLst>
                    <a:gs pos="0">
                      <a:srgbClr val="14CD68"/>
                    </a:gs>
                    <a:gs pos="100000">
                      <a:srgbClr val="035C7D"/>
                    </a:gs>
                  </a:gsLst>
                  <a:lin scaled="0"/>
                </a:gradFill>
              </a:rPr>
              <a:t>“</a:t>
            </a:r>
            <a:r>
              <a:rPr lang="zh-CN" altLang="en-US" sz="2400" b="1" dirty="0">
                <a:gradFill>
                  <a:gsLst>
                    <a:gs pos="0">
                      <a:srgbClr val="14CD68"/>
                    </a:gs>
                    <a:gs pos="100000">
                      <a:srgbClr val="035C7D"/>
                    </a:gs>
                  </a:gsLst>
                  <a:lin scaled="0"/>
                </a:gradFill>
              </a:rPr>
              <a:t>善</a:t>
            </a:r>
            <a:r>
              <a:rPr lang="en-US" altLang="zh-CN" sz="2400" b="1" dirty="0">
                <a:gradFill>
                  <a:gsLst>
                    <a:gs pos="0">
                      <a:srgbClr val="14CD68"/>
                    </a:gs>
                    <a:gs pos="100000">
                      <a:srgbClr val="035C7D"/>
                    </a:gs>
                  </a:gsLst>
                  <a:lin scaled="0"/>
                </a:gradFill>
              </a:rPr>
              <a:t>”</a:t>
            </a:r>
            <a:r>
              <a:rPr lang="zh-CN" altLang="en-US" sz="2400" b="1" dirty="0">
                <a:gradFill>
                  <a:gsLst>
                    <a:gs pos="0">
                      <a:srgbClr val="14CD68"/>
                    </a:gs>
                    <a:gs pos="100000">
                      <a:srgbClr val="035C7D"/>
                    </a:gs>
                  </a:gsLst>
                  <a:lin scaled="0"/>
                </a:gradFill>
              </a:rPr>
              <a:t>有怎样的思考和认识？或者，在生活中，你有哪些关于</a:t>
            </a:r>
            <a:r>
              <a:rPr lang="en-US" altLang="zh-CN" sz="2400" b="1" dirty="0">
                <a:gradFill>
                  <a:gsLst>
                    <a:gs pos="0">
                      <a:srgbClr val="14CD68"/>
                    </a:gs>
                    <a:gs pos="100000">
                      <a:srgbClr val="035C7D"/>
                    </a:gs>
                  </a:gsLst>
                  <a:lin scaled="0"/>
                </a:gradFill>
              </a:rPr>
              <a:t>“</a:t>
            </a:r>
            <a:r>
              <a:rPr lang="zh-CN" altLang="en-US" sz="2400" b="1" dirty="0">
                <a:gradFill>
                  <a:gsLst>
                    <a:gs pos="0">
                      <a:srgbClr val="14CD68"/>
                    </a:gs>
                    <a:gs pos="100000">
                      <a:srgbClr val="035C7D"/>
                    </a:gs>
                  </a:gsLst>
                  <a:lin scaled="0"/>
                </a:gradFill>
              </a:rPr>
              <a:t>善</a:t>
            </a:r>
            <a:r>
              <a:rPr lang="en-US" altLang="zh-CN" sz="2400" b="1" dirty="0">
                <a:gradFill>
                  <a:gsLst>
                    <a:gs pos="0">
                      <a:srgbClr val="14CD68"/>
                    </a:gs>
                    <a:gs pos="100000">
                      <a:srgbClr val="035C7D"/>
                    </a:gs>
                  </a:gsLst>
                  <a:lin scaled="0"/>
                </a:gradFill>
              </a:rPr>
              <a:t>”</a:t>
            </a:r>
            <a:r>
              <a:rPr lang="zh-CN" altLang="en-US" sz="2400" b="1" dirty="0">
                <a:gradFill>
                  <a:gsLst>
                    <a:gs pos="0">
                      <a:srgbClr val="14CD68"/>
                    </a:gs>
                    <a:gs pos="100000">
                      <a:srgbClr val="035C7D"/>
                    </a:gs>
                  </a:gsLst>
                  <a:lin scaled="0"/>
                </a:gradFill>
              </a:rPr>
              <a:t>的经历与感悟？请结合自己的生活经历，写一篇不少于</a:t>
            </a:r>
            <a:r>
              <a:rPr lang="en-US" altLang="zh-CN" sz="2400" b="1" dirty="0">
                <a:gradFill>
                  <a:gsLst>
                    <a:gs pos="0">
                      <a:srgbClr val="14CD68"/>
                    </a:gs>
                    <a:gs pos="100000">
                      <a:srgbClr val="035C7D"/>
                    </a:gs>
                  </a:gsLst>
                  <a:lin scaled="0"/>
                </a:gradFill>
              </a:rPr>
              <a:t>600</a:t>
            </a:r>
            <a:r>
              <a:rPr lang="zh-CN" altLang="en-US" sz="2400" b="1" dirty="0">
                <a:gradFill>
                  <a:gsLst>
                    <a:gs pos="0">
                      <a:srgbClr val="14CD68"/>
                    </a:gs>
                    <a:gs pos="100000">
                      <a:srgbClr val="035C7D"/>
                    </a:gs>
                  </a:gsLst>
                  <a:lin scaled="0"/>
                </a:gradFill>
              </a:rPr>
              <a:t>字的作文。</a:t>
            </a:r>
            <a:endParaRPr lang="zh-CN" altLang="en-US" sz="2400" b="1" dirty="0">
              <a:gradFill>
                <a:gsLst>
                  <a:gs pos="0">
                    <a:srgbClr val="14CD68"/>
                  </a:gs>
                  <a:gs pos="100000">
                    <a:srgbClr val="035C7D"/>
                  </a:gs>
                </a:gsLst>
                <a:lin scaled="0"/>
              </a:gradFill>
            </a:endParaRPr>
          </a:p>
          <a:p>
            <a:pPr algn="just">
              <a:lnSpc>
                <a:spcPct val="100000"/>
              </a:lnSpc>
            </a:pPr>
            <a:endParaRPr lang="zh-CN" altLang="en-US" sz="2400" b="1" dirty="0">
              <a:gradFill>
                <a:gsLst>
                  <a:gs pos="0">
                    <a:srgbClr val="14CD68"/>
                  </a:gs>
                  <a:gs pos="100000">
                    <a:srgbClr val="035C7D"/>
                  </a:gs>
                </a:gsLst>
                <a:lin scaled="0"/>
              </a:gradFill>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图片 4"/>
          <p:cNvPicPr>
            <a:picLocks noChangeAspect="1" noChangeArrowheads="1"/>
          </p:cNvPicPr>
          <p:nvPr/>
        </p:nvPicPr>
        <p:blipFill>
          <a:blip r:embed="rId1" cstate="print"/>
          <a:srcRect/>
          <a:stretch>
            <a:fillRect/>
          </a:stretch>
        </p:blipFill>
        <p:spPr bwMode="auto">
          <a:xfrm>
            <a:off x="0" y="4030133"/>
            <a:ext cx="2758016" cy="2827867"/>
          </a:xfrm>
          <a:prstGeom prst="rect">
            <a:avLst/>
          </a:prstGeom>
          <a:noFill/>
          <a:ln w="9525">
            <a:noFill/>
            <a:miter lim="800000"/>
            <a:headEnd/>
            <a:tailEnd/>
          </a:ln>
        </p:spPr>
      </p:pic>
      <p:pic>
        <p:nvPicPr>
          <p:cNvPr id="13319" name="图片 6"/>
          <p:cNvPicPr>
            <a:picLocks noChangeAspect="1" noChangeArrowheads="1"/>
          </p:cNvPicPr>
          <p:nvPr/>
        </p:nvPicPr>
        <p:blipFill>
          <a:blip r:embed="rId2" cstate="print"/>
          <a:srcRect/>
          <a:stretch>
            <a:fillRect/>
          </a:stretch>
        </p:blipFill>
        <p:spPr bwMode="auto">
          <a:xfrm>
            <a:off x="9497484" y="0"/>
            <a:ext cx="2694516" cy="5473700"/>
          </a:xfrm>
          <a:prstGeom prst="rect">
            <a:avLst/>
          </a:prstGeom>
          <a:noFill/>
          <a:ln w="9525">
            <a:noFill/>
            <a:miter lim="800000"/>
            <a:headEnd/>
            <a:tailEnd/>
          </a:ln>
        </p:spPr>
      </p:pic>
      <p:sp>
        <p:nvSpPr>
          <p:cNvPr id="21" name="矩形 20"/>
          <p:cNvSpPr/>
          <p:nvPr/>
        </p:nvSpPr>
        <p:spPr>
          <a:xfrm>
            <a:off x="2214245" y="1253490"/>
            <a:ext cx="7872730" cy="5015865"/>
          </a:xfrm>
          <a:prstGeom prst="rect">
            <a:avLst/>
          </a:prstGeom>
        </p:spPr>
        <p:txBody>
          <a:bodyPr wrap="square">
            <a:spAutoFit/>
          </a:bodyPr>
          <a:lstStyle/>
          <a:p>
            <a:r>
              <a:rPr lang="en-US" altLang="zh-CN" sz="4000" b="1" dirty="0" smtClean="0">
                <a:solidFill>
                  <a:schemeClr val="accent4"/>
                </a:solidFill>
                <a:effectLst>
                  <a:outerShdw blurRad="38100" dist="25400" dir="5400000" algn="ctr" rotWithShape="0">
                    <a:srgbClr val="6E747A">
                      <a:alpha val="43000"/>
                    </a:srgbClr>
                  </a:outerShdw>
                </a:effectLst>
                <a:latin typeface="Times New Roman" panose="02020603050405020304" pitchFamily="18" charset="0"/>
              </a:rPr>
              <a:t> </a:t>
            </a:r>
            <a:r>
              <a:rPr lang="zh-CN" altLang="en-US" sz="4000" b="1" dirty="0">
                <a:solidFill>
                  <a:srgbClr val="0000FF"/>
                </a:solidFill>
                <a:ea typeface="宋体" panose="02010600030101010101" pitchFamily="2" charset="-122"/>
                <a:sym typeface="+mn-ea"/>
              </a:rPr>
              <a:t>以果溯因法</a:t>
            </a:r>
            <a:endParaRPr lang="zh-CN" altLang="en-US" sz="4000" b="1" dirty="0">
              <a:latin typeface="楷体_GB2312" panose="02010609030101010101" pitchFamily="49" charset="-122"/>
              <a:ea typeface="楷体_GB2312" panose="02010609030101010101" pitchFamily="49" charset="-122"/>
            </a:endParaRPr>
          </a:p>
          <a:p>
            <a:r>
              <a:rPr lang="zh-CN" altLang="en-US" sz="4000" b="1" dirty="0">
                <a:solidFill>
                  <a:schemeClr val="accent4"/>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   </a:t>
            </a:r>
            <a:r>
              <a:rPr lang="zh-CN" altLang="en-US" sz="40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事物都是相互联系的。很多事物都是以因果的形式存在的。材料作文审题时如果能由材料列举的现象或结果推究出造成所列现象或结果的</a:t>
            </a:r>
            <a:r>
              <a:rPr lang="zh-CN" altLang="en-US" sz="4000" b="1" dirty="0">
                <a:solidFill>
                  <a:srgbClr val="FF0000"/>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本质原因</a:t>
            </a:r>
            <a:r>
              <a:rPr lang="zh-CN" altLang="en-US" sz="40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sym typeface="+mn-ea"/>
              </a:rPr>
              <a:t>，往往能找到最佳的立意。 </a:t>
            </a:r>
            <a:endParaRPr lang="zh-CN" altLang="en-US" sz="40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endParaRPr>
          </a:p>
          <a:p>
            <a:endParaRPr lang="zh-CN" altLang="en-US" sz="4000" b="1" dirty="0">
              <a:solidFill>
                <a:schemeClr val="tx1"/>
              </a:solidFill>
              <a:effectLst>
                <a:outerShdw blurRad="38100" dist="25400" dir="5400000" algn="ctr" rotWithShape="0">
                  <a:srgbClr val="6E747A">
                    <a:alpha val="43000"/>
                  </a:srgbClr>
                </a:outerShdw>
              </a:effectLst>
              <a:latin typeface="楷体_GB2312" panose="02010609030101010101" pitchFamily="49" charset="-122"/>
              <a:ea typeface="楷体_GB2312" panose="02010609030101010101" pitchFamily="49" charset="-122"/>
            </a:endParaRPr>
          </a:p>
        </p:txBody>
      </p:sp>
      <p:sp>
        <p:nvSpPr>
          <p:cNvPr id="22" name="TextBox 21"/>
          <p:cNvSpPr txBox="1"/>
          <p:nvPr/>
        </p:nvSpPr>
        <p:spPr>
          <a:xfrm>
            <a:off x="2214880" y="485775"/>
            <a:ext cx="5785485" cy="768350"/>
          </a:xfrm>
          <a:prstGeom prst="rect">
            <a:avLst/>
          </a:prstGeom>
          <a:noFill/>
        </p:spPr>
        <p:txBody>
          <a:bodyPr wrap="square" rtlCol="0">
            <a:spAutoFit/>
          </a:bodyPr>
          <a:lstStyle/>
          <a:p>
            <a:r>
              <a:rPr lang="zh-CN" altLang="en-US" sz="4400" b="1" dirty="0">
                <a:solidFill>
                  <a:srgbClr val="FF0000"/>
                </a:solidFill>
                <a:sym typeface="+mn-ea"/>
              </a:rPr>
              <a:t>审题立意第二招</a:t>
            </a:r>
            <a:endParaRPr lang="zh-CN" altLang="en-US" sz="4400" b="1" dirty="0" smtClean="0">
              <a:gradFill>
                <a:gsLst>
                  <a:gs pos="0">
                    <a:srgbClr val="012D86"/>
                  </a:gs>
                  <a:gs pos="100000">
                    <a:srgbClr val="0E2557"/>
                  </a:gs>
                </a:gsLst>
                <a:lin scaled="0"/>
              </a:gradFill>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2476</Words>
  <Application>WPS 演示</Application>
  <PresentationFormat>自定义</PresentationFormat>
  <Paragraphs>182</Paragraphs>
  <Slides>22</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Arial</vt:lpstr>
      <vt:lpstr>宋体</vt:lpstr>
      <vt:lpstr>Wingdings</vt:lpstr>
      <vt:lpstr>黑体</vt:lpstr>
      <vt:lpstr>等线</vt:lpstr>
      <vt:lpstr>Times New Roman</vt:lpstr>
      <vt:lpstr>楷体_GB2312</vt:lpstr>
      <vt:lpstr>等线 Light</vt:lpstr>
      <vt:lpstr>微软雅黑</vt:lpstr>
      <vt:lpstr>Arial Unicode MS</vt:lpstr>
      <vt:lpstr>Calibri</vt:lpstr>
      <vt:lpstr>Lucida Sans</vt:lpstr>
      <vt:lpstr>隶书</vt:lpstr>
      <vt:lpstr>等线</vt:lpstr>
      <vt:lpstr>方正小标宋_GBK</vt:lpstr>
      <vt:lpstr>Office 主题​​</vt:lpstr>
      <vt:lpstr>阅读下列材料，按要求作文</vt:lpstr>
      <vt:lpstr>PowerPoint 演示文稿</vt:lpstr>
      <vt:lpstr>PowerPoint 演示文稿</vt:lpstr>
      <vt:lpstr>PowerPoint 演示文稿</vt:lpstr>
      <vt:lpstr>PowerPoint 演示文稿</vt:lpstr>
      <vt:lpstr>PowerPoint 演示文稿</vt:lpstr>
      <vt:lpstr>真题再现</vt:lpstr>
      <vt:lpstr>阅读下列材料，按要求作文</vt:lpstr>
      <vt:lpstr>PowerPoint 演示文稿</vt:lpstr>
      <vt:lpstr>真题再现</vt:lpstr>
      <vt:lpstr>真题再现</vt:lpstr>
      <vt:lpstr>PowerPoint 演示文稿</vt:lpstr>
      <vt:lpstr>小试牛刀</vt:lpstr>
      <vt:lpstr>PowerPoint 演示文稿</vt:lpstr>
      <vt:lpstr>思考以下作文题有什么问题？</vt:lpstr>
      <vt:lpstr>PowerPoint 演示文稿</vt:lpstr>
      <vt:lpstr>阅读下列材料，按要求作文（2019安徽中考作文题）</vt:lpstr>
      <vt:lpstr>PowerPoint 演示文稿</vt:lpstr>
      <vt:lpstr>PowerPoint 演示文稿</vt:lpstr>
      <vt:lpstr>PowerPoint 演示文稿</vt:lpstr>
      <vt:lpstr>小试牛刀</vt:lpstr>
      <vt:lpstr>   作  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永远的第一天</cp:lastModifiedBy>
  <cp:revision>59</cp:revision>
  <dcterms:created xsi:type="dcterms:W3CDTF">2020-10-02T22:24:00Z</dcterms:created>
  <dcterms:modified xsi:type="dcterms:W3CDTF">2020-12-02T14:12:44Z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