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68" r:id="rId3"/>
    <p:sldId id="384" r:id="rId4"/>
    <p:sldId id="381" r:id="rId5"/>
    <p:sldId id="382" r:id="rId6"/>
    <p:sldId id="383" r:id="rId7"/>
    <p:sldId id="326" r:id="rId8"/>
    <p:sldId id="311" r:id="rId9"/>
    <p:sldId id="333" r:id="rId10"/>
    <p:sldId id="334" r:id="rId11"/>
    <p:sldId id="370" r:id="rId12"/>
    <p:sldId id="321" r:id="rId13"/>
    <p:sldId id="371" r:id="rId14"/>
    <p:sldId id="413" r:id="rId15"/>
    <p:sldId id="307" r:id="rId16"/>
  </p:sldIdLst>
  <p:sldSz cx="9144000" cy="51435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DB77"/>
    <a:srgbClr val="FD0386"/>
    <a:srgbClr val="0000FF"/>
    <a:srgbClr val="0066FF"/>
    <a:srgbClr val="EAEAEA"/>
    <a:srgbClr val="FFFF99"/>
    <a:srgbClr val="FFFF00"/>
    <a:srgbClr val="F2F7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p:restoredTop sz="95331"/>
  </p:normalViewPr>
  <p:slideViewPr>
    <p:cSldViewPr snapToGrid="0" showGuides="1">
      <p:cViewPr varScale="1">
        <p:scale>
          <a:sx n="152" d="100"/>
          <a:sy n="152" d="100"/>
        </p:scale>
        <p:origin x="480" y="126"/>
      </p:cViewPr>
      <p:guideLst>
        <p:guide orient="horz" pos="1731"/>
        <p:guide pos="292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1029" name="图片 7"/>
          <p:cNvPicPr>
            <a:picLocks noChangeAspect="1"/>
          </p:cNvPicPr>
          <p:nvPr/>
        </p:nvPicPr>
        <p:blipFill>
          <a:blip r:embed="rId3"/>
          <a:srcRect l="67047" t="10567" b="79710"/>
          <a:stretch>
            <a:fillRect/>
          </a:stretch>
        </p:blipFill>
        <p:spPr>
          <a:xfrm>
            <a:off x="5580063" y="2849563"/>
            <a:ext cx="2613025" cy="2008187"/>
          </a:xfrm>
          <a:prstGeom prst="rect">
            <a:avLst/>
          </a:prstGeom>
          <a:noFill/>
          <a:ln w="9525">
            <a:noFill/>
          </a:ln>
        </p:spPr>
      </p:pic>
      <p:pic>
        <p:nvPicPr>
          <p:cNvPr id="1030" name="图片 8"/>
          <p:cNvPicPr>
            <a:picLocks noChangeAspect="1"/>
          </p:cNvPicPr>
          <p:nvPr/>
        </p:nvPicPr>
        <p:blipFill>
          <a:blip r:embed="rId4"/>
          <a:srcRect t="42424" r="66219"/>
          <a:stretch>
            <a:fillRect/>
          </a:stretch>
        </p:blipFill>
        <p:spPr>
          <a:xfrm>
            <a:off x="-33337" y="2955925"/>
            <a:ext cx="3092450" cy="2170113"/>
          </a:xfrm>
          <a:prstGeom prst="rect">
            <a:avLst/>
          </a:prstGeom>
          <a:noFill/>
          <a:ln w="9525">
            <a:noFill/>
          </a:ln>
        </p:spPr>
      </p:pic>
      <p:pic>
        <p:nvPicPr>
          <p:cNvPr id="1031" name="图片 9"/>
          <p:cNvPicPr>
            <a:picLocks noChangeAspect="1"/>
          </p:cNvPicPr>
          <p:nvPr/>
        </p:nvPicPr>
        <p:blipFill>
          <a:blip r:embed="rId3"/>
          <a:srcRect r="71124" b="82214"/>
          <a:stretch>
            <a:fillRect/>
          </a:stretch>
        </p:blipFill>
        <p:spPr>
          <a:xfrm>
            <a:off x="900113" y="1827213"/>
            <a:ext cx="1995487" cy="3201987"/>
          </a:xfrm>
          <a:prstGeom prst="rect">
            <a:avLst/>
          </a:prstGeom>
          <a:noFill/>
          <a:ln w="9525">
            <a:noFill/>
          </a:ln>
        </p:spPr>
      </p:pic>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节标题">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54" name="图片 7"/>
          <p:cNvPicPr>
            <a:picLocks noChangeAspect="1"/>
          </p:cNvPicPr>
          <p:nvPr/>
        </p:nvPicPr>
        <p:blipFill>
          <a:blip r:embed="rId3"/>
          <a:stretch>
            <a:fillRect/>
          </a:stretch>
        </p:blipFill>
        <p:spPr>
          <a:xfrm>
            <a:off x="8159750" y="3748088"/>
            <a:ext cx="936625" cy="1404937"/>
          </a:xfrm>
          <a:prstGeom prst="rect">
            <a:avLst/>
          </a:prstGeom>
          <a:noFill/>
          <a:ln w="9525">
            <a:noFill/>
          </a:ln>
        </p:spPr>
      </p:pic>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pn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3.xml"/><Relationship Id="rId2" Type="http://schemas.openxmlformats.org/officeDocument/2006/relationships/image" Target="../media/image5.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0" name="文本框 99"/>
          <p:cNvSpPr txBox="1"/>
          <p:nvPr/>
        </p:nvSpPr>
        <p:spPr>
          <a:xfrm>
            <a:off x="86360" y="0"/>
            <a:ext cx="9057640" cy="5384800"/>
          </a:xfrm>
          <a:prstGeom prst="rect">
            <a:avLst/>
          </a:prstGeom>
          <a:noFill/>
          <a:ln w="9525">
            <a:noFill/>
          </a:ln>
        </p:spPr>
        <p:txBody>
          <a:bodyPr wrap="square">
            <a:spAutoFit/>
          </a:bodyPr>
          <a:p>
            <a:pPr indent="355600"/>
            <a:r>
              <a:rPr lang="zh-CN" sz="4000">
                <a:latin typeface="+mj-ea"/>
                <a:ea typeface="+mj-ea"/>
                <a:cs typeface="+mj-ea"/>
              </a:rPr>
              <a:t>什么是二元一次方程组？</a:t>
            </a:r>
            <a:r>
              <a:rPr lang="zh-CN" sz="4000">
                <a:latin typeface="+mj-ea"/>
                <a:ea typeface="+mj-ea"/>
                <a:cs typeface="+mj-ea"/>
                <a:sym typeface="+mn-ea"/>
              </a:rPr>
              <a:t>什么是二元一次方程组的解？</a:t>
            </a:r>
            <a:endParaRPr lang="zh-CN" sz="4000">
              <a:latin typeface="+mj-ea"/>
              <a:ea typeface="+mj-ea"/>
              <a:cs typeface="+mj-ea"/>
              <a:sym typeface="+mn-ea"/>
            </a:endParaRPr>
          </a:p>
          <a:p>
            <a:pPr indent="355600"/>
            <a:r>
              <a:rPr lang="en-US" sz="4400" b="1">
                <a:solidFill>
                  <a:srgbClr val="FF0000"/>
                </a:solidFill>
                <a:latin typeface="+mj-ea"/>
                <a:ea typeface="+mj-ea"/>
                <a:cs typeface="+mj-ea"/>
              </a:rPr>
              <a:t>(1)</a:t>
            </a:r>
            <a:r>
              <a:rPr lang="zh-CN" sz="4400" b="1">
                <a:solidFill>
                  <a:srgbClr val="FF0000"/>
                </a:solidFill>
                <a:latin typeface="+mj-ea"/>
                <a:ea typeface="+mj-ea"/>
                <a:cs typeface="+mj-ea"/>
              </a:rPr>
              <a:t>由两个二元一次方程联立起来得到的方程组合</a:t>
            </a:r>
            <a:r>
              <a:rPr lang="zh-CN" sz="4400" b="1">
                <a:solidFill>
                  <a:srgbClr val="FF0000"/>
                </a:solidFill>
                <a:latin typeface="+mj-ea"/>
                <a:ea typeface="+mj-ea"/>
                <a:cs typeface="+mj-ea"/>
              </a:rPr>
              <a:t>叫做二元一次方程组</a:t>
            </a:r>
            <a:endParaRPr lang="zh-CN" sz="4400" b="1">
              <a:solidFill>
                <a:srgbClr val="FF0000"/>
              </a:solidFill>
              <a:latin typeface="+mj-ea"/>
              <a:ea typeface="+mj-ea"/>
              <a:cs typeface="+mj-ea"/>
            </a:endParaRPr>
          </a:p>
          <a:p>
            <a:pPr indent="355600"/>
            <a:r>
              <a:rPr lang="en-US" altLang="zh-CN" sz="4400" b="1">
                <a:solidFill>
                  <a:srgbClr val="FF0000"/>
                </a:solidFill>
                <a:latin typeface="+mj-ea"/>
                <a:ea typeface="+mj-ea"/>
                <a:cs typeface="+mj-ea"/>
              </a:rPr>
              <a:t>(2)</a:t>
            </a:r>
            <a:r>
              <a:rPr lang="zh-CN" altLang="en-US" sz="4400" b="1">
                <a:solidFill>
                  <a:srgbClr val="FF0000"/>
                </a:solidFill>
                <a:latin typeface="+mj-ea"/>
                <a:ea typeface="+mj-ea"/>
                <a:cs typeface="+mj-ea"/>
              </a:rPr>
              <a:t>使二元一次方程组中每个方程都成立的两个未知数的值叫做二元一次方程组的解．</a:t>
            </a:r>
            <a:endParaRPr lang="zh-CN" altLang="en-US" sz="4400" b="1">
              <a:solidFill>
                <a:srgbClr val="FF0000"/>
              </a:solidFill>
              <a:latin typeface="+mj-ea"/>
              <a:ea typeface="+mj-ea"/>
              <a:cs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0">
                                            <p:txEl>
                                              <p:pRg st="1" end="1"/>
                                            </p:txEl>
                                          </p:spTgt>
                                        </p:tgtEl>
                                        <p:attrNameLst>
                                          <p:attrName>style.visibility</p:attrName>
                                        </p:attrNameLst>
                                      </p:cBhvr>
                                      <p:to>
                                        <p:strVal val="visible"/>
                                      </p:to>
                                    </p:set>
                                    <p:animEffect transition="in" filter="blinds(horizontal)">
                                      <p:cBhvr>
                                        <p:cTn id="7" dur="500"/>
                                        <p:tgtEl>
                                          <p:spTgt spid="10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0">
                                            <p:txEl>
                                              <p:pRg st="2" end="2"/>
                                            </p:txEl>
                                          </p:spTgt>
                                        </p:tgtEl>
                                        <p:attrNameLst>
                                          <p:attrName>style.visibility</p:attrName>
                                        </p:attrNameLst>
                                      </p:cBhvr>
                                      <p:to>
                                        <p:strVal val="visible"/>
                                      </p:to>
                                    </p:set>
                                    <p:animEffect transition="in" filter="blinds(horizontal)">
                                      <p:cBhvr>
                                        <p:cTn id="10"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1" name="Rectangle 7"/>
          <p:cNvSpPr>
            <a:spLocks noChangeArrowheads="1"/>
          </p:cNvSpPr>
          <p:nvPr/>
        </p:nvSpPr>
        <p:spPr bwMode="auto">
          <a:xfrm>
            <a:off x="2244725" y="1251903"/>
            <a:ext cx="523398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mj-ea"/>
                <a:ea typeface="+mj-ea"/>
                <a:cs typeface="+mn-cs"/>
              </a:rPr>
              <a:t>用一个未知数表示另一个未知数 </a:t>
            </a:r>
            <a:endParaRPr kumimoji="0" lang="zh-CN" altLang="en-US" sz="2800" b="1" i="0" u="none" strike="noStrike" kern="1200" cap="none" spc="0" normalizeH="0" baseline="0" noProof="0" dirty="0">
              <a:ln>
                <a:noFill/>
              </a:ln>
              <a:solidFill>
                <a:schemeClr val="tx1"/>
              </a:solidFill>
              <a:effectLst/>
              <a:uLnTx/>
              <a:uFillTx/>
              <a:latin typeface="+mj-ea"/>
              <a:ea typeface="+mj-ea"/>
              <a:cs typeface="+mn-cs"/>
            </a:endParaRPr>
          </a:p>
        </p:txBody>
      </p:sp>
      <p:sp>
        <p:nvSpPr>
          <p:cNvPr id="12" name="Rectangle 8"/>
          <p:cNvSpPr>
            <a:spLocks noChangeArrowheads="1"/>
          </p:cNvSpPr>
          <p:nvPr/>
        </p:nvSpPr>
        <p:spPr bwMode="auto">
          <a:xfrm>
            <a:off x="4065588" y="2068672"/>
            <a:ext cx="167163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代入消元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3" name="Rectangle 9"/>
          <p:cNvSpPr>
            <a:spLocks noChangeArrowheads="1"/>
          </p:cNvSpPr>
          <p:nvPr/>
        </p:nvSpPr>
        <p:spPr bwMode="auto">
          <a:xfrm>
            <a:off x="1962150" y="2878297"/>
            <a:ext cx="5930900"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解一元一次方程得到一个未知数的值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4" name="Rectangle 10"/>
          <p:cNvSpPr>
            <a:spLocks noChangeArrowheads="1"/>
          </p:cNvSpPr>
          <p:nvPr/>
        </p:nvSpPr>
        <p:spPr bwMode="auto">
          <a:xfrm>
            <a:off x="3219450" y="3834766"/>
            <a:ext cx="342423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求另一个未知数的值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5" name="Text Box 11"/>
          <p:cNvSpPr txBox="1">
            <a:spLocks noChangeArrowheads="1"/>
          </p:cNvSpPr>
          <p:nvPr/>
        </p:nvSpPr>
        <p:spPr bwMode="auto">
          <a:xfrm>
            <a:off x="729615" y="0"/>
            <a:ext cx="798195" cy="5027295"/>
          </a:xfrm>
          <a:prstGeom prst="rect">
            <a:avLst/>
          </a:prstGeom>
          <a:solidFill>
            <a:schemeClr val="accent5">
              <a:lumMod val="20000"/>
              <a:lumOff val="80000"/>
            </a:schemeClr>
          </a:solidFill>
          <a:ln w="9525">
            <a:noFill/>
            <a:miter lim="800000"/>
          </a:ln>
          <a:effectLst/>
        </p:spPr>
        <p:txBody>
          <a:bodyPr vert="eaVert"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dirty="0">
                <a:ln>
                  <a:noFill/>
                </a:ln>
                <a:solidFill>
                  <a:schemeClr val="tx1"/>
                </a:solidFill>
                <a:effectLst/>
                <a:uLnTx/>
                <a:uFillTx/>
                <a:latin typeface="+mj-ea"/>
                <a:ea typeface="+mj-ea"/>
                <a:cs typeface="+mn-cs"/>
              </a:rPr>
              <a:t>代入法的一般步骤</a:t>
            </a:r>
            <a:r>
              <a:rPr kumimoji="0" lang="zh-CN" altLang="en-US" sz="2400" b="1" i="0" u="none" strike="noStrike" kern="1200" cap="none" spc="0" normalizeH="0" baseline="0" noProof="0" dirty="0">
                <a:ln>
                  <a:noFill/>
                </a:ln>
                <a:solidFill>
                  <a:schemeClr val="tx1"/>
                </a:solidFill>
                <a:effectLst/>
                <a:uLnTx/>
                <a:uFillTx/>
                <a:latin typeface="+mj-ea"/>
                <a:ea typeface="+mj-ea"/>
                <a:cs typeface="+mn-cs"/>
              </a:rPr>
              <a:t> </a:t>
            </a:r>
            <a:endParaRPr kumimoji="0" lang="zh-CN" altLang="en-US" sz="2400" b="1" i="0" u="none" strike="noStrike" kern="1200" cap="none" spc="0" normalizeH="0" baseline="0" noProof="0" dirty="0">
              <a:ln>
                <a:noFill/>
              </a:ln>
              <a:solidFill>
                <a:schemeClr val="tx1"/>
              </a:solidFill>
              <a:effectLst/>
              <a:uLnTx/>
              <a:uFillTx/>
              <a:latin typeface="+mj-ea"/>
              <a:ea typeface="+mj-ea"/>
              <a:cs typeface="+mn-cs"/>
            </a:endParaRPr>
          </a:p>
        </p:txBody>
      </p:sp>
      <p:sp>
        <p:nvSpPr>
          <p:cNvPr id="16" name="Line 12"/>
          <p:cNvSpPr>
            <a:spLocks noChangeShapeType="1"/>
          </p:cNvSpPr>
          <p:nvPr/>
        </p:nvSpPr>
        <p:spPr bwMode="auto">
          <a:xfrm>
            <a:off x="4843463" y="1774825"/>
            <a:ext cx="0" cy="287338"/>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
        <p:nvSpPr>
          <p:cNvPr id="17" name="Line 13"/>
          <p:cNvSpPr>
            <a:spLocks noChangeShapeType="1"/>
          </p:cNvSpPr>
          <p:nvPr/>
        </p:nvSpPr>
        <p:spPr bwMode="auto">
          <a:xfrm>
            <a:off x="4865688" y="2590800"/>
            <a:ext cx="0" cy="288925"/>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
        <p:nvSpPr>
          <p:cNvPr id="18" name="Line 14"/>
          <p:cNvSpPr>
            <a:spLocks noChangeShapeType="1"/>
          </p:cNvSpPr>
          <p:nvPr/>
        </p:nvSpPr>
        <p:spPr bwMode="auto">
          <a:xfrm>
            <a:off x="4865688" y="3400425"/>
            <a:ext cx="0" cy="433388"/>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矩形 1"/>
          <p:cNvSpPr/>
          <p:nvPr/>
        </p:nvSpPr>
        <p:spPr>
          <a:xfrm>
            <a:off x="-211" y="32"/>
            <a:ext cx="2011680" cy="829945"/>
          </a:xfrm>
          <a:prstGeom prst="rect">
            <a:avLst/>
          </a:prstGeom>
          <a:noFill/>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48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rPr>
              <a:t>练一练</a:t>
            </a:r>
            <a:endParaRPr kumimoji="0" lang="zh-CN" altLang="en-US" sz="48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endParaRPr>
          </a:p>
        </p:txBody>
      </p:sp>
      <p:sp>
        <p:nvSpPr>
          <p:cNvPr id="15364" name="内容占位符 2"/>
          <p:cNvSpPr txBox="1"/>
          <p:nvPr/>
        </p:nvSpPr>
        <p:spPr>
          <a:xfrm>
            <a:off x="98425" y="645160"/>
            <a:ext cx="8782050" cy="3442335"/>
          </a:xfrm>
          <a:prstGeom prst="rect">
            <a:avLst/>
          </a:prstGeom>
          <a:noFill/>
          <a:ln w="9525">
            <a:noFill/>
          </a:ln>
        </p:spPr>
        <p:txBody>
          <a:bodyPr wrap="square">
            <a:spAutoFit/>
          </a:bodyPr>
          <a:p>
            <a:pPr eaLnBrk="1" hangingPunct="1">
              <a:lnSpc>
                <a:spcPct val="110000"/>
              </a:lnSpc>
              <a:buFont typeface="Arial" panose="020B0604020202020204" pitchFamily="34" charset="0"/>
            </a:pPr>
            <a:r>
              <a:rPr lang="en-US" altLang="zh-CN" sz="6600" b="1" dirty="0">
                <a:latin typeface="Times New Roman" panose="02020603050405020304" pitchFamily="18" charset="0"/>
                <a:ea typeface="黑体" panose="02010609060101010101" pitchFamily="49" charset="-122"/>
              </a:rPr>
              <a:t>1.</a:t>
            </a:r>
            <a:r>
              <a:rPr lang="zh-CN" altLang="en-US" sz="6600" b="1" dirty="0">
                <a:latin typeface="Times New Roman" panose="02020603050405020304" pitchFamily="18" charset="0"/>
                <a:ea typeface="黑体" panose="02010609060101010101" pitchFamily="49" charset="-122"/>
              </a:rPr>
              <a:t>课本</a:t>
            </a:r>
            <a:r>
              <a:rPr lang="en-US" altLang="zh-CN" sz="6600" b="1" dirty="0">
                <a:latin typeface="Times New Roman" panose="02020603050405020304" pitchFamily="18" charset="0"/>
                <a:ea typeface="黑体" panose="02010609060101010101" pitchFamily="49" charset="-122"/>
              </a:rPr>
              <a:t>101</a:t>
            </a:r>
            <a:r>
              <a:rPr lang="zh-CN" altLang="en-US" sz="6600" b="1" dirty="0">
                <a:latin typeface="Times New Roman" panose="02020603050405020304" pitchFamily="18" charset="0"/>
                <a:ea typeface="黑体" panose="02010609060101010101" pitchFamily="49" charset="-122"/>
              </a:rPr>
              <a:t>页练习第</a:t>
            </a:r>
            <a:r>
              <a:rPr lang="en-US" altLang="zh-CN" sz="6600" b="1" dirty="0">
                <a:latin typeface="Times New Roman" panose="02020603050405020304" pitchFamily="18" charset="0"/>
                <a:ea typeface="黑体" panose="02010609060101010101" pitchFamily="49" charset="-122"/>
              </a:rPr>
              <a:t>1</a:t>
            </a:r>
            <a:r>
              <a:rPr lang="zh-CN" altLang="en-US" sz="6600" b="1" dirty="0">
                <a:latin typeface="Times New Roman" panose="02020603050405020304" pitchFamily="18" charset="0"/>
                <a:ea typeface="黑体" panose="02010609060101010101" pitchFamily="49" charset="-122"/>
              </a:rPr>
              <a:t>题</a:t>
            </a:r>
            <a:endParaRPr lang="en-US" altLang="zh-CN" sz="6600" b="1" dirty="0">
              <a:latin typeface="Times New Roman" panose="02020603050405020304" pitchFamily="18" charset="0"/>
              <a:ea typeface="黑体" panose="02010609060101010101" pitchFamily="49" charset="-122"/>
            </a:endParaRPr>
          </a:p>
          <a:p>
            <a:pPr eaLnBrk="1" hangingPunct="1">
              <a:lnSpc>
                <a:spcPct val="110000"/>
              </a:lnSpc>
              <a:buFont typeface="Arial" panose="020B0604020202020204" pitchFamily="34" charset="0"/>
            </a:pPr>
            <a:r>
              <a:rPr lang="en-US" altLang="zh-CN" sz="6600" b="1" dirty="0">
                <a:latin typeface="Times New Roman" panose="02020603050405020304" pitchFamily="18" charset="0"/>
                <a:ea typeface="黑体" panose="02010609060101010101" pitchFamily="49" charset="-122"/>
              </a:rPr>
              <a:t>2.</a:t>
            </a:r>
            <a:r>
              <a:rPr lang="zh-CN" altLang="en-US" sz="6600" b="1" dirty="0">
                <a:latin typeface="Times New Roman" panose="02020603050405020304" pitchFamily="18" charset="0"/>
                <a:ea typeface="黑体" panose="02010609060101010101" pitchFamily="49" charset="-122"/>
                <a:sym typeface="+mn-ea"/>
              </a:rPr>
              <a:t>课本</a:t>
            </a:r>
            <a:r>
              <a:rPr lang="en-US" altLang="zh-CN" sz="6600" b="1" dirty="0">
                <a:latin typeface="Times New Roman" panose="02020603050405020304" pitchFamily="18" charset="0"/>
                <a:ea typeface="黑体" panose="02010609060101010101" pitchFamily="49" charset="-122"/>
                <a:sym typeface="+mn-ea"/>
              </a:rPr>
              <a:t>101</a:t>
            </a:r>
            <a:r>
              <a:rPr lang="zh-CN" altLang="en-US" sz="6600" b="1" dirty="0">
                <a:latin typeface="Times New Roman" panose="02020603050405020304" pitchFamily="18" charset="0"/>
                <a:ea typeface="黑体" panose="02010609060101010101" pitchFamily="49" charset="-122"/>
                <a:sym typeface="+mn-ea"/>
              </a:rPr>
              <a:t>页练习第二题的</a:t>
            </a:r>
            <a:r>
              <a:rPr lang="en-US" altLang="zh-CN" sz="6600" b="1" dirty="0">
                <a:latin typeface="Times New Roman" panose="02020603050405020304" pitchFamily="18" charset="0"/>
                <a:ea typeface="黑体" panose="02010609060101010101" pitchFamily="49" charset="-122"/>
                <a:sym typeface="+mn-ea"/>
              </a:rPr>
              <a:t>1</a:t>
            </a:r>
            <a:r>
              <a:rPr lang="zh-CN" altLang="en-US" sz="6600" b="1" dirty="0">
                <a:latin typeface="Times New Roman" panose="02020603050405020304" pitchFamily="18" charset="0"/>
                <a:ea typeface="黑体" panose="02010609060101010101" pitchFamily="49" charset="-122"/>
                <a:sym typeface="+mn-ea"/>
              </a:rPr>
              <a:t>、</a:t>
            </a:r>
            <a:r>
              <a:rPr lang="en-US" altLang="zh-CN" sz="6600" b="1" dirty="0">
                <a:latin typeface="Times New Roman" panose="02020603050405020304" pitchFamily="18" charset="0"/>
                <a:ea typeface="黑体" panose="02010609060101010101" pitchFamily="49" charset="-122"/>
                <a:sym typeface="+mn-ea"/>
              </a:rPr>
              <a:t>2</a:t>
            </a:r>
            <a:r>
              <a:rPr lang="zh-CN" altLang="en-US" sz="6600" b="1" dirty="0">
                <a:latin typeface="Times New Roman" panose="02020603050405020304" pitchFamily="18" charset="0"/>
                <a:ea typeface="黑体" panose="02010609060101010101" pitchFamily="49" charset="-122"/>
                <a:sym typeface="+mn-ea"/>
              </a:rPr>
              <a:t>小题</a:t>
            </a:r>
            <a:endParaRPr lang="zh-CN" altLang="en-US" sz="6600" b="1" dirty="0">
              <a:latin typeface="Times New Roman" panose="02020603050405020304" pitchFamily="18" charset="0"/>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4">
                                            <p:txEl>
                                              <p:pRg st="1" end="1"/>
                                            </p:txEl>
                                          </p:spTgt>
                                        </p:tgtEl>
                                        <p:attrNameLst>
                                          <p:attrName>style.visibility</p:attrName>
                                        </p:attrNameLst>
                                      </p:cBhvr>
                                      <p:to>
                                        <p:strVal val="visible"/>
                                      </p:to>
                                    </p:set>
                                    <p:animEffect transition="in" filter="blinds(horizontal)">
                                      <p:cBhvr>
                                        <p:cTn id="7" dur="500"/>
                                        <p:tgtEl>
                                          <p:spTgt spid="153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矩形 1"/>
          <p:cNvSpPr/>
          <p:nvPr/>
        </p:nvSpPr>
        <p:spPr>
          <a:xfrm>
            <a:off x="678604" y="327057"/>
            <a:ext cx="1097280" cy="645160"/>
          </a:xfrm>
          <a:prstGeom prst="rect">
            <a:avLst/>
          </a:prstGeom>
          <a:noFill/>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rPr>
              <a:t>小结</a:t>
            </a:r>
            <a:endParaRPr kumimoji="0" lang="zh-CN" altLang="en-US" sz="36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endParaRPr>
          </a:p>
        </p:txBody>
      </p:sp>
      <p:cxnSp>
        <p:nvCxnSpPr>
          <p:cNvPr id="3" name="直接连接符 2"/>
          <p:cNvCxnSpPr/>
          <p:nvPr/>
        </p:nvCxnSpPr>
        <p:spPr>
          <a:xfrm>
            <a:off x="254000" y="1009650"/>
            <a:ext cx="1989138" cy="0"/>
          </a:xfrm>
          <a:prstGeom prst="line">
            <a:avLst/>
          </a:prstGeom>
          <a:ln w="28575">
            <a:solidFill>
              <a:srgbClr val="3DD8FF"/>
            </a:solidFill>
          </a:ln>
        </p:spPr>
        <p:style>
          <a:lnRef idx="1">
            <a:schemeClr val="accent1"/>
          </a:lnRef>
          <a:fillRef idx="0">
            <a:schemeClr val="accent1"/>
          </a:fillRef>
          <a:effectRef idx="0">
            <a:schemeClr val="accent1"/>
          </a:effectRef>
          <a:fontRef idx="minor">
            <a:schemeClr val="tx1"/>
          </a:fontRef>
        </p:style>
      </p:cxnSp>
      <p:sp>
        <p:nvSpPr>
          <p:cNvPr id="11" name="Rectangle 7"/>
          <p:cNvSpPr>
            <a:spLocks noChangeArrowheads="1"/>
          </p:cNvSpPr>
          <p:nvPr/>
        </p:nvSpPr>
        <p:spPr bwMode="auto">
          <a:xfrm>
            <a:off x="2244725" y="1251903"/>
            <a:ext cx="523398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mj-ea"/>
                <a:ea typeface="+mj-ea"/>
                <a:cs typeface="+mn-cs"/>
              </a:rPr>
              <a:t>用一个未知数表示另一个未知数 </a:t>
            </a:r>
            <a:endParaRPr kumimoji="0" lang="zh-CN" altLang="en-US" sz="2800" b="1" i="0" u="none" strike="noStrike" kern="1200" cap="none" spc="0" normalizeH="0" baseline="0" noProof="0" dirty="0">
              <a:ln>
                <a:noFill/>
              </a:ln>
              <a:solidFill>
                <a:schemeClr val="tx1"/>
              </a:solidFill>
              <a:effectLst/>
              <a:uLnTx/>
              <a:uFillTx/>
              <a:latin typeface="+mj-ea"/>
              <a:ea typeface="+mj-ea"/>
              <a:cs typeface="+mn-cs"/>
            </a:endParaRPr>
          </a:p>
        </p:txBody>
      </p:sp>
      <p:sp>
        <p:nvSpPr>
          <p:cNvPr id="12" name="Rectangle 8"/>
          <p:cNvSpPr>
            <a:spLocks noChangeArrowheads="1"/>
          </p:cNvSpPr>
          <p:nvPr/>
        </p:nvSpPr>
        <p:spPr bwMode="auto">
          <a:xfrm>
            <a:off x="4065588" y="2068672"/>
            <a:ext cx="167163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代入消元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3" name="Rectangle 9"/>
          <p:cNvSpPr>
            <a:spLocks noChangeArrowheads="1"/>
          </p:cNvSpPr>
          <p:nvPr/>
        </p:nvSpPr>
        <p:spPr bwMode="auto">
          <a:xfrm>
            <a:off x="1962150" y="2878297"/>
            <a:ext cx="5930900"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解一元一次方程得到一个未知数的值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4" name="Rectangle 10"/>
          <p:cNvSpPr>
            <a:spLocks noChangeArrowheads="1"/>
          </p:cNvSpPr>
          <p:nvPr/>
        </p:nvSpPr>
        <p:spPr bwMode="auto">
          <a:xfrm>
            <a:off x="3219450" y="3834766"/>
            <a:ext cx="3424238" cy="521970"/>
          </a:xfrm>
          <a:prstGeom prst="rect">
            <a:avLst/>
          </a:prstGeom>
          <a:noFill/>
          <a:ln w="9525">
            <a:solidFill>
              <a:srgbClr val="FF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mj-ea"/>
                <a:ea typeface="+mj-ea"/>
                <a:cs typeface="+mn-cs"/>
              </a:rPr>
              <a:t>求另一个未知数的值 </a:t>
            </a:r>
            <a:endParaRPr kumimoji="0" lang="zh-CN" altLang="en-US" sz="2800" b="1" i="0" u="none" strike="noStrike" kern="1200" cap="none" spc="0" normalizeH="0" baseline="0" noProof="0">
              <a:ln>
                <a:noFill/>
              </a:ln>
              <a:solidFill>
                <a:schemeClr val="tx1"/>
              </a:solidFill>
              <a:effectLst/>
              <a:uLnTx/>
              <a:uFillTx/>
              <a:latin typeface="+mj-ea"/>
              <a:ea typeface="+mj-ea"/>
              <a:cs typeface="+mn-cs"/>
            </a:endParaRPr>
          </a:p>
        </p:txBody>
      </p:sp>
      <p:sp>
        <p:nvSpPr>
          <p:cNvPr id="15" name="Text Box 11"/>
          <p:cNvSpPr txBox="1">
            <a:spLocks noChangeArrowheads="1"/>
          </p:cNvSpPr>
          <p:nvPr/>
        </p:nvSpPr>
        <p:spPr bwMode="auto">
          <a:xfrm>
            <a:off x="975361" y="1193800"/>
            <a:ext cx="551815" cy="3455988"/>
          </a:xfrm>
          <a:prstGeom prst="rect">
            <a:avLst/>
          </a:prstGeom>
          <a:solidFill>
            <a:schemeClr val="accent5">
              <a:lumMod val="20000"/>
              <a:lumOff val="80000"/>
            </a:schemeClr>
          </a:solidFill>
          <a:ln w="9525">
            <a:noFill/>
            <a:miter lim="800000"/>
          </a:ln>
          <a:effec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mj-ea"/>
                <a:ea typeface="+mj-ea"/>
                <a:cs typeface="+mn-cs"/>
              </a:rPr>
              <a:t>代入法一般步骤</a:t>
            </a:r>
            <a:endParaRPr kumimoji="0" lang="zh-CN" altLang="en-US" sz="2400" b="1" i="0" u="none" strike="noStrike" kern="1200" cap="none" spc="0" normalizeH="0" baseline="0" noProof="0" dirty="0">
              <a:ln>
                <a:noFill/>
              </a:ln>
              <a:solidFill>
                <a:schemeClr val="tx1"/>
              </a:solidFill>
              <a:effectLst/>
              <a:uLnTx/>
              <a:uFillTx/>
              <a:latin typeface="+mj-ea"/>
              <a:ea typeface="+mj-ea"/>
              <a:cs typeface="+mn-cs"/>
            </a:endParaRPr>
          </a:p>
        </p:txBody>
      </p:sp>
      <p:sp>
        <p:nvSpPr>
          <p:cNvPr id="16" name="Line 12"/>
          <p:cNvSpPr>
            <a:spLocks noChangeShapeType="1"/>
          </p:cNvSpPr>
          <p:nvPr/>
        </p:nvSpPr>
        <p:spPr bwMode="auto">
          <a:xfrm>
            <a:off x="4843463" y="1774825"/>
            <a:ext cx="0" cy="287338"/>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
        <p:nvSpPr>
          <p:cNvPr id="17" name="Line 13"/>
          <p:cNvSpPr>
            <a:spLocks noChangeShapeType="1"/>
          </p:cNvSpPr>
          <p:nvPr/>
        </p:nvSpPr>
        <p:spPr bwMode="auto">
          <a:xfrm>
            <a:off x="4865688" y="2590800"/>
            <a:ext cx="0" cy="288925"/>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
        <p:nvSpPr>
          <p:cNvPr id="18" name="Line 14"/>
          <p:cNvSpPr>
            <a:spLocks noChangeShapeType="1"/>
          </p:cNvSpPr>
          <p:nvPr/>
        </p:nvSpPr>
        <p:spPr bwMode="auto">
          <a:xfrm>
            <a:off x="4865688" y="3400425"/>
            <a:ext cx="0" cy="433388"/>
          </a:xfrm>
          <a:prstGeom prst="line">
            <a:avLst/>
          </a:prstGeom>
          <a:noFill/>
          <a:ln w="444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mj-ea"/>
              <a:ea typeface="+mj-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 name="文本框 9"/>
          <p:cNvSpPr txBox="1"/>
          <p:nvPr/>
        </p:nvSpPr>
        <p:spPr bwMode="auto">
          <a:xfrm>
            <a:off x="1257966" y="1666252"/>
            <a:ext cx="7193884" cy="9036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marR="0" defTabSz="914400">
              <a:lnSpc>
                <a:spcPct val="120000"/>
              </a:lnSpc>
              <a:spcBef>
                <a:spcPts val="0"/>
              </a:spcBef>
              <a:buClrTx/>
              <a:buSzTx/>
              <a:buFontTx/>
              <a:defRPr/>
            </a:pPr>
            <a:r>
              <a:rPr kumimoji="0" lang="en-US" altLang="zh-CN" sz="4400" b="1" kern="1200" cap="none" spc="0" normalizeH="0" baseline="0" noProof="0" dirty="0">
                <a:latin typeface="+mn-lt"/>
                <a:ea typeface="+mn-ea"/>
                <a:cs typeface="+mn-cs"/>
              </a:rPr>
              <a:t>9</a:t>
            </a:r>
            <a:r>
              <a:rPr kumimoji="0" lang="en-US" altLang="zh-CN" sz="4400" b="1" i="1" kern="1200" cap="none" spc="0" normalizeH="0" baseline="0" noProof="0" dirty="0">
                <a:latin typeface="+mn-lt"/>
                <a:ea typeface="+mn-ea"/>
                <a:cs typeface="+mn-cs"/>
              </a:rPr>
              <a:t>m</a:t>
            </a:r>
            <a:r>
              <a:rPr kumimoji="0" lang="en-US" altLang="zh-CN" sz="4400" b="1" kern="1200" cap="none" spc="0" normalizeH="0" baseline="0" noProof="0" dirty="0">
                <a:latin typeface="+mn-lt"/>
                <a:ea typeface="+mn-ea"/>
                <a:cs typeface="+mn-cs"/>
              </a:rPr>
              <a:t>-</a:t>
            </a:r>
            <a:r>
              <a:rPr kumimoji="0" lang="en-US" altLang="zh-CN" sz="4400" b="1" i="1" kern="1200" cap="none" spc="0" normalizeH="0" baseline="0" noProof="0" dirty="0">
                <a:latin typeface="+mn-lt"/>
                <a:ea typeface="+mn-ea"/>
                <a:cs typeface="+mn-cs"/>
              </a:rPr>
              <a:t>10n+23</a:t>
            </a:r>
            <a:r>
              <a:rPr kumimoji="0" lang="en-US" altLang="zh-CN" sz="4400" b="1" kern="1200" cap="none" spc="0" normalizeH="0" baseline="0" noProof="0" dirty="0">
                <a:latin typeface="+mn-lt"/>
                <a:ea typeface="+mn-ea"/>
                <a:cs typeface="+mn-cs"/>
              </a:rPr>
              <a:t>=0</a:t>
            </a:r>
            <a:r>
              <a:rPr kumimoji="0" lang="zh-CN" altLang="en-US" sz="4400" b="1" kern="1200" cap="none" spc="0" normalizeH="0" baseline="0" noProof="0" dirty="0">
                <a:latin typeface="+mn-lt"/>
                <a:ea typeface="+mn-ea"/>
                <a:cs typeface="+mn-cs"/>
              </a:rPr>
              <a:t>， </a:t>
            </a:r>
            <a:r>
              <a:rPr kumimoji="0" lang="zh-CN" altLang="en-US" sz="2800" b="1" kern="1200" cap="none" spc="0" normalizeH="0" baseline="0" noProof="0" dirty="0">
                <a:latin typeface="+mn-lt"/>
                <a:ea typeface="+mn-ea"/>
                <a:cs typeface="+mn-cs"/>
              </a:rPr>
              <a:t>    ②</a:t>
            </a:r>
            <a:endParaRPr kumimoji="0" lang="zh-CN" altLang="en-US" sz="2800" b="1" kern="1200" cap="none" spc="0" normalizeH="0" baseline="0" noProof="0" dirty="0">
              <a:latin typeface="+mn-lt"/>
              <a:ea typeface="+mn-ea"/>
              <a:cs typeface="+mn-cs"/>
            </a:endParaRPr>
          </a:p>
        </p:txBody>
      </p:sp>
      <p:sp>
        <p:nvSpPr>
          <p:cNvPr id="9" name="文本框 8"/>
          <p:cNvSpPr txBox="1"/>
          <p:nvPr/>
        </p:nvSpPr>
        <p:spPr bwMode="auto">
          <a:xfrm>
            <a:off x="1257966" y="791845"/>
            <a:ext cx="7193884" cy="9772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marR="0" defTabSz="914400">
              <a:lnSpc>
                <a:spcPct val="120000"/>
              </a:lnSpc>
              <a:spcBef>
                <a:spcPts val="0"/>
              </a:spcBef>
              <a:buClrTx/>
              <a:buSzTx/>
              <a:buFontTx/>
              <a:defRPr/>
            </a:pPr>
            <a:r>
              <a:rPr kumimoji="0" lang="en-US" altLang="zh-CN" sz="4800" b="1" i="1" kern="1200" cap="none" spc="0" normalizeH="0" baseline="0" noProof="0" dirty="0" err="1">
                <a:latin typeface="+mn-lt"/>
                <a:ea typeface="+mn-ea"/>
                <a:cs typeface="+mn-cs"/>
              </a:rPr>
              <a:t>3m</a:t>
            </a:r>
            <a:r>
              <a:rPr kumimoji="0" lang="en-US" altLang="zh-CN" sz="4800" b="1" kern="1200" cap="none" spc="0" normalizeH="0" baseline="0" noProof="0" dirty="0" err="1">
                <a:latin typeface="+mn-lt"/>
                <a:ea typeface="+mn-ea"/>
                <a:cs typeface="+mn-cs"/>
              </a:rPr>
              <a:t>-</a:t>
            </a:r>
            <a:r>
              <a:rPr kumimoji="0" lang="en-US" altLang="zh-CN" sz="4800" b="1" i="1" kern="1200" cap="none" spc="0" normalizeH="0" baseline="0" noProof="0" dirty="0" err="1">
                <a:latin typeface="+mn-lt"/>
                <a:ea typeface="+mn-ea"/>
                <a:cs typeface="+mn-cs"/>
              </a:rPr>
              <a:t>4n</a:t>
            </a:r>
            <a:r>
              <a:rPr kumimoji="0" lang="en-US" altLang="zh-CN" sz="4800" b="1" kern="1200" cap="none" spc="0" normalizeH="0" baseline="0" noProof="0" dirty="0">
                <a:latin typeface="+mn-lt"/>
                <a:ea typeface="+mn-ea"/>
                <a:cs typeface="+mn-cs"/>
              </a:rPr>
              <a:t>=7</a:t>
            </a:r>
            <a:r>
              <a:rPr kumimoji="0" lang="zh-CN" altLang="en-US" sz="4800" b="1" kern="1200" cap="none" spc="0" normalizeH="0" baseline="0" noProof="0" dirty="0">
                <a:latin typeface="+mn-lt"/>
                <a:ea typeface="+mn-ea"/>
                <a:cs typeface="+mn-cs"/>
              </a:rPr>
              <a:t>， </a:t>
            </a:r>
            <a:r>
              <a:rPr kumimoji="0" lang="zh-CN" altLang="en-US" sz="2800" b="1" kern="1200" cap="none" spc="0" normalizeH="0" baseline="0" noProof="0" dirty="0">
                <a:latin typeface="+mn-lt"/>
                <a:ea typeface="+mn-ea"/>
                <a:cs typeface="+mn-cs"/>
              </a:rPr>
              <a:t>              ①</a:t>
            </a:r>
            <a:endParaRPr kumimoji="0" lang="zh-CN" altLang="en-US" sz="2800" b="1" kern="1200" cap="none" spc="0" normalizeH="0" baseline="0" noProof="0" dirty="0">
              <a:latin typeface="+mn-lt"/>
              <a:ea typeface="+mn-ea"/>
              <a:cs typeface="+mn-cs"/>
            </a:endParaRPr>
          </a:p>
        </p:txBody>
      </p:sp>
      <p:sp>
        <p:nvSpPr>
          <p:cNvPr id="4" name="左大括号 3"/>
          <p:cNvSpPr/>
          <p:nvPr/>
        </p:nvSpPr>
        <p:spPr>
          <a:xfrm>
            <a:off x="1090931" y="1086284"/>
            <a:ext cx="167180" cy="1231923"/>
          </a:xfrm>
          <a:prstGeom prst="leftBrace">
            <a:avLst>
              <a:gd name="adj1" fmla="val 4537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 name="文本框 1"/>
          <p:cNvSpPr txBox="1"/>
          <p:nvPr/>
        </p:nvSpPr>
        <p:spPr>
          <a:xfrm>
            <a:off x="0" y="90805"/>
            <a:ext cx="2096770" cy="1014730"/>
          </a:xfrm>
          <a:prstGeom prst="rect">
            <a:avLst/>
          </a:prstGeom>
          <a:noFill/>
        </p:spPr>
        <p:txBody>
          <a:bodyPr wrap="square" rtlCol="0">
            <a:spAutoFit/>
          </a:bodyPr>
          <a:p>
            <a:r>
              <a:rPr lang="zh-CN" altLang="en-US" sz="6000" b="1"/>
              <a:t>思考</a:t>
            </a:r>
            <a:endParaRPr lang="zh-CN" altLang="en-US" sz="60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Rectangle 2"/>
          <p:cNvSpPr txBox="1">
            <a:spLocks noChangeArrowheads="1"/>
          </p:cNvSpPr>
          <p:nvPr/>
        </p:nvSpPr>
        <p:spPr bwMode="auto">
          <a:xfrm>
            <a:off x="122555" y="922020"/>
            <a:ext cx="851789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lang="zh-CN" altLang="en-US" sz="5400" b="1" noProof="0" dirty="0">
                <a:ln>
                  <a:noFill/>
                </a:ln>
                <a:effectLst/>
                <a:uLnTx/>
                <a:uFillTx/>
                <a:latin typeface="+mn-lt"/>
                <a:ea typeface="+mn-ea"/>
                <a:sym typeface="+mn-ea"/>
              </a:rPr>
              <a:t>周五</a:t>
            </a:r>
            <a:r>
              <a:rPr lang="zh-CN" altLang="en-US" sz="5400" b="1" noProof="0" dirty="0">
                <a:ln>
                  <a:noFill/>
                </a:ln>
                <a:effectLst/>
                <a:uLnTx/>
                <a:uFillTx/>
                <a:latin typeface="+mn-lt"/>
                <a:ea typeface="+mn-ea"/>
                <a:sym typeface="+mn-ea"/>
              </a:rPr>
              <a:t>作业：</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1.</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课本</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101</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页未完成的练习</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.2.</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完成学练优</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77</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页</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的习题</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a:t>
            </a:r>
            <a:endParaRPr kumimoji="0" lang="en-US" altLang="zh-CN" sz="54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zh-CN" altLang="en-US" sz="5400" b="1" i="0" u="none" strike="noStrike" kern="1200" cap="none" spc="0" normalizeH="0" baseline="0" noProof="0" dirty="0">
                <a:ln>
                  <a:noFill/>
                </a:ln>
                <a:solidFill>
                  <a:schemeClr val="tx1"/>
                </a:solidFill>
                <a:effectLst/>
                <a:uLnTx/>
                <a:uFillTx/>
                <a:latin typeface="+mn-lt"/>
                <a:ea typeface="+mn-ea"/>
                <a:cs typeface="+mn-cs"/>
              </a:rPr>
              <a:t>周六作业：学练优</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74</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a:t>
            </a:r>
            <a:r>
              <a:rPr kumimoji="0" lang="en-US" altLang="zh-CN" sz="5400" b="1" i="0" u="none" strike="noStrike" kern="1200" cap="none" spc="0" normalizeH="0" baseline="0" noProof="0" dirty="0">
                <a:ln>
                  <a:noFill/>
                </a:ln>
                <a:solidFill>
                  <a:schemeClr val="tx1"/>
                </a:solidFill>
                <a:effectLst/>
                <a:uLnTx/>
                <a:uFillTx/>
                <a:latin typeface="+mn-lt"/>
                <a:ea typeface="+mn-ea"/>
                <a:cs typeface="+mn-cs"/>
              </a:rPr>
              <a:t>75</a:t>
            </a:r>
            <a:r>
              <a:rPr kumimoji="0" lang="zh-CN" altLang="en-US" sz="5400" b="1" i="0" u="none" strike="noStrike" kern="1200" cap="none" spc="0" normalizeH="0" baseline="0" noProof="0" dirty="0">
                <a:ln>
                  <a:noFill/>
                </a:ln>
                <a:solidFill>
                  <a:schemeClr val="tx1"/>
                </a:solidFill>
                <a:effectLst/>
                <a:uLnTx/>
                <a:uFillTx/>
                <a:latin typeface="+mn-lt"/>
                <a:ea typeface="+mn-ea"/>
                <a:cs typeface="+mn-cs"/>
              </a:rPr>
              <a:t>页</a:t>
            </a:r>
            <a:endParaRPr kumimoji="0" lang="en-US" altLang="zh-CN" sz="54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endParaRPr kumimoji="0" lang="en-US" altLang="zh-CN" sz="36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endParaRPr kumimoji="0" lang="en-US" altLang="zh-CN"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矩形 2"/>
          <p:cNvSpPr/>
          <p:nvPr/>
        </p:nvSpPr>
        <p:spPr>
          <a:xfrm>
            <a:off x="0" y="0"/>
            <a:ext cx="3202305" cy="9220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54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rPr>
              <a:t>课后作业</a:t>
            </a:r>
            <a:endParaRPr kumimoji="0" lang="zh-CN" altLang="en-US" sz="5400" b="1" i="0" u="none" strike="noStrike" kern="1200" cap="none" spc="0" normalizeH="0" baseline="0" noProof="0" dirty="0">
              <a:ln w="9525">
                <a:solidFill>
                  <a:schemeClr val="bg1"/>
                </a:solidFill>
                <a:prstDash val="solid"/>
              </a:ln>
              <a:solidFill>
                <a:srgbClr val="FF643D"/>
              </a:solidFill>
              <a:effectLst>
                <a:outerShdw blurRad="12700" dist="38100" dir="2700000" algn="tl" rotWithShape="0">
                  <a:schemeClr val="accent5">
                    <a:lumMod val="60000"/>
                    <a:lumOff val="40000"/>
                  </a:schemeClr>
                </a:outerShdw>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矩形 5"/>
          <p:cNvSpPr>
            <a:spLocks noChangeArrowheads="1"/>
          </p:cNvSpPr>
          <p:nvPr/>
        </p:nvSpPr>
        <p:spPr bwMode="auto">
          <a:xfrm>
            <a:off x="94615" y="1995805"/>
            <a:ext cx="9049385" cy="11068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6600" b="1" i="0" u="none" strike="noStrike" kern="1200" cap="none" spc="0" normalizeH="0" baseline="0" noProof="0" dirty="0">
                <a:ln>
                  <a:noFill/>
                </a:ln>
                <a:solidFill>
                  <a:schemeClr val="tx1"/>
                </a:solidFill>
                <a:effectLst/>
                <a:uLnTx/>
                <a:uFillTx/>
                <a:latin typeface="+mn-lt"/>
                <a:ea typeface="+mn-ea"/>
                <a:cs typeface="+mn-cs"/>
              </a:rPr>
              <a:t>第</a:t>
            </a:r>
            <a:r>
              <a:rPr kumimoji="0" lang="en-US" altLang="zh-CN" sz="6600" b="1" i="0" u="none" strike="noStrike" kern="1200" cap="none" spc="0" normalizeH="0" baseline="0" noProof="0" dirty="0">
                <a:ln>
                  <a:noFill/>
                </a:ln>
                <a:solidFill>
                  <a:schemeClr val="tx1"/>
                </a:solidFill>
                <a:effectLst/>
                <a:uLnTx/>
                <a:uFillTx/>
                <a:latin typeface="+mn-lt"/>
                <a:ea typeface="+mn-ea"/>
                <a:cs typeface="+mn-cs"/>
              </a:rPr>
              <a:t>2</a:t>
            </a:r>
            <a:r>
              <a:rPr kumimoji="0" lang="zh-CN" altLang="zh-CN" sz="6600" b="1" i="0" u="none" strike="noStrike" kern="1200" cap="none" spc="0" normalizeH="0" baseline="0" noProof="0" dirty="0">
                <a:ln>
                  <a:noFill/>
                </a:ln>
                <a:solidFill>
                  <a:schemeClr val="tx1"/>
                </a:solidFill>
                <a:effectLst/>
                <a:uLnTx/>
                <a:uFillTx/>
                <a:latin typeface="+mn-lt"/>
                <a:ea typeface="+mn-ea"/>
                <a:cs typeface="+mn-cs"/>
              </a:rPr>
              <a:t>课时</a:t>
            </a:r>
            <a:r>
              <a:rPr kumimoji="0" lang="en-US" altLang="zh-CN" sz="6600" b="1" i="0" u="none" strike="noStrike" kern="1200" cap="none" spc="0" normalizeH="0" baseline="0" noProof="0" dirty="0">
                <a:ln>
                  <a:noFill/>
                </a:ln>
                <a:solidFill>
                  <a:schemeClr val="tx1"/>
                </a:solidFill>
                <a:effectLst/>
                <a:uLnTx/>
                <a:uFillTx/>
                <a:latin typeface="+mn-lt"/>
                <a:ea typeface="+mn-ea"/>
                <a:cs typeface="+mn-cs"/>
              </a:rPr>
              <a:t>   </a:t>
            </a:r>
            <a:r>
              <a:rPr kumimoji="0" lang="zh-CN" altLang="zh-CN" sz="6600" b="1" i="0" u="none" strike="noStrike" kern="1200" cap="none" spc="0" normalizeH="0" baseline="0" noProof="0" dirty="0">
                <a:ln>
                  <a:noFill/>
                </a:ln>
                <a:solidFill>
                  <a:schemeClr val="tx1"/>
                </a:solidFill>
                <a:effectLst/>
                <a:uLnTx/>
                <a:uFillTx/>
                <a:latin typeface="+mn-lt"/>
                <a:ea typeface="+mn-ea"/>
                <a:cs typeface="+mn-cs"/>
              </a:rPr>
              <a:t>代入消元法</a:t>
            </a:r>
            <a:endParaRPr kumimoji="0" lang="zh-CN" altLang="zh-CN" sz="6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0" name="文本框 99"/>
          <p:cNvSpPr txBox="1"/>
          <p:nvPr/>
        </p:nvSpPr>
        <p:spPr>
          <a:xfrm>
            <a:off x="83185" y="641350"/>
            <a:ext cx="9061450" cy="3876675"/>
          </a:xfrm>
          <a:prstGeom prst="rect">
            <a:avLst/>
          </a:prstGeom>
          <a:noFill/>
          <a:ln w="9525">
            <a:noFill/>
          </a:ln>
        </p:spPr>
        <p:txBody>
          <a:bodyPr wrap="square">
            <a:spAutoFit/>
          </a:bodyPr>
          <a:p>
            <a:r>
              <a:rPr lang="en-US" sz="4800">
                <a:latin typeface="Times New Roman" panose="02020603050405020304" pitchFamily="18" charset="0"/>
                <a:ea typeface="宋体" panose="02010600030101010101" pitchFamily="2" charset="-122"/>
              </a:rPr>
              <a:t>1.</a:t>
            </a:r>
            <a:r>
              <a:rPr lang="zh-CN" altLang="en-US" sz="4800">
                <a:latin typeface="Times New Roman" panose="02020603050405020304" pitchFamily="18" charset="0"/>
                <a:ea typeface="宋体" panose="02010600030101010101" pitchFamily="2" charset="-122"/>
              </a:rPr>
              <a:t>方程</a:t>
            </a:r>
            <a:r>
              <a:rPr lang="en-US" sz="4800">
                <a:latin typeface="Times New Roman" panose="02020603050405020304" pitchFamily="18" charset="0"/>
                <a:ea typeface="宋体" panose="02010600030101010101" pitchFamily="2" charset="-122"/>
              </a:rPr>
              <a:t>x</a:t>
            </a:r>
            <a:r>
              <a:rPr lang="zh-CN" sz="4800">
                <a:ea typeface="宋体" panose="02010600030101010101" pitchFamily="2" charset="-122"/>
              </a:rPr>
              <a:t>－</a:t>
            </a:r>
            <a:r>
              <a:rPr lang="en-US" sz="4800">
                <a:latin typeface="Times New Roman" panose="02020603050405020304" pitchFamily="18" charset="0"/>
                <a:ea typeface="宋体" panose="02010600030101010101" pitchFamily="2" charset="-122"/>
              </a:rPr>
              <a:t>4</a:t>
            </a:r>
            <a:r>
              <a:rPr lang="zh-CN" sz="4800">
                <a:ea typeface="宋体" panose="02010600030101010101" pitchFamily="2" charset="-122"/>
              </a:rPr>
              <a:t>＝</a:t>
            </a:r>
            <a:r>
              <a:rPr lang="en-US" sz="4800">
                <a:ea typeface="宋体" panose="02010600030101010101" pitchFamily="2" charset="-122"/>
              </a:rPr>
              <a:t>3</a:t>
            </a:r>
            <a:r>
              <a:rPr lang="zh-CN" altLang="en-US" sz="4800">
                <a:ea typeface="宋体" panose="02010600030101010101" pitchFamily="2" charset="-122"/>
              </a:rPr>
              <a:t>的解是</a:t>
            </a:r>
            <a:r>
              <a:rPr lang="en-US" altLang="zh-CN" sz="4800">
                <a:ea typeface="宋体" panose="02010600030101010101" pitchFamily="2" charset="-122"/>
              </a:rPr>
              <a:t>(</a:t>
            </a:r>
            <a:r>
              <a:rPr lang="zh-CN" altLang="en-US" sz="4800">
                <a:ea typeface="宋体" panose="02010600030101010101" pitchFamily="2" charset="-122"/>
              </a:rPr>
              <a:t>             </a:t>
            </a:r>
            <a:r>
              <a:rPr lang="en-US" altLang="zh-CN" sz="4800">
                <a:ea typeface="宋体" panose="02010600030101010101" pitchFamily="2" charset="-122"/>
              </a:rPr>
              <a:t>)</a:t>
            </a:r>
            <a:endParaRPr lang="en-US" altLang="zh-CN" sz="4800">
              <a:ea typeface="宋体" panose="02010600030101010101" pitchFamily="2" charset="-122"/>
            </a:endParaRPr>
          </a:p>
          <a:p>
            <a:r>
              <a:rPr lang="en-US" altLang="zh-CN" sz="4800">
                <a:ea typeface="宋体" panose="02010600030101010101" pitchFamily="2" charset="-122"/>
              </a:rPr>
              <a:t>2.</a:t>
            </a:r>
            <a:r>
              <a:rPr lang="zh-CN" altLang="en-US" sz="4800">
                <a:ea typeface="宋体" panose="02010600030101010101" pitchFamily="2" charset="-122"/>
              </a:rPr>
              <a:t>关于</a:t>
            </a:r>
            <a:r>
              <a:rPr lang="en-US" sz="4800">
                <a:latin typeface="Times New Roman" panose="02020603050405020304" pitchFamily="18" charset="0"/>
                <a:sym typeface="+mn-ea"/>
              </a:rPr>
              <a:t>x</a:t>
            </a:r>
            <a:r>
              <a:rPr lang="zh-CN" altLang="en-US" sz="4800">
                <a:ea typeface="宋体" panose="02010600030101010101" pitchFamily="2" charset="-122"/>
              </a:rPr>
              <a:t>的方程</a:t>
            </a:r>
            <a:r>
              <a:rPr lang="en-US" sz="4800">
                <a:latin typeface="Times New Roman" panose="02020603050405020304" pitchFamily="18" charset="0"/>
                <a:sym typeface="+mn-ea"/>
              </a:rPr>
              <a:t>x</a:t>
            </a:r>
            <a:r>
              <a:rPr lang="zh-CN" sz="4800">
                <a:sym typeface="+mn-ea"/>
              </a:rPr>
              <a:t>－</a:t>
            </a:r>
            <a:r>
              <a:rPr lang="en-US" sz="4800">
                <a:latin typeface="Times New Roman" panose="02020603050405020304" pitchFamily="18" charset="0"/>
                <a:sym typeface="+mn-ea"/>
              </a:rPr>
              <a:t>m</a:t>
            </a:r>
            <a:r>
              <a:rPr lang="zh-CN" sz="4800">
                <a:sym typeface="+mn-ea"/>
              </a:rPr>
              <a:t>＝</a:t>
            </a:r>
            <a:r>
              <a:rPr lang="en-US" sz="4800">
                <a:sym typeface="+mn-ea"/>
              </a:rPr>
              <a:t>3</a:t>
            </a:r>
            <a:r>
              <a:rPr lang="zh-CN" altLang="en-US" sz="4800">
                <a:sym typeface="+mn-ea"/>
              </a:rPr>
              <a:t>的解是    </a:t>
            </a:r>
            <a:r>
              <a:rPr lang="en-US" altLang="zh-CN" sz="4800">
                <a:sym typeface="+mn-ea"/>
              </a:rPr>
              <a:t>(                     ),</a:t>
            </a:r>
            <a:endParaRPr lang="en-US" altLang="zh-CN" sz="4800">
              <a:sym typeface="+mn-ea"/>
            </a:endParaRPr>
          </a:p>
          <a:p>
            <a:r>
              <a:rPr lang="zh-CN" altLang="en-US" sz="4800">
                <a:sym typeface="+mn-ea"/>
              </a:rPr>
              <a:t>若将方程</a:t>
            </a:r>
            <a:r>
              <a:rPr lang="en-US" sz="4800">
                <a:latin typeface="Times New Roman" panose="02020603050405020304" pitchFamily="18" charset="0"/>
                <a:sym typeface="+mn-ea"/>
              </a:rPr>
              <a:t>x</a:t>
            </a:r>
            <a:r>
              <a:rPr lang="zh-CN" sz="4800">
                <a:sym typeface="+mn-ea"/>
              </a:rPr>
              <a:t>－</a:t>
            </a:r>
            <a:r>
              <a:rPr lang="en-US" sz="4800">
                <a:latin typeface="Times New Roman" panose="02020603050405020304" pitchFamily="18" charset="0"/>
                <a:sym typeface="+mn-ea"/>
              </a:rPr>
              <a:t>m</a:t>
            </a:r>
            <a:r>
              <a:rPr lang="zh-CN" sz="4800">
                <a:sym typeface="+mn-ea"/>
              </a:rPr>
              <a:t>＝</a:t>
            </a:r>
            <a:r>
              <a:rPr lang="en-US" sz="4800">
                <a:sym typeface="+mn-ea"/>
              </a:rPr>
              <a:t>3</a:t>
            </a:r>
            <a:r>
              <a:rPr lang="zh-CN" altLang="en-US" sz="4800">
                <a:sym typeface="+mn-ea"/>
              </a:rPr>
              <a:t>中的</a:t>
            </a:r>
            <a:r>
              <a:rPr lang="en-US" sz="4800">
                <a:latin typeface="Times New Roman" panose="02020603050405020304" pitchFamily="18" charset="0"/>
                <a:sym typeface="+mn-ea"/>
              </a:rPr>
              <a:t>m</a:t>
            </a:r>
            <a:r>
              <a:rPr lang="zh-CN" altLang="en-US" sz="4800">
                <a:latin typeface="Times New Roman" panose="02020603050405020304" pitchFamily="18" charset="0"/>
                <a:sym typeface="+mn-ea"/>
              </a:rPr>
              <a:t>换成</a:t>
            </a:r>
            <a:r>
              <a:rPr lang="en-US" altLang="zh-CN" sz="4800">
                <a:latin typeface="Times New Roman" panose="02020603050405020304" pitchFamily="18" charset="0"/>
                <a:sym typeface="+mn-ea"/>
              </a:rPr>
              <a:t>y,</a:t>
            </a:r>
            <a:r>
              <a:rPr lang="zh-CN" altLang="en-US" sz="4800">
                <a:latin typeface="Times New Roman" panose="02020603050405020304" pitchFamily="18" charset="0"/>
                <a:sym typeface="+mn-ea"/>
              </a:rPr>
              <a:t>则</a:t>
            </a:r>
            <a:r>
              <a:rPr lang="en-US" altLang="zh-CN" sz="4800">
                <a:latin typeface="Times New Roman" panose="02020603050405020304" pitchFamily="18" charset="0"/>
                <a:sym typeface="+mn-ea"/>
              </a:rPr>
              <a:t>x=</a:t>
            </a:r>
            <a:r>
              <a:rPr lang="zh-CN" altLang="en-US" sz="4800">
                <a:latin typeface="Times New Roman" panose="02020603050405020304" pitchFamily="18" charset="0"/>
                <a:sym typeface="+mn-ea"/>
              </a:rPr>
              <a:t>（               </a:t>
            </a:r>
            <a:r>
              <a:rPr lang="zh-CN" altLang="en-US" sz="5400">
                <a:latin typeface="Times New Roman" panose="02020603050405020304" pitchFamily="18" charset="0"/>
                <a:sym typeface="+mn-ea"/>
              </a:rPr>
              <a:t>）</a:t>
            </a:r>
            <a:endParaRPr lang="zh-CN" altLang="en-US" sz="5400">
              <a:latin typeface="Times New Roman" panose="02020603050405020304" pitchFamily="18" charset="0"/>
              <a:sym typeface="+mn-ea"/>
            </a:endParaRPr>
          </a:p>
        </p:txBody>
      </p:sp>
      <p:sp>
        <p:nvSpPr>
          <p:cNvPr id="2" name="文本框 1"/>
          <p:cNvSpPr txBox="1"/>
          <p:nvPr/>
        </p:nvSpPr>
        <p:spPr>
          <a:xfrm>
            <a:off x="6020435" y="535305"/>
            <a:ext cx="2458720" cy="922020"/>
          </a:xfrm>
          <a:prstGeom prst="rect">
            <a:avLst/>
          </a:prstGeom>
          <a:noFill/>
        </p:spPr>
        <p:txBody>
          <a:bodyPr wrap="square" rtlCol="0">
            <a:spAutoFit/>
          </a:bodyPr>
          <a:p>
            <a:r>
              <a:rPr lang="en-US" altLang="zh-CN" sz="5400" b="1">
                <a:solidFill>
                  <a:srgbClr val="FF0000"/>
                </a:solidFill>
              </a:rPr>
              <a:t>x=7</a:t>
            </a:r>
            <a:endParaRPr lang="en-US" altLang="zh-CN" sz="5400" b="1">
              <a:solidFill>
                <a:srgbClr val="FF0000"/>
              </a:solidFill>
            </a:endParaRPr>
          </a:p>
        </p:txBody>
      </p:sp>
      <p:sp>
        <p:nvSpPr>
          <p:cNvPr id="3" name="文本框 2"/>
          <p:cNvSpPr txBox="1"/>
          <p:nvPr/>
        </p:nvSpPr>
        <p:spPr>
          <a:xfrm>
            <a:off x="500380" y="2131060"/>
            <a:ext cx="3381375" cy="829945"/>
          </a:xfrm>
          <a:prstGeom prst="rect">
            <a:avLst/>
          </a:prstGeom>
          <a:noFill/>
        </p:spPr>
        <p:txBody>
          <a:bodyPr wrap="square" rtlCol="0">
            <a:spAutoFit/>
          </a:bodyPr>
          <a:p>
            <a:r>
              <a:rPr lang="en-US" altLang="zh-CN" sz="4800" b="1">
                <a:solidFill>
                  <a:srgbClr val="FF0000"/>
                </a:solidFill>
              </a:rPr>
              <a:t>x=m+3</a:t>
            </a:r>
            <a:endParaRPr lang="en-US" altLang="zh-CN" sz="4800" b="1">
              <a:solidFill>
                <a:srgbClr val="FF0000"/>
              </a:solidFill>
            </a:endParaRPr>
          </a:p>
        </p:txBody>
      </p:sp>
      <p:sp>
        <p:nvSpPr>
          <p:cNvPr id="4" name="文本框 3"/>
          <p:cNvSpPr txBox="1"/>
          <p:nvPr/>
        </p:nvSpPr>
        <p:spPr>
          <a:xfrm>
            <a:off x="1449070" y="3648710"/>
            <a:ext cx="2432685" cy="922020"/>
          </a:xfrm>
          <a:prstGeom prst="rect">
            <a:avLst/>
          </a:prstGeom>
          <a:noFill/>
        </p:spPr>
        <p:txBody>
          <a:bodyPr wrap="square" rtlCol="0">
            <a:spAutoFit/>
          </a:bodyPr>
          <a:p>
            <a:r>
              <a:rPr lang="en-US" altLang="zh-CN" sz="5400" b="1">
                <a:solidFill>
                  <a:srgbClr val="FF0000"/>
                </a:solidFill>
              </a:rPr>
              <a:t>y+3</a:t>
            </a:r>
            <a:endParaRPr lang="en-US" altLang="zh-CN" sz="5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Effect transition="in" filter="blinds(horizontal)">
                                      <p:cBhvr>
                                        <p:cTn id="13" dur="500"/>
                                        <p:tgtEl>
                                          <p:spTgt spid="100">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00">
                                            <p:txEl>
                                              <p:pRg st="2" end="2"/>
                                            </p:txEl>
                                          </p:spTgt>
                                        </p:tgtEl>
                                        <p:attrNameLst>
                                          <p:attrName>style.visibility</p:attrName>
                                        </p:attrNameLst>
                                      </p:cBhvr>
                                      <p:to>
                                        <p:strVal val="visible"/>
                                      </p:to>
                                    </p:set>
                                    <p:animEffect transition="in" filter="blinds(horizontal)">
                                      <p:cBhvr>
                                        <p:cTn id="24" dur="500"/>
                                        <p:tgtEl>
                                          <p:spTgt spid="10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8207" name="组合 9"/>
          <p:cNvGrpSpPr/>
          <p:nvPr/>
        </p:nvGrpSpPr>
        <p:grpSpPr>
          <a:xfrm rot="0">
            <a:off x="179705" y="267335"/>
            <a:ext cx="1276350" cy="560070"/>
            <a:chOff x="736600" y="500553"/>
            <a:chExt cx="1276350" cy="559897"/>
          </a:xfrm>
        </p:grpSpPr>
        <p:sp>
          <p:nvSpPr>
            <p:cNvPr id="3" name="矩形: 圆角 2"/>
            <p:cNvSpPr/>
            <p:nvPr/>
          </p:nvSpPr>
          <p:spPr>
            <a:xfrm>
              <a:off x="736600" y="521175"/>
              <a:ext cx="1276350" cy="539332"/>
            </a:xfrm>
            <a:prstGeom prst="roundRect">
              <a:avLst>
                <a:gd name="adj" fmla="val 50000"/>
              </a:avLst>
            </a:prstGeom>
            <a:gradFill flip="none" rotWithShape="1">
              <a:gsLst>
                <a:gs pos="0">
                  <a:schemeClr val="accent3">
                    <a:lumMod val="60000"/>
                    <a:lumOff val="40000"/>
                  </a:schemeClr>
                </a:gs>
                <a:gs pos="100000">
                  <a:srgbClr val="00B05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文本框 4"/>
            <p:cNvSpPr txBox="1"/>
            <p:nvPr/>
          </p:nvSpPr>
          <p:spPr bwMode="auto">
            <a:xfrm>
              <a:off x="922337" y="500553"/>
              <a:ext cx="904875" cy="5599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R="0" defTabSz="914400">
                <a:lnSpc>
                  <a:spcPct val="120000"/>
                </a:lnSpc>
                <a:spcBef>
                  <a:spcPts val="0"/>
                </a:spcBef>
                <a:buClrTx/>
                <a:buSzTx/>
                <a:buFontTx/>
                <a:defRPr/>
              </a:pPr>
              <a:r>
                <a:rPr kumimoji="0" lang="zh-CN" altLang="en-US" sz="2800" b="1" kern="1200" cap="none" spc="0" normalizeH="0" baseline="0" noProof="0" dirty="0">
                  <a:solidFill>
                    <a:srgbClr val="FD0386"/>
                  </a:solidFill>
                  <a:latin typeface="+mn-lt"/>
                  <a:ea typeface="+mn-ea"/>
                  <a:cs typeface="+mn-cs"/>
                </a:rPr>
                <a:t>思考</a:t>
              </a:r>
              <a:endParaRPr kumimoji="0" lang="zh-CN" altLang="en-US" sz="2800" b="1" kern="1200" cap="none" spc="0" normalizeH="0" baseline="0" noProof="0" dirty="0">
                <a:solidFill>
                  <a:srgbClr val="FD0386"/>
                </a:solidFill>
                <a:latin typeface="+mn-lt"/>
                <a:ea typeface="+mn-ea"/>
                <a:cs typeface="+mn-cs"/>
              </a:endParaRPr>
            </a:p>
          </p:txBody>
        </p:sp>
      </p:grpSp>
      <p:sp>
        <p:nvSpPr>
          <p:cNvPr id="2" name="文本框 1"/>
          <p:cNvSpPr txBox="1"/>
          <p:nvPr/>
        </p:nvSpPr>
        <p:spPr bwMode="auto">
          <a:xfrm>
            <a:off x="276225" y="932180"/>
            <a:ext cx="8756015" cy="9036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zh-CN" altLang="en-US" sz="4400" b="1" kern="1200" cap="none" spc="0" normalizeH="0" baseline="0" noProof="0" dirty="0">
                <a:latin typeface="+mn-lt"/>
                <a:ea typeface="+mn-ea"/>
                <a:cs typeface="+mn-cs"/>
              </a:rPr>
              <a:t>课本</a:t>
            </a:r>
            <a:r>
              <a:rPr kumimoji="0" lang="zh-CN" altLang="en-US" sz="4400" b="1" kern="1200" cap="none" spc="0" normalizeH="0" baseline="0" noProof="0" dirty="0">
                <a:latin typeface="+mn-lt"/>
                <a:ea typeface="+mn-ea"/>
                <a:cs typeface="+mn-cs"/>
              </a:rPr>
              <a:t>问题</a:t>
            </a:r>
            <a:r>
              <a:rPr kumimoji="0" lang="en-US" altLang="zh-CN" sz="4400" b="1" kern="1200" cap="none" spc="0" normalizeH="0" baseline="0" noProof="0" dirty="0">
                <a:latin typeface="+mn-lt"/>
                <a:ea typeface="+mn-ea"/>
                <a:cs typeface="+mn-cs"/>
              </a:rPr>
              <a:t>1</a:t>
            </a:r>
            <a:r>
              <a:rPr kumimoji="0" lang="zh-CN" altLang="en-US" sz="4400" b="1" kern="1200" cap="none" spc="0" normalizeH="0" baseline="0" noProof="0" dirty="0">
                <a:latin typeface="+mn-lt"/>
                <a:ea typeface="+mn-ea"/>
                <a:cs typeface="+mn-cs"/>
              </a:rPr>
              <a:t>中，我们得到方程组：</a:t>
            </a:r>
            <a:endParaRPr kumimoji="0" lang="zh-CN" altLang="en-US" sz="4400" b="1" kern="1200" cap="none" spc="0" normalizeH="0" baseline="0" noProof="0" dirty="0">
              <a:latin typeface="+mn-lt"/>
              <a:ea typeface="+mn-ea"/>
              <a:cs typeface="+mn-cs"/>
            </a:endParaRPr>
          </a:p>
        </p:txBody>
      </p:sp>
      <p:grpSp>
        <p:nvGrpSpPr>
          <p:cNvPr id="8201" name="组合 6"/>
          <p:cNvGrpSpPr/>
          <p:nvPr/>
        </p:nvGrpSpPr>
        <p:grpSpPr>
          <a:xfrm>
            <a:off x="1194435" y="1800860"/>
            <a:ext cx="7455535" cy="2017407"/>
            <a:chOff x="1828708" y="2360220"/>
            <a:chExt cx="3481020" cy="1044622"/>
          </a:xfrm>
        </p:grpSpPr>
        <p:sp>
          <p:nvSpPr>
            <p:cNvPr id="8" name="左大括号 7"/>
            <p:cNvSpPr/>
            <p:nvPr/>
          </p:nvSpPr>
          <p:spPr>
            <a:xfrm>
              <a:off x="1828708" y="2478092"/>
              <a:ext cx="122170" cy="875946"/>
            </a:xfrm>
            <a:prstGeom prst="leftBrace">
              <a:avLst>
                <a:gd name="adj1" fmla="val 4537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9" name="文本框 8"/>
            <p:cNvSpPr txBox="1"/>
            <p:nvPr/>
          </p:nvSpPr>
          <p:spPr bwMode="auto">
            <a:xfrm>
              <a:off x="1950874" y="2360220"/>
              <a:ext cx="3358854" cy="3146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en-US" altLang="zh-CN" sz="2800" b="1" i="1" kern="1200" cap="none" spc="0" normalizeH="0" baseline="0" noProof="0" dirty="0" err="1">
                  <a:latin typeface="+mn-lt"/>
                  <a:ea typeface="+mn-ea"/>
                  <a:cs typeface="+mn-cs"/>
                </a:rPr>
                <a:t>x</a:t>
              </a:r>
              <a:r>
                <a:rPr kumimoji="0" lang="en-US" altLang="zh-CN" sz="2800" b="1" kern="1200" cap="none" spc="0" normalizeH="0" baseline="0" noProof="0" dirty="0" err="1">
                  <a:latin typeface="+mn-lt"/>
                  <a:ea typeface="+mn-ea"/>
                  <a:cs typeface="+mn-cs"/>
                </a:rPr>
                <a:t>+</a:t>
              </a:r>
              <a:r>
                <a:rPr kumimoji="0" lang="en-US" altLang="zh-CN" sz="2800" b="1" i="1" kern="1200" cap="none" spc="0" normalizeH="0" baseline="0" noProof="0" dirty="0" err="1">
                  <a:latin typeface="+mn-lt"/>
                  <a:ea typeface="+mn-ea"/>
                  <a:cs typeface="+mn-cs"/>
                </a:rPr>
                <a:t>y</a:t>
              </a:r>
              <a:r>
                <a:rPr kumimoji="0" lang="en-US" altLang="zh-CN" sz="2800" b="1" kern="1200" cap="none" spc="0" normalizeH="0" baseline="0" noProof="0" dirty="0">
                  <a:latin typeface="+mn-lt"/>
                  <a:ea typeface="+mn-ea"/>
                  <a:cs typeface="+mn-cs"/>
                </a:rPr>
                <a:t>=45</a:t>
              </a:r>
              <a:r>
                <a:rPr kumimoji="0" lang="zh-CN" altLang="en-US" sz="2800" b="1" kern="1200" cap="none" spc="0" normalizeH="0" baseline="0" noProof="0" dirty="0">
                  <a:latin typeface="+mn-lt"/>
                  <a:ea typeface="+mn-ea"/>
                  <a:cs typeface="+mn-cs"/>
                </a:rPr>
                <a:t>，               ①</a:t>
              </a:r>
              <a:endParaRPr kumimoji="0" lang="zh-CN" altLang="en-US" sz="2800" b="1" kern="1200" cap="none" spc="0" normalizeH="0" baseline="0" noProof="0" dirty="0">
                <a:latin typeface="+mn-lt"/>
                <a:ea typeface="+mn-ea"/>
                <a:cs typeface="+mn-cs"/>
              </a:endParaRPr>
            </a:p>
          </p:txBody>
        </p:sp>
        <p:sp>
          <p:nvSpPr>
            <p:cNvPr id="10" name="文本框 9"/>
            <p:cNvSpPr txBox="1"/>
            <p:nvPr/>
          </p:nvSpPr>
          <p:spPr bwMode="auto">
            <a:xfrm>
              <a:off x="1950874" y="3090175"/>
              <a:ext cx="3358854" cy="3146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en-US" altLang="zh-CN" sz="2800" b="1" kern="1200" cap="none" spc="0" normalizeH="0" baseline="0" noProof="0" dirty="0">
                  <a:latin typeface="+mn-lt"/>
                  <a:ea typeface="+mn-ea"/>
                  <a:cs typeface="+mn-cs"/>
                </a:rPr>
                <a:t>2</a:t>
              </a:r>
              <a:r>
                <a:rPr kumimoji="0" lang="en-US" altLang="zh-CN" sz="2800" b="1" i="1" kern="1200" cap="none" spc="0" normalizeH="0" baseline="0" noProof="0" dirty="0">
                  <a:latin typeface="+mn-lt"/>
                  <a:ea typeface="+mn-ea"/>
                  <a:cs typeface="+mn-cs"/>
                </a:rPr>
                <a:t>x</a:t>
              </a:r>
              <a:r>
                <a:rPr kumimoji="0" lang="en-US" altLang="zh-CN" sz="2800" b="1" kern="1200" cap="none" spc="0" normalizeH="0" baseline="0" noProof="0" dirty="0">
                  <a:latin typeface="+mn-lt"/>
                  <a:ea typeface="+mn-ea"/>
                  <a:cs typeface="+mn-cs"/>
                </a:rPr>
                <a:t>+</a:t>
              </a:r>
              <a:r>
                <a:rPr kumimoji="0" lang="en-US" altLang="zh-CN" sz="2800" b="1" i="1" kern="1200" cap="none" spc="0" normalizeH="0" baseline="0" noProof="0" dirty="0">
                  <a:latin typeface="+mn-lt"/>
                  <a:ea typeface="+mn-ea"/>
                  <a:cs typeface="+mn-cs"/>
                </a:rPr>
                <a:t>y</a:t>
              </a:r>
              <a:r>
                <a:rPr kumimoji="0" lang="en-US" altLang="zh-CN" sz="2800" b="1" kern="1200" cap="none" spc="0" normalizeH="0" baseline="0" noProof="0" dirty="0">
                  <a:latin typeface="+mn-lt"/>
                  <a:ea typeface="+mn-ea"/>
                  <a:cs typeface="+mn-cs"/>
                </a:rPr>
                <a:t>=60</a:t>
              </a:r>
              <a:r>
                <a:rPr kumimoji="0" lang="zh-CN" altLang="en-US" sz="2800" b="1" kern="1200" cap="none" spc="0" normalizeH="0" baseline="0" noProof="0" dirty="0">
                  <a:latin typeface="+mn-lt"/>
                  <a:ea typeface="+mn-ea"/>
                  <a:cs typeface="+mn-cs"/>
                </a:rPr>
                <a:t>，             ②</a:t>
              </a:r>
              <a:endParaRPr kumimoji="0" lang="zh-CN" altLang="en-US" sz="2800" b="1" kern="1200" cap="none" spc="0" normalizeH="0" baseline="0" noProof="0" dirty="0">
                <a:latin typeface="+mn-lt"/>
                <a:ea typeface="+mn-ea"/>
                <a:cs typeface="+mn-cs"/>
              </a:endParaRPr>
            </a:p>
          </p:txBody>
        </p:sp>
      </p:grpSp>
      <p:sp>
        <p:nvSpPr>
          <p:cNvPr id="4" name="文本框 3"/>
          <p:cNvSpPr txBox="1"/>
          <p:nvPr/>
        </p:nvSpPr>
        <p:spPr bwMode="auto">
          <a:xfrm>
            <a:off x="365125" y="4302125"/>
            <a:ext cx="8036560" cy="681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zh-CN" altLang="en-US" sz="3200" b="1" kern="1200" cap="none" spc="0" normalizeH="0" baseline="0" noProof="0" dirty="0">
                <a:latin typeface="+mn-lt"/>
                <a:ea typeface="+mn-ea"/>
                <a:cs typeface="+mn-cs"/>
              </a:rPr>
              <a:t>怎样求出其中</a:t>
            </a:r>
            <a:r>
              <a:rPr kumimoji="0" lang="en-US" altLang="zh-CN" sz="3200" b="1" i="1" kern="1200" cap="none" spc="0" normalizeH="0" baseline="0" noProof="0" dirty="0">
                <a:latin typeface="+mn-lt"/>
                <a:ea typeface="+mn-ea"/>
                <a:cs typeface="+mn-cs"/>
              </a:rPr>
              <a:t>x</a:t>
            </a:r>
            <a:r>
              <a:rPr kumimoji="0" lang="zh-CN" altLang="en-US" sz="3200" b="1" kern="1200" cap="none" spc="0" normalizeH="0" baseline="0" noProof="0" dirty="0">
                <a:latin typeface="+mn-lt"/>
                <a:ea typeface="+mn-ea"/>
                <a:cs typeface="+mn-cs"/>
              </a:rPr>
              <a:t>，</a:t>
            </a:r>
            <a:r>
              <a:rPr kumimoji="0" lang="en-US" altLang="zh-CN" sz="3200" b="1" i="1" kern="1200" cap="none" spc="0" normalizeH="0" baseline="0" noProof="0" dirty="0">
                <a:latin typeface="+mn-lt"/>
                <a:ea typeface="+mn-ea"/>
                <a:cs typeface="+mn-cs"/>
              </a:rPr>
              <a:t>y</a:t>
            </a:r>
            <a:r>
              <a:rPr kumimoji="0" lang="zh-CN" altLang="en-US" sz="3200" b="1" kern="1200" cap="none" spc="0" normalizeH="0" baseline="0" noProof="0" dirty="0">
                <a:latin typeface="+mn-lt"/>
                <a:ea typeface="+mn-ea"/>
                <a:cs typeface="+mn-cs"/>
              </a:rPr>
              <a:t>的值即方程组的解呢？</a:t>
            </a:r>
            <a:endParaRPr kumimoji="0" lang="zh-CN" altLang="en-US" sz="3200" b="1" kern="1200" cap="none" spc="0" normalizeH="0" baseline="0" noProof="0" dirty="0">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文本框 3"/>
          <p:cNvSpPr txBox="1"/>
          <p:nvPr>
            <p:custDataLst>
              <p:tags r:id="rId1"/>
            </p:custDataLst>
          </p:nvPr>
        </p:nvSpPr>
        <p:spPr bwMode="auto">
          <a:xfrm>
            <a:off x="347980" y="0"/>
            <a:ext cx="8448040" cy="2748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zh-CN" altLang="en-US" sz="3600" b="1" kern="1200" cap="none" spc="0" normalizeH="0" baseline="0" noProof="0" dirty="0">
                <a:latin typeface="+mn-lt"/>
                <a:ea typeface="+mn-ea"/>
                <a:cs typeface="+mn-cs"/>
              </a:rPr>
              <a:t>由①得，                     </a:t>
            </a:r>
            <a:r>
              <a:rPr lang="en-US" altLang="zh-CN" sz="3600" b="1" i="1" noProof="0" dirty="0">
                <a:latin typeface="+mn-lt"/>
                <a:ea typeface="+mn-ea"/>
                <a:sym typeface="+mn-ea"/>
              </a:rPr>
              <a:t>x</a:t>
            </a:r>
            <a:r>
              <a:rPr kumimoji="0" lang="en-US" altLang="zh-CN" sz="3600" b="1" kern="1200" cap="none" spc="0" normalizeH="0" baseline="0" noProof="0" dirty="0">
                <a:latin typeface="+mn-lt"/>
                <a:ea typeface="+mn-ea"/>
                <a:cs typeface="+mn-cs"/>
              </a:rPr>
              <a:t>=45 –</a:t>
            </a:r>
            <a:r>
              <a:rPr lang="en-US" altLang="zh-CN" sz="3600" b="1" i="1" noProof="0" dirty="0">
                <a:latin typeface="+mn-lt"/>
                <a:ea typeface="+mn-ea"/>
                <a:sym typeface="+mn-ea"/>
              </a:rPr>
              <a:t>y</a:t>
            </a:r>
            <a:r>
              <a:rPr kumimoji="0" lang="en-US" altLang="zh-CN" sz="3600" b="1" kern="1200" cap="none" spc="0" normalizeH="0" baseline="0" noProof="0" dirty="0">
                <a:latin typeface="+mn-lt"/>
                <a:ea typeface="+mn-ea"/>
                <a:cs typeface="+mn-cs"/>
              </a:rPr>
              <a:t> </a:t>
            </a:r>
            <a:r>
              <a:rPr kumimoji="0" lang="zh-CN" altLang="en-US" sz="3600" b="1" kern="1200" cap="none" spc="0" normalizeH="0" baseline="0" noProof="0" dirty="0">
                <a:latin typeface="+mn-lt"/>
                <a:ea typeface="+mn-ea"/>
                <a:cs typeface="+mn-cs"/>
              </a:rPr>
              <a:t>， </a:t>
            </a:r>
            <a:r>
              <a:rPr kumimoji="0" lang="en-US" altLang="zh-CN" sz="3600" b="1" i="1" kern="1200" cap="none" spc="0" normalizeH="0" baseline="0" noProof="0" dirty="0">
                <a:latin typeface="+mn-lt"/>
                <a:ea typeface="+mn-ea"/>
                <a:cs typeface="+mn-cs"/>
              </a:rPr>
              <a:t>       </a:t>
            </a:r>
            <a:endParaRPr kumimoji="0" lang="en-US" altLang="zh-CN" sz="3600" b="1" kern="1200" cap="none" spc="0" normalizeH="0" baseline="0" noProof="0" dirty="0">
              <a:latin typeface="+mn-lt"/>
              <a:ea typeface="+mn-ea"/>
              <a:cs typeface="+mn-cs"/>
            </a:endParaRPr>
          </a:p>
          <a:p>
            <a:pPr marR="0" defTabSz="914400">
              <a:lnSpc>
                <a:spcPct val="120000"/>
              </a:lnSpc>
              <a:spcBef>
                <a:spcPts val="0"/>
              </a:spcBef>
              <a:buClrTx/>
              <a:buSzTx/>
              <a:buFontTx/>
              <a:defRPr/>
            </a:pPr>
            <a:r>
              <a:rPr kumimoji="0" lang="zh-CN" altLang="en-US" sz="3600" b="1" kern="1200" cap="none" spc="0" normalizeH="0" baseline="0" noProof="0" dirty="0">
                <a:latin typeface="+mn-lt"/>
                <a:ea typeface="+mn-ea"/>
                <a:cs typeface="+mn-cs"/>
              </a:rPr>
              <a:t>把③代入②，得        </a:t>
            </a:r>
            <a:r>
              <a:rPr kumimoji="0" lang="en-US" altLang="zh-CN" sz="3600" b="1" kern="1200" cap="none" spc="0" normalizeH="0" baseline="0" noProof="0" dirty="0">
                <a:latin typeface="+mn-lt"/>
                <a:ea typeface="+mn-ea"/>
                <a:cs typeface="+mn-cs"/>
              </a:rPr>
              <a:t>2</a:t>
            </a:r>
            <a:r>
              <a:rPr lang="zh-CN" altLang="en-US" sz="3600" b="1" noProof="0" dirty="0">
                <a:latin typeface="+mn-lt"/>
                <a:ea typeface="+mn-ea"/>
                <a:sym typeface="+mn-ea"/>
              </a:rPr>
              <a:t>（</a:t>
            </a:r>
            <a:r>
              <a:rPr lang="en-US" altLang="zh-CN" sz="3600" b="1" noProof="0" dirty="0">
                <a:latin typeface="+mn-lt"/>
                <a:ea typeface="+mn-ea"/>
                <a:sym typeface="+mn-ea"/>
              </a:rPr>
              <a:t>45 – </a:t>
            </a:r>
            <a:r>
              <a:rPr lang="en-US" altLang="zh-CN" sz="3600" b="1" i="1" noProof="0" dirty="0">
                <a:latin typeface="+mn-lt"/>
                <a:ea typeface="+mn-ea"/>
                <a:sym typeface="+mn-ea"/>
              </a:rPr>
              <a:t>y</a:t>
            </a:r>
            <a:r>
              <a:rPr lang="zh-CN" altLang="en-US" sz="3600" b="1" noProof="0" dirty="0">
                <a:latin typeface="+mn-lt"/>
                <a:ea typeface="+mn-ea"/>
                <a:sym typeface="+mn-ea"/>
              </a:rPr>
              <a:t>）</a:t>
            </a:r>
            <a:r>
              <a:rPr kumimoji="0" lang="en-US" altLang="zh-CN" sz="3600" b="1" kern="1200" cap="none" spc="0" normalizeH="0" baseline="0" noProof="0" dirty="0">
                <a:latin typeface="+mn-lt"/>
                <a:ea typeface="+mn-ea"/>
                <a:cs typeface="+mn-cs"/>
              </a:rPr>
              <a:t>+</a:t>
            </a:r>
            <a:r>
              <a:rPr lang="en-US" altLang="zh-CN" sz="3600" b="1" i="1" noProof="0" dirty="0">
                <a:latin typeface="+mn-lt"/>
                <a:ea typeface="+mn-ea"/>
                <a:sym typeface="+mn-ea"/>
              </a:rPr>
              <a:t>y</a:t>
            </a:r>
            <a:r>
              <a:rPr kumimoji="0" lang="en-US" altLang="zh-CN" sz="3600" b="1" kern="1200" cap="none" spc="0" normalizeH="0" baseline="0" noProof="0" dirty="0">
                <a:latin typeface="+mn-lt"/>
                <a:ea typeface="+mn-ea"/>
                <a:cs typeface="+mn-cs"/>
              </a:rPr>
              <a:t>=60</a:t>
            </a:r>
            <a:r>
              <a:rPr kumimoji="0" lang="zh-CN" altLang="en-US" sz="3600" b="1" kern="1200" cap="none" spc="0" normalizeH="0" baseline="0" noProof="0" dirty="0">
                <a:latin typeface="+mn-lt"/>
                <a:ea typeface="+mn-ea"/>
                <a:cs typeface="+mn-cs"/>
              </a:rPr>
              <a:t>，</a:t>
            </a:r>
            <a:endParaRPr kumimoji="0" lang="en-US" altLang="zh-CN" sz="3600" b="1" kern="1200" cap="none" spc="0" normalizeH="0" baseline="0" noProof="0" dirty="0">
              <a:latin typeface="+mn-lt"/>
              <a:ea typeface="+mn-ea"/>
              <a:cs typeface="+mn-cs"/>
            </a:endParaRPr>
          </a:p>
          <a:p>
            <a:pPr marR="0" defTabSz="914400">
              <a:lnSpc>
                <a:spcPct val="120000"/>
              </a:lnSpc>
              <a:spcBef>
                <a:spcPts val="0"/>
              </a:spcBef>
              <a:buClrTx/>
              <a:buSzTx/>
              <a:buFontTx/>
              <a:defRPr/>
            </a:pPr>
            <a:r>
              <a:rPr kumimoji="0" lang="zh-CN" altLang="en-US" sz="3600" b="1" kern="1200" cap="none" spc="0" normalizeH="0" baseline="0" noProof="0" dirty="0">
                <a:latin typeface="+mn-lt"/>
                <a:ea typeface="+mn-ea"/>
                <a:cs typeface="+mn-cs"/>
              </a:rPr>
              <a:t>解方程，得                  </a:t>
            </a:r>
            <a:r>
              <a:rPr lang="en-US" altLang="zh-CN" sz="3600" b="1" i="1" noProof="0" dirty="0">
                <a:latin typeface="+mn-lt"/>
                <a:ea typeface="+mn-ea"/>
                <a:sym typeface="+mn-ea"/>
              </a:rPr>
              <a:t>y</a:t>
            </a:r>
            <a:r>
              <a:rPr lang="en-US" altLang="zh-CN" sz="3600" b="1" noProof="0" dirty="0">
                <a:latin typeface="+mn-lt"/>
                <a:ea typeface="+mn-ea"/>
                <a:sym typeface="+mn-ea"/>
              </a:rPr>
              <a:t>=30</a:t>
            </a:r>
            <a:r>
              <a:rPr kumimoji="0" lang="en-US" altLang="zh-CN" sz="3600" b="1" kern="1200" cap="none" spc="0" normalizeH="0" baseline="0" noProof="0" dirty="0">
                <a:latin typeface="+mn-lt"/>
                <a:ea typeface="+mn-ea"/>
                <a:cs typeface="+mn-cs"/>
              </a:rPr>
              <a:t>.</a:t>
            </a:r>
            <a:endParaRPr kumimoji="0" lang="en-US" altLang="zh-CN" sz="3600" b="1" kern="1200" cap="none" spc="0" normalizeH="0" baseline="0" noProof="0" dirty="0">
              <a:latin typeface="+mn-lt"/>
              <a:ea typeface="+mn-ea"/>
              <a:cs typeface="+mn-cs"/>
            </a:endParaRPr>
          </a:p>
          <a:p>
            <a:pPr marR="0" defTabSz="914400">
              <a:lnSpc>
                <a:spcPct val="120000"/>
              </a:lnSpc>
              <a:spcBef>
                <a:spcPts val="0"/>
              </a:spcBef>
              <a:buClrTx/>
              <a:buSzTx/>
              <a:buFontTx/>
              <a:defRPr/>
            </a:pPr>
            <a:r>
              <a:rPr kumimoji="0" lang="zh-CN" altLang="en-US" sz="3600" b="1" kern="1200" cap="none" spc="0" normalizeH="0" baseline="0" noProof="0" dirty="0">
                <a:latin typeface="+mn-lt"/>
                <a:ea typeface="+mn-ea"/>
                <a:cs typeface="+mn-cs"/>
              </a:rPr>
              <a:t>把</a:t>
            </a:r>
            <a:r>
              <a:rPr lang="en-US" altLang="zh-CN" sz="3600" b="1" i="1" noProof="0" dirty="0">
                <a:latin typeface="+mn-lt"/>
                <a:ea typeface="+mn-ea"/>
                <a:sym typeface="+mn-ea"/>
              </a:rPr>
              <a:t>y</a:t>
            </a:r>
            <a:r>
              <a:rPr lang="en-US" altLang="zh-CN" sz="3600" b="1" noProof="0" dirty="0">
                <a:latin typeface="+mn-lt"/>
                <a:ea typeface="+mn-ea"/>
                <a:sym typeface="+mn-ea"/>
              </a:rPr>
              <a:t>=30</a:t>
            </a:r>
            <a:r>
              <a:rPr kumimoji="0" lang="zh-CN" altLang="en-US" sz="3600" b="1" kern="1200" cap="none" spc="0" normalizeH="0" baseline="0" noProof="0" dirty="0">
                <a:latin typeface="+mn-lt"/>
                <a:ea typeface="+mn-ea"/>
                <a:cs typeface="+mn-cs"/>
              </a:rPr>
              <a:t>代入③，得      </a:t>
            </a:r>
            <a:r>
              <a:rPr lang="en-US" altLang="zh-CN" sz="3600" b="1" i="1" noProof="0" dirty="0">
                <a:latin typeface="+mn-lt"/>
                <a:ea typeface="+mn-ea"/>
                <a:sym typeface="+mn-ea"/>
              </a:rPr>
              <a:t>x</a:t>
            </a:r>
            <a:r>
              <a:rPr lang="en-US" altLang="zh-CN" sz="3600" b="1" noProof="0" dirty="0">
                <a:latin typeface="+mn-lt"/>
                <a:ea typeface="+mn-ea"/>
                <a:sym typeface="+mn-ea"/>
              </a:rPr>
              <a:t>=15</a:t>
            </a:r>
            <a:r>
              <a:rPr kumimoji="0" lang="en-US" altLang="zh-CN" sz="3600" b="1" kern="1200" cap="none" spc="0" normalizeH="0" baseline="0" noProof="0" dirty="0">
                <a:latin typeface="+mn-lt"/>
                <a:ea typeface="+mn-ea"/>
                <a:cs typeface="+mn-cs"/>
              </a:rPr>
              <a:t>.</a:t>
            </a:r>
            <a:endParaRPr kumimoji="0" lang="en-US" altLang="zh-CN" sz="3600" b="1" kern="1200" cap="none" spc="0" normalizeH="0" baseline="0" noProof="0" dirty="0">
              <a:latin typeface="+mn-lt"/>
              <a:ea typeface="+mn-ea"/>
              <a:cs typeface="+mn-cs"/>
            </a:endParaRPr>
          </a:p>
        </p:txBody>
      </p:sp>
      <p:sp>
        <p:nvSpPr>
          <p:cNvPr id="5" name="对话气泡: 圆角矩形 4"/>
          <p:cNvSpPr/>
          <p:nvPr/>
        </p:nvSpPr>
        <p:spPr>
          <a:xfrm>
            <a:off x="5195888" y="3199130"/>
            <a:ext cx="3851275" cy="1619250"/>
          </a:xfrm>
          <a:prstGeom prst="wedgeRoundRectCallout">
            <a:avLst>
              <a:gd name="adj1" fmla="val -14806"/>
              <a:gd name="adj2" fmla="val -168862"/>
              <a:gd name="adj3" fmla="val 16667"/>
            </a:avLst>
          </a:prstGeom>
          <a:solidFill>
            <a:srgbClr val="ABDB77"/>
          </a:solidFill>
          <a:ln>
            <a:solidFill>
              <a:srgbClr val="EAEAEA"/>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通过“代入”，消去了一个未知数，二元转化成一元了！</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12291" name="组合 2"/>
          <p:cNvGrpSpPr/>
          <p:nvPr/>
        </p:nvGrpSpPr>
        <p:grpSpPr>
          <a:xfrm>
            <a:off x="2495868" y="3036888"/>
            <a:ext cx="1849437" cy="1560195"/>
            <a:chOff x="1822358" y="2360220"/>
            <a:chExt cx="1847887" cy="1559565"/>
          </a:xfrm>
        </p:grpSpPr>
        <p:sp>
          <p:nvSpPr>
            <p:cNvPr id="2" name="左大括号 1"/>
            <p:cNvSpPr/>
            <p:nvPr/>
          </p:nvSpPr>
          <p:spPr>
            <a:xfrm>
              <a:off x="1822358" y="2639507"/>
              <a:ext cx="122135" cy="875946"/>
            </a:xfrm>
            <a:prstGeom prst="leftBrace">
              <a:avLst>
                <a:gd name="adj1" fmla="val 45370"/>
                <a:gd name="adj2" fmla="val 50000"/>
              </a:avLst>
            </a:prstGeom>
            <a:ln w="19050">
              <a:solidFill>
                <a:srgbClr val="FD0386"/>
              </a:solidFill>
            </a:ln>
          </p:spPr>
          <p:style>
            <a:lnRef idx="1">
              <a:schemeClr val="accent1"/>
            </a:lnRef>
            <a:fillRef idx="0">
              <a:schemeClr val="accent1"/>
            </a:fillRef>
            <a:effectRef idx="0">
              <a:schemeClr val="accent1"/>
            </a:effectRef>
            <a:fontRef idx="minor">
              <a:schemeClr val="tx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800" b="0" i="0" u="none" strike="noStrike" kern="1200" cap="none" spc="0" normalizeH="0" baseline="0" noProof="0">
                <a:ln>
                  <a:noFill/>
                </a:ln>
                <a:solidFill>
                  <a:srgbClr val="FD0386"/>
                </a:solidFill>
                <a:effectLst/>
                <a:uLnTx/>
                <a:uFillTx/>
                <a:latin typeface="+mn-lt"/>
                <a:ea typeface="+mn-ea"/>
                <a:cs typeface="+mn-cs"/>
              </a:endParaRPr>
            </a:p>
          </p:txBody>
        </p:sp>
        <p:sp>
          <p:nvSpPr>
            <p:cNvPr id="3" name="文本框 2"/>
            <p:cNvSpPr txBox="1"/>
            <p:nvPr/>
          </p:nvSpPr>
          <p:spPr bwMode="auto">
            <a:xfrm>
              <a:off x="1950837" y="2360220"/>
              <a:ext cx="1719408" cy="829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p>
              <a:pPr marR="0" defTabSz="914400">
                <a:lnSpc>
                  <a:spcPct val="120000"/>
                </a:lnSpc>
                <a:spcBef>
                  <a:spcPts val="0"/>
                </a:spcBef>
                <a:buClrTx/>
                <a:buSzTx/>
                <a:buFontTx/>
                <a:defRPr/>
              </a:pPr>
              <a:r>
                <a:rPr kumimoji="0" lang="en-US" altLang="zh-CN" sz="4000" b="1" i="1" kern="1200" cap="none" spc="0" normalizeH="0" baseline="0" noProof="0" dirty="0">
                  <a:solidFill>
                    <a:srgbClr val="FD0386"/>
                  </a:solidFill>
                  <a:latin typeface="+mn-lt"/>
                  <a:ea typeface="+mn-ea"/>
                  <a:cs typeface="+mn-cs"/>
                </a:rPr>
                <a:t>x</a:t>
              </a:r>
              <a:r>
                <a:rPr kumimoji="0" lang="en-US" altLang="zh-CN" sz="4000" b="1" kern="1200" cap="none" spc="0" normalizeH="0" baseline="0" noProof="0" dirty="0">
                  <a:solidFill>
                    <a:srgbClr val="FD0386"/>
                  </a:solidFill>
                  <a:latin typeface="+mn-lt"/>
                  <a:ea typeface="+mn-ea"/>
                  <a:cs typeface="+mn-cs"/>
                </a:rPr>
                <a:t>= 15.</a:t>
              </a:r>
              <a:r>
                <a:rPr kumimoji="0" lang="zh-CN" altLang="en-US" sz="4000" b="1" kern="1200" cap="none" spc="0" normalizeH="0" baseline="0" noProof="0" dirty="0">
                  <a:solidFill>
                    <a:srgbClr val="FD0386"/>
                  </a:solidFill>
                  <a:latin typeface="+mn-lt"/>
                  <a:ea typeface="+mn-ea"/>
                  <a:cs typeface="+mn-cs"/>
                </a:rPr>
                <a:t>            </a:t>
              </a:r>
              <a:endParaRPr kumimoji="0" lang="zh-CN" altLang="en-US" sz="4000" b="1" kern="1200" cap="none" spc="0" normalizeH="0" baseline="0" noProof="0" dirty="0">
                <a:solidFill>
                  <a:srgbClr val="FD0386"/>
                </a:solidFill>
                <a:latin typeface="+mn-lt"/>
                <a:ea typeface="+mn-ea"/>
                <a:cs typeface="+mn-cs"/>
              </a:endParaRPr>
            </a:p>
          </p:txBody>
        </p:sp>
        <p:sp>
          <p:nvSpPr>
            <p:cNvPr id="6" name="文本框 5"/>
            <p:cNvSpPr txBox="1"/>
            <p:nvPr/>
          </p:nvSpPr>
          <p:spPr bwMode="auto">
            <a:xfrm>
              <a:off x="1950837" y="3090175"/>
              <a:ext cx="1592514" cy="829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p>
              <a:pPr marR="0" defTabSz="914400">
                <a:lnSpc>
                  <a:spcPct val="120000"/>
                </a:lnSpc>
                <a:spcBef>
                  <a:spcPts val="0"/>
                </a:spcBef>
                <a:buClrTx/>
                <a:buSzTx/>
                <a:buFontTx/>
                <a:defRPr/>
              </a:pPr>
              <a:r>
                <a:rPr kumimoji="0" lang="en-US" altLang="zh-CN" sz="4000" b="1" i="1" kern="1200" cap="none" spc="0" normalizeH="0" baseline="0" noProof="0" dirty="0">
                  <a:solidFill>
                    <a:srgbClr val="FD0386"/>
                  </a:solidFill>
                  <a:latin typeface="+mn-lt"/>
                  <a:ea typeface="+mn-ea"/>
                  <a:cs typeface="+mn-cs"/>
                </a:rPr>
                <a:t>y</a:t>
              </a:r>
              <a:r>
                <a:rPr kumimoji="0" lang="en-US" altLang="zh-CN" sz="4000" b="1" kern="1200" cap="none" spc="0" normalizeH="0" baseline="0" noProof="0" dirty="0">
                  <a:solidFill>
                    <a:srgbClr val="FD0386"/>
                  </a:solidFill>
                  <a:latin typeface="+mn-lt"/>
                  <a:ea typeface="+mn-ea"/>
                  <a:cs typeface="+mn-cs"/>
                </a:rPr>
                <a:t>=30.</a:t>
              </a:r>
              <a:r>
                <a:rPr kumimoji="0" lang="zh-CN" altLang="en-US" sz="4000" b="1" kern="1200" cap="none" spc="0" normalizeH="0" baseline="0" noProof="0" dirty="0">
                  <a:solidFill>
                    <a:srgbClr val="FD0386"/>
                  </a:solidFill>
                  <a:latin typeface="+mn-lt"/>
                  <a:ea typeface="+mn-ea"/>
                  <a:cs typeface="+mn-cs"/>
                </a:rPr>
                <a:t>                  </a:t>
              </a:r>
              <a:endParaRPr kumimoji="0" lang="zh-CN" altLang="en-US" sz="4000" b="1" kern="1200" cap="none" spc="0" normalizeH="0" baseline="0" noProof="0" dirty="0">
                <a:solidFill>
                  <a:srgbClr val="FD0386"/>
                </a:solidFill>
                <a:latin typeface="+mn-lt"/>
                <a:ea typeface="+mn-ea"/>
                <a:cs typeface="+mn-cs"/>
              </a:endParaRPr>
            </a:p>
          </p:txBody>
        </p:sp>
      </p:grpSp>
      <p:sp>
        <p:nvSpPr>
          <p:cNvPr id="7" name="文本框 6"/>
          <p:cNvSpPr txBox="1"/>
          <p:nvPr/>
        </p:nvSpPr>
        <p:spPr>
          <a:xfrm>
            <a:off x="71755" y="3570605"/>
            <a:ext cx="2371725" cy="460375"/>
          </a:xfrm>
          <a:prstGeom prst="rect">
            <a:avLst/>
          </a:prstGeom>
          <a:noFill/>
        </p:spPr>
        <p:txBody>
          <a:bodyPr wrap="square" rtlCol="0">
            <a:spAutoFit/>
          </a:bodyPr>
          <a:p>
            <a:r>
              <a:rPr lang="zh-CN" altLang="en-US" sz="2400" b="1" noProof="0" dirty="0">
                <a:ln>
                  <a:noFill/>
                </a:ln>
                <a:effectLst/>
                <a:uLnTx/>
                <a:uFillTx/>
                <a:latin typeface="+mn-lt"/>
                <a:ea typeface="+mn-ea"/>
                <a:sym typeface="+mn-ea"/>
              </a:rPr>
              <a:t>∴</a:t>
            </a:r>
            <a:r>
              <a:rPr lang="zh-CN" altLang="en-US" sz="2400" b="1"/>
              <a:t>方程组的解为</a:t>
            </a:r>
            <a:endParaRPr lang="zh-CN" altLang="en-US" sz="2400" b="1"/>
          </a:p>
        </p:txBody>
      </p:sp>
      <p:sp>
        <p:nvSpPr>
          <p:cNvPr id="8" name="文本框 7"/>
          <p:cNvSpPr txBox="1"/>
          <p:nvPr/>
        </p:nvSpPr>
        <p:spPr>
          <a:xfrm>
            <a:off x="6857365" y="216535"/>
            <a:ext cx="750570" cy="583565"/>
          </a:xfrm>
          <a:prstGeom prst="rect">
            <a:avLst/>
          </a:prstGeom>
          <a:noFill/>
        </p:spPr>
        <p:txBody>
          <a:bodyPr wrap="square" rtlCol="0">
            <a:spAutoFit/>
          </a:bodyPr>
          <a:p>
            <a:r>
              <a:rPr lang="en-US" altLang="zh-CN" sz="3200" b="1" noProof="0" dirty="0">
                <a:latin typeface="+mn-lt"/>
                <a:ea typeface="+mn-ea"/>
                <a:sym typeface="+mn-ea"/>
              </a:rPr>
              <a:t>③</a:t>
            </a:r>
            <a:endParaRPr lang="en-US" altLang="zh-CN" sz="3200" b="1" noProof="0" dirty="0">
              <a:latin typeface="+mn-lt"/>
              <a:ea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linds(horizontal)">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linds(horizontal)">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linds(horizontal)">
                                      <p:cBhvr>
                                        <p:cTn id="33" dur="500"/>
                                        <p:tgtEl>
                                          <p:spTgt spid="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linds(horizont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291"/>
                                        </p:tgtEl>
                                        <p:attrNameLst>
                                          <p:attrName>style.visibility</p:attrName>
                                        </p:attrNameLst>
                                      </p:cBhvr>
                                      <p:to>
                                        <p:strVal val="visible"/>
                                      </p:to>
                                    </p:set>
                                    <p:anim calcmode="lin" valueType="num">
                                      <p:cBhvr additive="base">
                                        <p:cTn id="43" dur="500" fill="hold"/>
                                        <p:tgtEl>
                                          <p:spTgt spid="12291"/>
                                        </p:tgtEl>
                                        <p:attrNameLst>
                                          <p:attrName>ppt_x</p:attrName>
                                        </p:attrNameLst>
                                      </p:cBhvr>
                                      <p:tavLst>
                                        <p:tav tm="0">
                                          <p:val>
                                            <p:strVal val="#ppt_x"/>
                                          </p:val>
                                        </p:tav>
                                        <p:tav tm="100000">
                                          <p:val>
                                            <p:strVal val="#ppt_x"/>
                                          </p:val>
                                        </p:tav>
                                      </p:tavLst>
                                    </p:anim>
                                    <p:anim calcmode="lin" valueType="num">
                                      <p:cBhvr additive="base">
                                        <p:cTn id="44"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 name="内容占位符 1"/>
          <p:cNvSpPr txBox="1"/>
          <p:nvPr/>
        </p:nvSpPr>
        <p:spPr bwMode="auto">
          <a:xfrm>
            <a:off x="160020" y="123190"/>
            <a:ext cx="8878570" cy="4907280"/>
          </a:xfrm>
          <a:prstGeom prst="rect">
            <a:avLst/>
          </a:prstGeom>
          <a:noFill/>
          <a:ln w="28575">
            <a:solidFill>
              <a:srgbClr val="0066FF"/>
            </a:solidFill>
            <a:miter lim="800000"/>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2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      </a:t>
            </a:r>
            <a:r>
              <a:rPr kumimoji="0" lang="zh-CN" altLang="en-US" sz="3600" b="1" i="0" u="none" strike="noStrike" kern="1200" cap="none" spc="0" normalizeH="0" baseline="0" noProof="0" dirty="0">
                <a:ln>
                  <a:noFill/>
                </a:ln>
                <a:solidFill>
                  <a:schemeClr val="tx1"/>
                </a:solidFill>
                <a:effectLst/>
                <a:uLnTx/>
                <a:uFillTx/>
                <a:latin typeface="+mn-lt"/>
                <a:ea typeface="+mn-ea"/>
                <a:cs typeface="+mn-cs"/>
              </a:rPr>
              <a:t>  解二元一次方程组的基本思想是“消元”，也就是要消去其中一个未知数，把解二元一次方程组转化成解一元一次方程</a:t>
            </a:r>
            <a:r>
              <a:rPr kumimoji="0" lang="en-US" altLang="zh-CN" sz="3600" b="1" i="0" u="none" strike="noStrike" kern="1200" cap="none" spc="0" normalizeH="0" baseline="0" noProof="0" dirty="0">
                <a:ln>
                  <a:noFill/>
                </a:ln>
                <a:solidFill>
                  <a:schemeClr val="tx1"/>
                </a:solidFill>
                <a:effectLst/>
                <a:uLnTx/>
                <a:uFillTx/>
                <a:latin typeface="+mn-lt"/>
                <a:ea typeface="+mn-ea"/>
                <a:cs typeface="+mn-cs"/>
              </a:rPr>
              <a:t>.</a:t>
            </a:r>
            <a:endParaRPr kumimoji="0" lang="en-US" altLang="zh-CN" sz="36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20000"/>
              </a:lnSpc>
              <a:spcBef>
                <a:spcPct val="0"/>
              </a:spcBef>
              <a:spcAft>
                <a:spcPct val="0"/>
              </a:spcAft>
              <a:buClrTx/>
              <a:buSzTx/>
              <a:buFont typeface="Arial" panose="020B0604020202020204" pitchFamily="34" charset="0"/>
              <a:buNone/>
              <a:defRPr/>
            </a:pPr>
            <a:r>
              <a:rPr kumimoji="0" lang="en-US" altLang="zh-CN" sz="3600" b="1" i="0" u="none" strike="noStrike" kern="1200" cap="none" spc="0" normalizeH="0" baseline="0" noProof="0" dirty="0">
                <a:ln>
                  <a:noFill/>
                </a:ln>
                <a:solidFill>
                  <a:schemeClr val="tx1"/>
                </a:solidFill>
                <a:effectLst/>
                <a:uLnTx/>
                <a:uFillTx/>
                <a:latin typeface="+mn-lt"/>
                <a:ea typeface="+mn-ea"/>
                <a:cs typeface="+mn-cs"/>
              </a:rPr>
              <a:t>        </a:t>
            </a:r>
            <a:r>
              <a:rPr kumimoji="0" lang="zh-CN" altLang="en-US" sz="3600" b="1" i="0" u="none" strike="noStrike" kern="1200" cap="none" spc="0" normalizeH="0" baseline="0" noProof="0" dirty="0">
                <a:ln>
                  <a:noFill/>
                </a:ln>
                <a:solidFill>
                  <a:schemeClr val="tx1"/>
                </a:solidFill>
                <a:effectLst/>
                <a:uLnTx/>
                <a:uFillTx/>
                <a:latin typeface="+mn-lt"/>
                <a:ea typeface="+mn-ea"/>
                <a:cs typeface="+mn-cs"/>
              </a:rPr>
              <a:t>从一个方程中求出某一个未知数的表达式，再把它“代入”另一个方程，进行求解，这种方法叫做</a:t>
            </a:r>
            <a:r>
              <a:rPr kumimoji="0" lang="zh-CN" alt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rPr>
              <a:t>代入消元法</a:t>
            </a:r>
            <a:r>
              <a:rPr kumimoji="0" lang="zh-CN" altLang="en-US" sz="3600" b="1" i="0" u="none" strike="noStrike" kern="1200" cap="none" spc="0" normalizeH="0" baseline="0" noProof="0" dirty="0">
                <a:ln>
                  <a:noFill/>
                </a:ln>
                <a:solidFill>
                  <a:schemeClr val="tx1"/>
                </a:solidFill>
                <a:effectLst/>
                <a:uLnTx/>
                <a:uFillTx/>
                <a:latin typeface="+mn-lt"/>
                <a:ea typeface="+mn-ea"/>
                <a:cs typeface="+mn-cs"/>
              </a:rPr>
              <a:t>，简称</a:t>
            </a:r>
            <a:r>
              <a:rPr kumimoji="0" lang="zh-CN" alt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rPr>
              <a:t>代入法</a:t>
            </a:r>
            <a:r>
              <a:rPr kumimoji="0" lang="en-US" altLang="zh-CN" sz="3600" b="1" i="0" u="none" strike="noStrike" kern="1200" cap="none" spc="0" normalizeH="0" baseline="0" noProof="0" dirty="0">
                <a:ln>
                  <a:noFill/>
                </a:ln>
                <a:solidFill>
                  <a:schemeClr val="tx1"/>
                </a:solidFill>
                <a:effectLst/>
                <a:uLnTx/>
                <a:uFillTx/>
                <a:latin typeface="+mn-lt"/>
                <a:ea typeface="+mn-ea"/>
                <a:cs typeface="+mn-cs"/>
              </a:rPr>
              <a:t>.</a:t>
            </a:r>
            <a:endParaRPr kumimoji="0" lang="en-US" altLang="zh-CN" sz="3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linds(horizontal)">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100" name="Rectangle 4"/>
          <p:cNvSpPr/>
          <p:nvPr/>
        </p:nvSpPr>
        <p:spPr>
          <a:xfrm>
            <a:off x="80645" y="180975"/>
            <a:ext cx="8513445" cy="2122805"/>
          </a:xfrm>
          <a:prstGeom prst="rect">
            <a:avLst/>
          </a:prstGeom>
          <a:noFill/>
          <a:ln w="9525">
            <a:noFill/>
          </a:ln>
        </p:spPr>
        <p:txBody>
          <a:bodyPr wrap="square" anchor="ctr">
            <a:spAutoFit/>
          </a:bodyPr>
          <a:p>
            <a:pPr indent="304800">
              <a:lnSpc>
                <a:spcPct val="150000"/>
              </a:lnSpc>
              <a:buFont typeface="Arial" panose="020B0604020202020204" pitchFamily="34" charset="0"/>
            </a:pPr>
            <a:r>
              <a:rPr lang="zh-CN" altLang="en-US" sz="4400" b="1" dirty="0">
                <a:latin typeface="Times New Roman" panose="02020603050405020304" pitchFamily="18" charset="0"/>
                <a:ea typeface="黑体" panose="02010609060101010101" pitchFamily="49" charset="-122"/>
              </a:rPr>
              <a:t>用含 </a:t>
            </a:r>
            <a:r>
              <a:rPr lang="en-US" altLang="zh-CN" sz="4400" b="1" i="1" dirty="0">
                <a:latin typeface="Times New Roman" panose="02020603050405020304" pitchFamily="18" charset="0"/>
                <a:ea typeface="黑体" panose="02010609060101010101" pitchFamily="49" charset="-122"/>
              </a:rPr>
              <a:t>x </a:t>
            </a:r>
            <a:r>
              <a:rPr lang="zh-CN" altLang="en-US" sz="4400" b="1" dirty="0">
                <a:latin typeface="Times New Roman" panose="02020603050405020304" pitchFamily="18" charset="0"/>
                <a:ea typeface="黑体" panose="02010609060101010101" pitchFamily="49" charset="-122"/>
              </a:rPr>
              <a:t>的代数式表示 </a:t>
            </a:r>
            <a:r>
              <a:rPr lang="en-US" altLang="zh-CN" sz="4400" b="1" i="1" dirty="0">
                <a:latin typeface="Times New Roman" panose="02020603050405020304" pitchFamily="18" charset="0"/>
                <a:ea typeface="黑体" panose="02010609060101010101" pitchFamily="49" charset="-122"/>
              </a:rPr>
              <a:t>y </a:t>
            </a:r>
            <a:r>
              <a:rPr lang="en-US" altLang="zh-CN" sz="4400" b="1" dirty="0">
                <a:latin typeface="Times New Roman" panose="02020603050405020304" pitchFamily="18" charset="0"/>
                <a:ea typeface="黑体" panose="02010609060101010101" pitchFamily="49" charset="-122"/>
              </a:rPr>
              <a:t>.</a:t>
            </a:r>
            <a:endParaRPr lang="en-US" altLang="zh-CN" sz="4400" b="1" dirty="0">
              <a:latin typeface="Times New Roman" panose="02020603050405020304" pitchFamily="18" charset="0"/>
              <a:ea typeface="黑体" panose="02010609060101010101" pitchFamily="49" charset="-122"/>
            </a:endParaRPr>
          </a:p>
          <a:p>
            <a:pPr indent="304800">
              <a:lnSpc>
                <a:spcPct val="150000"/>
              </a:lnSpc>
            </a:pPr>
            <a:r>
              <a:rPr lang="en-US" altLang="zh-CN" sz="4400" b="1" dirty="0">
                <a:latin typeface="Times New Roman" panose="02020603050405020304" pitchFamily="18" charset="0"/>
                <a:ea typeface="黑体" panose="02010609060101010101" pitchFamily="49" charset="-122"/>
              </a:rPr>
              <a:t>①2</a:t>
            </a:r>
            <a:r>
              <a:rPr lang="en-US" altLang="zh-CN" sz="4400" b="1" i="1" dirty="0">
                <a:latin typeface="Times New Roman" panose="02020603050405020304" pitchFamily="18" charset="0"/>
                <a:ea typeface="黑体" panose="02010609060101010101" pitchFamily="49" charset="-122"/>
              </a:rPr>
              <a:t>x</a:t>
            </a:r>
            <a:r>
              <a:rPr lang="en-US" altLang="zh-CN" sz="4400" b="1" dirty="0">
                <a:latin typeface="Times New Roman" panose="02020603050405020304" pitchFamily="18" charset="0"/>
                <a:ea typeface="黑体" panose="02010609060101010101" pitchFamily="49" charset="-122"/>
              </a:rPr>
              <a:t>+9</a:t>
            </a:r>
            <a:r>
              <a:rPr lang="en-US" altLang="zh-CN" sz="4400" b="1" i="1" dirty="0">
                <a:latin typeface="Times New Roman" panose="02020603050405020304" pitchFamily="18" charset="0"/>
                <a:ea typeface="黑体" panose="02010609060101010101" pitchFamily="49" charset="-122"/>
              </a:rPr>
              <a:t>=y </a:t>
            </a:r>
            <a:r>
              <a:rPr lang="en-US" altLang="zh-CN" sz="4400" b="1" dirty="0">
                <a:latin typeface="Times New Roman" panose="02020603050405020304" pitchFamily="18" charset="0"/>
                <a:ea typeface="黑体" panose="02010609060101010101" pitchFamily="49" charset="-122"/>
              </a:rPr>
              <a:t>– 3</a:t>
            </a:r>
            <a:r>
              <a:rPr lang="en-US" altLang="zh-CN" sz="4400" b="1" i="1" dirty="0">
                <a:latin typeface="Times New Roman" panose="02020603050405020304" pitchFamily="18" charset="0"/>
                <a:ea typeface="黑体" panose="02010609060101010101" pitchFamily="49" charset="-122"/>
              </a:rPr>
              <a:t>	</a:t>
            </a:r>
            <a:r>
              <a:rPr lang="en-US" altLang="zh-CN" sz="4400" b="1" dirty="0">
                <a:latin typeface="Times New Roman" panose="02020603050405020304" pitchFamily="18" charset="0"/>
                <a:ea typeface="黑体" panose="02010609060101010101" pitchFamily="49" charset="-122"/>
              </a:rPr>
              <a:t>	②4</a:t>
            </a:r>
            <a:r>
              <a:rPr lang="en-US" altLang="zh-CN" sz="4400" b="1" i="1" dirty="0">
                <a:latin typeface="Times New Roman" panose="02020603050405020304" pitchFamily="18" charset="0"/>
                <a:ea typeface="黑体" panose="02010609060101010101" pitchFamily="49" charset="-122"/>
              </a:rPr>
              <a:t>x </a:t>
            </a:r>
            <a:r>
              <a:rPr lang="en-US" altLang="zh-CN" sz="4400" b="1" dirty="0">
                <a:latin typeface="Times New Roman" panose="02020603050405020304" pitchFamily="18" charset="0"/>
                <a:ea typeface="黑体" panose="02010609060101010101" pitchFamily="49" charset="-122"/>
              </a:rPr>
              <a:t>– 3</a:t>
            </a:r>
            <a:r>
              <a:rPr lang="en-US" altLang="zh-CN" sz="4400" b="1" i="1" dirty="0">
                <a:latin typeface="Times New Roman" panose="02020603050405020304" pitchFamily="18" charset="0"/>
                <a:ea typeface="黑体" panose="02010609060101010101" pitchFamily="49" charset="-122"/>
              </a:rPr>
              <a:t>y</a:t>
            </a:r>
            <a:r>
              <a:rPr lang="en-US" altLang="zh-CN" sz="4400" b="1" dirty="0">
                <a:latin typeface="Times New Roman" panose="02020603050405020304" pitchFamily="18" charset="0"/>
                <a:ea typeface="黑体" panose="02010609060101010101" pitchFamily="49" charset="-122"/>
              </a:rPr>
              <a:t>=72</a:t>
            </a:r>
            <a:endParaRPr lang="en-US" altLang="zh-CN" sz="4400" b="1" dirty="0">
              <a:latin typeface="Times New Roman" panose="02020603050405020304" pitchFamily="18" charset="0"/>
              <a:ea typeface="黑体" panose="02010609060101010101" pitchFamily="49" charset="-122"/>
            </a:endParaRPr>
          </a:p>
        </p:txBody>
      </p:sp>
      <p:sp>
        <p:nvSpPr>
          <p:cNvPr id="4" name="文本框 3"/>
          <p:cNvSpPr txBox="1"/>
          <p:nvPr/>
        </p:nvSpPr>
        <p:spPr bwMode="auto">
          <a:xfrm>
            <a:off x="462598" y="2399348"/>
            <a:ext cx="2914015" cy="11988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R="0" defTabSz="914400">
              <a:lnSpc>
                <a:spcPct val="120000"/>
              </a:lnSpc>
              <a:spcBef>
                <a:spcPts val="0"/>
              </a:spcBef>
              <a:buClrTx/>
              <a:buSzTx/>
              <a:buFontTx/>
              <a:defRPr/>
            </a:pPr>
            <a:r>
              <a:rPr kumimoji="0" lang="en-US" altLang="zh-CN" sz="6000" b="1" i="1" kern="1200" cap="none" spc="0" normalizeH="0" baseline="0" noProof="0" dirty="0">
                <a:solidFill>
                  <a:srgbClr val="FD0386"/>
                </a:solidFill>
                <a:latin typeface="+mn-lt"/>
                <a:ea typeface="+mn-ea"/>
                <a:cs typeface="+mn-cs"/>
              </a:rPr>
              <a:t>y</a:t>
            </a:r>
            <a:r>
              <a:rPr kumimoji="0" lang="en-US" altLang="zh-CN" sz="6000" b="1" kern="1200" cap="none" spc="0" normalizeH="0" baseline="0" noProof="0" dirty="0">
                <a:solidFill>
                  <a:srgbClr val="FD0386"/>
                </a:solidFill>
                <a:latin typeface="+mn-lt"/>
                <a:ea typeface="+mn-ea"/>
                <a:cs typeface="+mn-cs"/>
              </a:rPr>
              <a:t>=2</a:t>
            </a:r>
            <a:r>
              <a:rPr kumimoji="0" lang="en-US" altLang="zh-CN" sz="6000" b="1" i="1" kern="1200" cap="none" spc="0" normalizeH="0" baseline="0" noProof="0" dirty="0">
                <a:solidFill>
                  <a:srgbClr val="FD0386"/>
                </a:solidFill>
                <a:latin typeface="+mn-lt"/>
                <a:ea typeface="+mn-ea"/>
                <a:cs typeface="+mn-cs"/>
              </a:rPr>
              <a:t>x</a:t>
            </a:r>
            <a:r>
              <a:rPr kumimoji="0" lang="en-US" altLang="zh-CN" sz="6000" b="1" kern="1200" cap="none" spc="0" normalizeH="0" baseline="0" noProof="0" dirty="0">
                <a:solidFill>
                  <a:srgbClr val="FD0386"/>
                </a:solidFill>
                <a:latin typeface="+mn-lt"/>
                <a:ea typeface="+mn-ea"/>
                <a:cs typeface="+mn-cs"/>
              </a:rPr>
              <a:t>+12</a:t>
            </a:r>
            <a:endParaRPr kumimoji="0" lang="en-US" altLang="zh-CN" sz="6000" b="1" kern="1200" cap="none" spc="0" normalizeH="0" baseline="0" noProof="0" dirty="0">
              <a:solidFill>
                <a:srgbClr val="FD0386"/>
              </a:solidFill>
              <a:latin typeface="+mn-lt"/>
              <a:ea typeface="+mn-ea"/>
              <a:cs typeface="+mn-cs"/>
            </a:endParaRPr>
          </a:p>
        </p:txBody>
      </p:sp>
      <p:graphicFrame>
        <p:nvGraphicFramePr>
          <p:cNvPr id="7" name="Object 13"/>
          <p:cNvGraphicFramePr>
            <a:graphicFrameLocks noChangeAspect="1"/>
          </p:cNvGraphicFramePr>
          <p:nvPr/>
        </p:nvGraphicFramePr>
        <p:xfrm>
          <a:off x="4515485" y="2399665"/>
          <a:ext cx="3573145" cy="1285875"/>
        </p:xfrm>
        <a:graphic>
          <a:graphicData uri="http://schemas.openxmlformats.org/presentationml/2006/ole">
            <mc:AlternateContent xmlns:mc="http://schemas.openxmlformats.org/markup-compatibility/2006">
              <mc:Choice xmlns:v="urn:schemas-microsoft-com:vml" Requires="v">
                <p:oleObj spid="_x0000_s3076" name="" r:id="rId1" imgW="749300" imgH="393700" progId="Equation.DSMT4">
                  <p:embed/>
                </p:oleObj>
              </mc:Choice>
              <mc:Fallback>
                <p:oleObj name="" r:id="rId1" imgW="749300" imgH="393700" progId="Equation.DSMT4">
                  <p:embed/>
                  <p:pic>
                    <p:nvPicPr>
                      <p:cNvPr id="0" name="图片 3075"/>
                      <p:cNvPicPr/>
                      <p:nvPr/>
                    </p:nvPicPr>
                    <p:blipFill>
                      <a:blip r:embed="rId2"/>
                      <a:stretch>
                        <a:fillRect/>
                      </a:stretch>
                    </p:blipFill>
                    <p:spPr>
                      <a:xfrm>
                        <a:off x="4515485" y="2399665"/>
                        <a:ext cx="3573145" cy="1285875"/>
                      </a:xfrm>
                      <a:prstGeom prst="rect">
                        <a:avLst/>
                      </a:prstGeom>
                      <a:noFill/>
                      <a:ln w="38100">
                        <a:noFill/>
                        <a:miter/>
                      </a:ln>
                    </p:spPr>
                  </p:pic>
                </p:oleObj>
              </mc:Fallback>
            </mc:AlternateContent>
          </a:graphicData>
        </a:graphic>
      </p:graphicFrame>
      <p:sp>
        <p:nvSpPr>
          <p:cNvPr id="2" name="文本框 1"/>
          <p:cNvSpPr txBox="1"/>
          <p:nvPr/>
        </p:nvSpPr>
        <p:spPr>
          <a:xfrm>
            <a:off x="361950" y="3826510"/>
            <a:ext cx="8609330" cy="1198880"/>
          </a:xfrm>
          <a:prstGeom prst="rect">
            <a:avLst/>
          </a:prstGeom>
          <a:noFill/>
        </p:spPr>
        <p:txBody>
          <a:bodyPr wrap="square" rtlCol="0">
            <a:spAutoFit/>
          </a:bodyPr>
          <a:p>
            <a:r>
              <a:rPr lang="zh-CN" altLang="en-US" sz="3600"/>
              <a:t>用一个未知数表示另一个未知数要</a:t>
            </a:r>
            <a:r>
              <a:rPr lang="zh-CN" altLang="en-US" sz="3600"/>
              <a:t>将</a:t>
            </a:r>
            <a:endParaRPr lang="zh-CN" altLang="en-US" sz="3600"/>
          </a:p>
          <a:p>
            <a:r>
              <a:rPr lang="zh-CN" altLang="en-US" sz="3600"/>
              <a:t>  </a:t>
            </a:r>
            <a:r>
              <a:rPr lang="zh-CN" altLang="en-US" sz="3600" b="1">
                <a:solidFill>
                  <a:srgbClr val="FF0000"/>
                </a:solidFill>
              </a:rPr>
              <a:t>被表示的未知数的系数化为</a:t>
            </a:r>
            <a:r>
              <a:rPr lang="en-US" altLang="zh-CN" sz="3600" b="1">
                <a:solidFill>
                  <a:srgbClr val="FF0000"/>
                </a:solidFill>
              </a:rPr>
              <a:t>1</a:t>
            </a:r>
            <a:endParaRPr lang="en-US" altLang="zh-C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文本框 1"/>
          <p:cNvSpPr txBox="1"/>
          <p:nvPr/>
        </p:nvSpPr>
        <p:spPr bwMode="auto">
          <a:xfrm>
            <a:off x="474345" y="158750"/>
            <a:ext cx="3705860" cy="755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zh-CN" altLang="en-US" sz="3600" b="1" kern="1200" cap="none" spc="0" normalizeH="0" baseline="0" noProof="0" dirty="0">
                <a:solidFill>
                  <a:srgbClr val="0000FF"/>
                </a:solidFill>
                <a:latin typeface="+mn-lt"/>
                <a:ea typeface="+mn-ea"/>
                <a:cs typeface="+mn-cs"/>
              </a:rPr>
              <a:t>例</a:t>
            </a:r>
            <a:r>
              <a:rPr kumimoji="0" lang="en-US" altLang="zh-CN" sz="3600" b="1" kern="1200" cap="none" spc="0" normalizeH="0" baseline="0" noProof="0" dirty="0">
                <a:solidFill>
                  <a:srgbClr val="0000FF"/>
                </a:solidFill>
                <a:latin typeface="+mn-lt"/>
                <a:ea typeface="+mn-ea"/>
                <a:cs typeface="+mn-cs"/>
              </a:rPr>
              <a:t>1    </a:t>
            </a:r>
            <a:r>
              <a:rPr kumimoji="0" lang="zh-CN" altLang="en-US" sz="3600" b="1" kern="1200" cap="none" spc="0" normalizeH="0" baseline="0" noProof="0" dirty="0">
                <a:latin typeface="+mn-lt"/>
                <a:ea typeface="+mn-ea"/>
                <a:cs typeface="+mn-cs"/>
              </a:rPr>
              <a:t>解方程组：</a:t>
            </a:r>
            <a:endParaRPr kumimoji="0" lang="zh-CN" altLang="en-US" sz="3600" b="1" kern="1200" cap="none" spc="0" normalizeH="0" baseline="0" noProof="0" dirty="0">
              <a:latin typeface="+mn-lt"/>
              <a:ea typeface="+mn-ea"/>
              <a:cs typeface="+mn-cs"/>
            </a:endParaRPr>
          </a:p>
        </p:txBody>
      </p:sp>
      <p:grpSp>
        <p:nvGrpSpPr>
          <p:cNvPr id="11267" name="组合 2"/>
          <p:cNvGrpSpPr/>
          <p:nvPr/>
        </p:nvGrpSpPr>
        <p:grpSpPr>
          <a:xfrm>
            <a:off x="2065021" y="1046480"/>
            <a:ext cx="5202554" cy="1636161"/>
            <a:chOff x="1866446" y="2360220"/>
            <a:chExt cx="3802208" cy="1162698"/>
          </a:xfrm>
        </p:grpSpPr>
        <p:sp>
          <p:nvSpPr>
            <p:cNvPr id="4" name="左大括号 3"/>
            <p:cNvSpPr/>
            <p:nvPr/>
          </p:nvSpPr>
          <p:spPr>
            <a:xfrm>
              <a:off x="1866446" y="2523429"/>
              <a:ext cx="122181" cy="875436"/>
            </a:xfrm>
            <a:prstGeom prst="leftBrace">
              <a:avLst>
                <a:gd name="adj1" fmla="val 4537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 name="文本框 4"/>
            <p:cNvSpPr txBox="1"/>
            <p:nvPr/>
          </p:nvSpPr>
          <p:spPr bwMode="auto">
            <a:xfrm>
              <a:off x="1950886" y="2360220"/>
              <a:ext cx="3717768" cy="431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en-US" altLang="zh-CN" sz="2800" b="1" kern="1200" cap="none" spc="0" normalizeH="0" baseline="0" noProof="0" dirty="0">
                  <a:latin typeface="+mn-lt"/>
                  <a:ea typeface="+mn-ea"/>
                  <a:cs typeface="+mn-cs"/>
                </a:rPr>
                <a:t>2</a:t>
              </a:r>
              <a:r>
                <a:rPr kumimoji="0" lang="en-US" altLang="zh-CN" sz="2800" b="1" i="1" kern="1200" cap="none" spc="0" normalizeH="0" baseline="0" noProof="0" dirty="0">
                  <a:latin typeface="+mn-lt"/>
                  <a:ea typeface="+mn-ea"/>
                  <a:cs typeface="+mn-cs"/>
                </a:rPr>
                <a:t>x</a:t>
              </a:r>
              <a:r>
                <a:rPr kumimoji="0" lang="en-US" altLang="zh-CN" sz="2800" b="1" kern="1200" cap="none" spc="0" normalizeH="0" baseline="0" noProof="0" dirty="0">
                  <a:latin typeface="+mn-lt"/>
                  <a:ea typeface="+mn-ea"/>
                  <a:cs typeface="+mn-cs"/>
                </a:rPr>
                <a:t>+3</a:t>
              </a:r>
              <a:r>
                <a:rPr kumimoji="0" lang="en-US" altLang="zh-CN" sz="2800" b="1" i="1" kern="1200" cap="none" spc="0" normalizeH="0" baseline="0" noProof="0" dirty="0">
                  <a:latin typeface="+mn-lt"/>
                  <a:ea typeface="+mn-ea"/>
                  <a:cs typeface="+mn-cs"/>
                </a:rPr>
                <a:t>y</a:t>
              </a:r>
              <a:r>
                <a:rPr kumimoji="0" lang="en-US" altLang="zh-CN" sz="2800" b="1" kern="1200" cap="none" spc="0" normalizeH="0" baseline="0" noProof="0" dirty="0">
                  <a:latin typeface="+mn-lt"/>
                  <a:ea typeface="+mn-ea"/>
                  <a:cs typeface="+mn-cs"/>
                </a:rPr>
                <a:t>= – 7</a:t>
              </a:r>
              <a:r>
                <a:rPr kumimoji="0" lang="zh-CN" altLang="en-US" sz="2800" b="1" kern="1200" cap="none" spc="0" normalizeH="0" baseline="0" noProof="0" dirty="0">
                  <a:latin typeface="+mn-lt"/>
                  <a:ea typeface="+mn-ea"/>
                  <a:cs typeface="+mn-cs"/>
                </a:rPr>
                <a:t>，            ①</a:t>
              </a:r>
              <a:endParaRPr kumimoji="0" lang="zh-CN" altLang="en-US" sz="2800" b="1" kern="1200" cap="none" spc="0" normalizeH="0" baseline="0" noProof="0" dirty="0">
                <a:latin typeface="+mn-lt"/>
                <a:ea typeface="+mn-ea"/>
                <a:cs typeface="+mn-cs"/>
              </a:endParaRPr>
            </a:p>
          </p:txBody>
        </p:sp>
        <p:sp>
          <p:nvSpPr>
            <p:cNvPr id="6" name="文本框 5"/>
            <p:cNvSpPr txBox="1"/>
            <p:nvPr/>
          </p:nvSpPr>
          <p:spPr bwMode="auto">
            <a:xfrm>
              <a:off x="1950886" y="3091074"/>
              <a:ext cx="3627324" cy="431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defTabSz="914400">
                <a:lnSpc>
                  <a:spcPct val="120000"/>
                </a:lnSpc>
                <a:spcBef>
                  <a:spcPts val="0"/>
                </a:spcBef>
                <a:buClrTx/>
                <a:buSzTx/>
                <a:buFontTx/>
                <a:defRPr/>
              </a:pPr>
              <a:r>
                <a:rPr kumimoji="0" lang="en-US" altLang="zh-CN" sz="2800" b="1" i="1" kern="1200" cap="none" spc="0" normalizeH="0" baseline="0" noProof="0" dirty="0">
                  <a:latin typeface="+mn-lt"/>
                  <a:ea typeface="+mn-ea"/>
                  <a:cs typeface="+mn-cs"/>
                </a:rPr>
                <a:t>x</a:t>
              </a:r>
              <a:r>
                <a:rPr kumimoji="0" lang="en-US" altLang="zh-CN" sz="2800" b="1" kern="1200" cap="none" spc="0" normalizeH="0" baseline="0" noProof="0" dirty="0">
                  <a:latin typeface="+mn-lt"/>
                  <a:ea typeface="+mn-ea"/>
                  <a:cs typeface="+mn-cs"/>
                </a:rPr>
                <a:t>+2</a:t>
              </a:r>
              <a:r>
                <a:rPr kumimoji="0" lang="en-US" altLang="zh-CN" sz="2800" b="1" i="1" kern="1200" cap="none" spc="0" normalizeH="0" baseline="0" noProof="0" dirty="0">
                  <a:latin typeface="+mn-lt"/>
                  <a:ea typeface="+mn-ea"/>
                  <a:cs typeface="+mn-cs"/>
                </a:rPr>
                <a:t>y</a:t>
              </a:r>
              <a:r>
                <a:rPr kumimoji="0" lang="en-US" altLang="zh-CN" sz="2800" b="1" kern="1200" cap="none" spc="0" normalizeH="0" baseline="0" noProof="0" dirty="0">
                  <a:latin typeface="+mn-lt"/>
                  <a:ea typeface="+mn-ea"/>
                  <a:cs typeface="+mn-cs"/>
                </a:rPr>
                <a:t>=3</a:t>
              </a:r>
              <a:r>
                <a:rPr kumimoji="0" lang="zh-CN" altLang="en-US" sz="2800" b="1" kern="1200" cap="none" spc="0" normalizeH="0" baseline="0" noProof="0" dirty="0">
                  <a:latin typeface="+mn-lt"/>
                  <a:ea typeface="+mn-ea"/>
                  <a:cs typeface="+mn-cs"/>
                </a:rPr>
                <a:t>，                  ②</a:t>
              </a:r>
              <a:endParaRPr kumimoji="0" lang="zh-CN" altLang="en-US" sz="2800" b="1" kern="1200" cap="none" spc="0" normalizeH="0" baseline="0" noProof="0" dirty="0">
                <a:latin typeface="+mn-lt"/>
                <a:ea typeface="+mn-ea"/>
                <a:cs typeface="+mn-cs"/>
              </a:endParaRPr>
            </a:p>
          </p:txBody>
        </p:sp>
      </p:grpSp>
      <p:sp>
        <p:nvSpPr>
          <p:cNvPr id="7" name="文本框 6"/>
          <p:cNvSpPr txBox="1"/>
          <p:nvPr/>
        </p:nvSpPr>
        <p:spPr bwMode="auto">
          <a:xfrm>
            <a:off x="474345" y="2869565"/>
            <a:ext cx="7721600" cy="21583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R="0" defTabSz="914400">
              <a:lnSpc>
                <a:spcPct val="120000"/>
              </a:lnSpc>
              <a:spcBef>
                <a:spcPts val="0"/>
              </a:spcBef>
              <a:buClrTx/>
              <a:buSzTx/>
              <a:buFontTx/>
              <a:defRPr/>
            </a:pPr>
            <a:r>
              <a:rPr kumimoji="0" lang="zh-CN" altLang="en-US" sz="2800" b="1" kern="1200" cap="none" spc="0" normalizeH="0" baseline="0" noProof="0" dirty="0">
                <a:latin typeface="+mn-lt"/>
                <a:ea typeface="+mn-ea"/>
                <a:cs typeface="+mn-cs"/>
              </a:rPr>
              <a:t>        </a:t>
            </a:r>
            <a:r>
              <a:rPr kumimoji="0" lang="zh-CN" altLang="en-US" sz="2800" b="1" kern="1200" cap="none" spc="0" normalizeH="0" baseline="0" noProof="0" dirty="0">
                <a:solidFill>
                  <a:srgbClr val="FF0000"/>
                </a:solidFill>
                <a:latin typeface="+mn-lt"/>
                <a:ea typeface="+mn-ea"/>
                <a:cs typeface="+mn-cs"/>
              </a:rPr>
              <a:t>分析：</a:t>
            </a:r>
            <a:r>
              <a:rPr kumimoji="0" lang="zh-CN" altLang="en-US" sz="2800" b="1" kern="1200" cap="none" spc="0" normalizeH="0" baseline="0" noProof="0" dirty="0">
                <a:solidFill>
                  <a:schemeClr val="tx1"/>
                </a:solidFill>
                <a:latin typeface="+mn-lt"/>
                <a:ea typeface="楷体" panose="02010609060101010101" pitchFamily="49" charset="-122"/>
                <a:cs typeface="+mn-cs"/>
              </a:rPr>
              <a:t>要考虑将一个方程中的某个未知数用含另一个未知数的代数式表示</a:t>
            </a:r>
            <a:r>
              <a:rPr kumimoji="0" lang="en-US" altLang="zh-CN" sz="2800" b="1" kern="1200" cap="none" spc="0" normalizeH="0" baseline="0" noProof="0" dirty="0">
                <a:solidFill>
                  <a:schemeClr val="tx1"/>
                </a:solidFill>
                <a:latin typeface="+mn-lt"/>
                <a:ea typeface="楷体" panose="02010609060101010101" pitchFamily="49" charset="-122"/>
                <a:cs typeface="+mn-cs"/>
              </a:rPr>
              <a:t>.</a:t>
            </a:r>
            <a:r>
              <a:rPr kumimoji="0" lang="zh-CN" altLang="en-US" sz="2800" b="1" kern="1200" cap="none" spc="0" normalizeH="0" baseline="0" noProof="0" dirty="0">
                <a:solidFill>
                  <a:schemeClr val="tx1"/>
                </a:solidFill>
                <a:latin typeface="+mn-lt"/>
                <a:ea typeface="楷体" panose="02010609060101010101" pitchFamily="49" charset="-122"/>
                <a:cs typeface="+mn-cs"/>
              </a:rPr>
              <a:t>方程②中</a:t>
            </a:r>
            <a:r>
              <a:rPr kumimoji="0" lang="en-US" altLang="zh-CN" sz="2800" b="1" i="1" kern="1200" cap="none" spc="0" normalizeH="0" baseline="0" noProof="0" dirty="0">
                <a:solidFill>
                  <a:schemeClr val="tx1"/>
                </a:solidFill>
                <a:latin typeface="+mn-lt"/>
                <a:ea typeface="楷体" panose="02010609060101010101" pitchFamily="49" charset="-122"/>
                <a:cs typeface="+mn-cs"/>
              </a:rPr>
              <a:t>x</a:t>
            </a:r>
            <a:r>
              <a:rPr kumimoji="0" lang="zh-CN" altLang="en-US" sz="2800" b="1" kern="1200" cap="none" spc="0" normalizeH="0" baseline="0" noProof="0" dirty="0">
                <a:solidFill>
                  <a:schemeClr val="tx1"/>
                </a:solidFill>
                <a:latin typeface="+mn-lt"/>
                <a:ea typeface="楷体" panose="02010609060101010101" pitchFamily="49" charset="-122"/>
                <a:cs typeface="+mn-cs"/>
              </a:rPr>
              <a:t>的系数是</a:t>
            </a:r>
            <a:r>
              <a:rPr kumimoji="0" lang="en-US" altLang="zh-CN" sz="2800" b="1" kern="1200" cap="none" spc="0" normalizeH="0" baseline="0" noProof="0" dirty="0">
                <a:solidFill>
                  <a:schemeClr val="tx1"/>
                </a:solidFill>
                <a:latin typeface="+mn-lt"/>
                <a:ea typeface="楷体" panose="02010609060101010101" pitchFamily="49" charset="-122"/>
                <a:cs typeface="+mn-cs"/>
              </a:rPr>
              <a:t>1</a:t>
            </a:r>
            <a:r>
              <a:rPr kumimoji="0" lang="zh-CN" altLang="en-US" sz="2800" b="1" kern="1200" cap="none" spc="0" normalizeH="0" baseline="0" noProof="0" dirty="0">
                <a:solidFill>
                  <a:schemeClr val="tx1"/>
                </a:solidFill>
                <a:latin typeface="+mn-lt"/>
                <a:ea typeface="楷体" panose="02010609060101010101" pitchFamily="49" charset="-122"/>
                <a:cs typeface="+mn-cs"/>
              </a:rPr>
              <a:t>，因此，可以先将方程②变形，用含</a:t>
            </a:r>
            <a:r>
              <a:rPr kumimoji="0" lang="en-US" altLang="zh-CN" sz="2800" b="1" i="1" kern="1200" cap="none" spc="0" normalizeH="0" baseline="0" noProof="0" dirty="0">
                <a:solidFill>
                  <a:schemeClr val="tx1"/>
                </a:solidFill>
                <a:latin typeface="+mn-lt"/>
                <a:ea typeface="楷体" panose="02010609060101010101" pitchFamily="49" charset="-122"/>
                <a:cs typeface="+mn-cs"/>
              </a:rPr>
              <a:t>y</a:t>
            </a:r>
            <a:r>
              <a:rPr kumimoji="0" lang="zh-CN" altLang="en-US" sz="2800" b="1" kern="1200" cap="none" spc="0" normalizeH="0" baseline="0" noProof="0" dirty="0">
                <a:solidFill>
                  <a:schemeClr val="tx1"/>
                </a:solidFill>
                <a:latin typeface="+mn-lt"/>
                <a:ea typeface="楷体" panose="02010609060101010101" pitchFamily="49" charset="-122"/>
                <a:cs typeface="+mn-cs"/>
              </a:rPr>
              <a:t>的代数式表示</a:t>
            </a:r>
            <a:r>
              <a:rPr kumimoji="0" lang="en-US" altLang="zh-CN" sz="2800" b="1" i="1" kern="1200" cap="none" spc="0" normalizeH="0" baseline="0" noProof="0" dirty="0">
                <a:solidFill>
                  <a:schemeClr val="tx1"/>
                </a:solidFill>
                <a:latin typeface="+mn-lt"/>
                <a:ea typeface="楷体" panose="02010609060101010101" pitchFamily="49" charset="-122"/>
                <a:cs typeface="+mn-cs"/>
              </a:rPr>
              <a:t>x</a:t>
            </a:r>
            <a:r>
              <a:rPr kumimoji="0" lang="zh-CN" altLang="en-US" sz="2800" b="1" kern="1200" cap="none" spc="0" normalizeH="0" baseline="0" noProof="0" dirty="0">
                <a:solidFill>
                  <a:schemeClr val="tx1"/>
                </a:solidFill>
                <a:latin typeface="+mn-lt"/>
                <a:ea typeface="楷体" panose="02010609060101010101" pitchFamily="49" charset="-122"/>
                <a:cs typeface="+mn-cs"/>
              </a:rPr>
              <a:t>，再代入方程①求解</a:t>
            </a:r>
            <a:r>
              <a:rPr kumimoji="0" lang="en-US" altLang="zh-CN" sz="2800" b="1" kern="1200" cap="none" spc="0" normalizeH="0" baseline="0" noProof="0" dirty="0">
                <a:solidFill>
                  <a:schemeClr val="tx1"/>
                </a:solidFill>
                <a:latin typeface="+mn-lt"/>
                <a:ea typeface="楷体" panose="02010609060101010101" pitchFamily="49" charset="-122"/>
                <a:cs typeface="+mn-cs"/>
              </a:rPr>
              <a:t>.</a:t>
            </a:r>
            <a:endParaRPr kumimoji="0" lang="en-US" altLang="zh-CN" sz="2800" b="1" kern="1200" cap="none" spc="0" normalizeH="0" baseline="0" noProof="0" dirty="0">
              <a:solidFill>
                <a:schemeClr val="tx1"/>
              </a:solidFill>
              <a:latin typeface="+mn-lt"/>
              <a:ea typeface="楷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文本框 1"/>
          <p:cNvSpPr txBox="1"/>
          <p:nvPr/>
        </p:nvSpPr>
        <p:spPr bwMode="auto">
          <a:xfrm>
            <a:off x="80010" y="66675"/>
            <a:ext cx="8984615" cy="47421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algn="l" defTabSz="914400">
              <a:lnSpc>
                <a:spcPct val="120000"/>
              </a:lnSpc>
              <a:spcBef>
                <a:spcPts val="0"/>
              </a:spcBef>
              <a:buClrTx/>
              <a:buSzTx/>
              <a:buFontTx/>
              <a:defRPr/>
            </a:pPr>
            <a:r>
              <a:rPr kumimoji="0" lang="zh-CN" altLang="en-US" sz="3600" b="1" kern="1200" cap="none" spc="0" normalizeH="0" baseline="0" noProof="0" dirty="0">
                <a:solidFill>
                  <a:schemeClr val="tx1"/>
                </a:solidFill>
                <a:latin typeface="+mn-lt"/>
                <a:ea typeface="楷体" panose="02010609060101010101" pitchFamily="49" charset="-122"/>
                <a:cs typeface="+mn-cs"/>
              </a:rPr>
              <a:t>解    由②，得            </a:t>
            </a:r>
            <a:r>
              <a:rPr kumimoji="0" lang="en-US" altLang="zh-CN" sz="3600" b="1" i="1" kern="1200" cap="none" spc="0" normalizeH="0" baseline="0" noProof="0" dirty="0">
                <a:solidFill>
                  <a:schemeClr val="tx1"/>
                </a:solidFill>
                <a:latin typeface="+mn-lt"/>
                <a:ea typeface="楷体" panose="02010609060101010101" pitchFamily="49" charset="-122"/>
                <a:cs typeface="+mn-cs"/>
              </a:rPr>
              <a:t>x</a:t>
            </a:r>
            <a:r>
              <a:rPr kumimoji="0" lang="en-US" altLang="zh-CN" sz="3600" b="1" kern="1200" cap="none" spc="0" normalizeH="0" baseline="0" noProof="0" dirty="0">
                <a:solidFill>
                  <a:schemeClr val="tx1"/>
                </a:solidFill>
                <a:latin typeface="+mn-lt"/>
                <a:ea typeface="楷体" panose="02010609060101010101" pitchFamily="49" charset="-122"/>
                <a:cs typeface="+mn-cs"/>
              </a:rPr>
              <a:t>=3 – 2</a:t>
            </a:r>
            <a:r>
              <a:rPr kumimoji="0" lang="en-US" altLang="zh-CN" sz="3600" b="1" i="1" kern="1200" cap="none" spc="0" normalizeH="0" baseline="0" noProof="0" dirty="0">
                <a:solidFill>
                  <a:schemeClr val="tx1"/>
                </a:solidFill>
                <a:latin typeface="+mn-lt"/>
                <a:ea typeface="楷体" panose="02010609060101010101" pitchFamily="49" charset="-122"/>
                <a:cs typeface="+mn-cs"/>
              </a:rPr>
              <a:t>y.</a:t>
            </a:r>
            <a:r>
              <a:rPr kumimoji="0" lang="en-US" altLang="zh-CN" sz="3600" b="1" kern="1200" cap="none" spc="0" normalizeH="0" baseline="0" noProof="0" dirty="0">
                <a:solidFill>
                  <a:schemeClr val="tx1"/>
                </a:solidFill>
                <a:latin typeface="+mn-lt"/>
                <a:ea typeface="楷体" panose="02010609060101010101" pitchFamily="49" charset="-122"/>
                <a:cs typeface="+mn-cs"/>
              </a:rPr>
              <a:t>         </a:t>
            </a:r>
            <a:r>
              <a:rPr kumimoji="0" lang="zh-CN" altLang="en-US" sz="3600" b="1" kern="1200" cap="none" spc="0" normalizeH="0" baseline="0" noProof="0" dirty="0">
                <a:solidFill>
                  <a:schemeClr val="tx1"/>
                </a:solidFill>
                <a:latin typeface="+mn-lt"/>
                <a:ea typeface="楷体" panose="02010609060101010101" pitchFamily="49" charset="-122"/>
                <a:cs typeface="+mn-cs"/>
              </a:rPr>
              <a:t>③</a:t>
            </a:r>
            <a:endParaRPr kumimoji="0" lang="en-US" altLang="zh-CN" sz="3600" b="1" kern="1200" cap="none" spc="0" normalizeH="0" baseline="0" noProof="0" dirty="0">
              <a:solidFill>
                <a:schemeClr val="tx1"/>
              </a:solidFill>
              <a:latin typeface="+mn-lt"/>
              <a:ea typeface="楷体" panose="02010609060101010101" pitchFamily="49" charset="-122"/>
              <a:cs typeface="+mn-cs"/>
            </a:endParaRPr>
          </a:p>
          <a:p>
            <a:pPr marR="0" algn="l" defTabSz="914400">
              <a:lnSpc>
                <a:spcPct val="120000"/>
              </a:lnSpc>
              <a:spcBef>
                <a:spcPts val="0"/>
              </a:spcBef>
              <a:buClrTx/>
              <a:buSzTx/>
              <a:buFontTx/>
              <a:defRPr/>
            </a:pPr>
            <a:r>
              <a:rPr kumimoji="0" lang="zh-CN" altLang="en-US" sz="3600" b="1" kern="1200" cap="none" spc="0" normalizeH="0" baseline="0" noProof="0" dirty="0">
                <a:solidFill>
                  <a:schemeClr val="tx1"/>
                </a:solidFill>
                <a:latin typeface="+mn-lt"/>
                <a:ea typeface="楷体" panose="02010609060101010101" pitchFamily="49" charset="-122"/>
                <a:cs typeface="+mn-cs"/>
              </a:rPr>
              <a:t>把③代入①，得</a:t>
            </a:r>
            <a:endParaRPr kumimoji="0" lang="en-US" altLang="zh-CN" sz="3600" b="1" kern="1200" cap="none" spc="0" normalizeH="0" baseline="0" noProof="0" dirty="0">
              <a:solidFill>
                <a:schemeClr val="tx1"/>
              </a:solidFill>
              <a:latin typeface="+mn-lt"/>
              <a:ea typeface="楷体" panose="02010609060101010101" pitchFamily="49" charset="-122"/>
              <a:cs typeface="+mn-cs"/>
            </a:endParaRPr>
          </a:p>
          <a:p>
            <a:pPr marR="0" algn="l" defTabSz="914400">
              <a:lnSpc>
                <a:spcPct val="120000"/>
              </a:lnSpc>
              <a:spcBef>
                <a:spcPts val="0"/>
              </a:spcBef>
              <a:buClrTx/>
              <a:buSzTx/>
              <a:buFontTx/>
              <a:defRPr/>
            </a:pPr>
            <a:r>
              <a:rPr kumimoji="0" lang="en-US" altLang="zh-CN" sz="3600" b="1" kern="1200" cap="none" spc="0" normalizeH="0" baseline="0" noProof="0" dirty="0">
                <a:solidFill>
                  <a:schemeClr val="tx1"/>
                </a:solidFill>
                <a:latin typeface="+mn-lt"/>
                <a:ea typeface="楷体" panose="02010609060101010101" pitchFamily="49" charset="-122"/>
                <a:cs typeface="+mn-cs"/>
              </a:rPr>
              <a:t>                                   2</a:t>
            </a:r>
            <a:r>
              <a:rPr kumimoji="0" lang="zh-CN" altLang="en-US" sz="3600" b="1" kern="1200" cap="none" spc="0" normalizeH="0" baseline="0" noProof="0" dirty="0">
                <a:solidFill>
                  <a:schemeClr val="tx1"/>
                </a:solidFill>
                <a:latin typeface="+mn-lt"/>
                <a:ea typeface="楷体" panose="02010609060101010101" pitchFamily="49" charset="-122"/>
                <a:cs typeface="+mn-cs"/>
              </a:rPr>
              <a:t>（</a:t>
            </a:r>
            <a:r>
              <a:rPr kumimoji="0" lang="en-US" altLang="zh-CN" sz="3600" b="1" kern="1200" cap="none" spc="0" normalizeH="0" baseline="0" noProof="0" dirty="0">
                <a:solidFill>
                  <a:schemeClr val="tx1"/>
                </a:solidFill>
                <a:latin typeface="+mn-lt"/>
                <a:ea typeface="楷体" panose="02010609060101010101" pitchFamily="49" charset="-122"/>
                <a:cs typeface="+mn-cs"/>
              </a:rPr>
              <a:t>3 – 2</a:t>
            </a:r>
            <a:r>
              <a:rPr kumimoji="0" lang="en-US" altLang="zh-CN" sz="3600" b="1" i="1" kern="1200" cap="none" spc="0" normalizeH="0" baseline="0" noProof="0" dirty="0">
                <a:solidFill>
                  <a:schemeClr val="tx1"/>
                </a:solidFill>
                <a:latin typeface="+mn-lt"/>
                <a:ea typeface="楷体" panose="02010609060101010101" pitchFamily="49" charset="-122"/>
                <a:cs typeface="+mn-cs"/>
              </a:rPr>
              <a:t>y</a:t>
            </a:r>
            <a:r>
              <a:rPr kumimoji="0" lang="zh-CN" altLang="en-US" sz="3600" b="1" kern="1200" cap="none" spc="0" normalizeH="0" baseline="0" noProof="0" dirty="0">
                <a:solidFill>
                  <a:schemeClr val="tx1"/>
                </a:solidFill>
                <a:latin typeface="+mn-lt"/>
                <a:ea typeface="楷体" panose="02010609060101010101" pitchFamily="49" charset="-122"/>
                <a:cs typeface="+mn-cs"/>
              </a:rPr>
              <a:t>）</a:t>
            </a:r>
            <a:r>
              <a:rPr kumimoji="0" lang="en-US" altLang="zh-CN" sz="3600" b="1" kern="1200" cap="none" spc="0" normalizeH="0" baseline="0" noProof="0" dirty="0">
                <a:solidFill>
                  <a:schemeClr val="tx1"/>
                </a:solidFill>
                <a:latin typeface="+mn-lt"/>
                <a:ea typeface="楷体" panose="02010609060101010101" pitchFamily="49" charset="-122"/>
                <a:cs typeface="+mn-cs"/>
              </a:rPr>
              <a:t>+3</a:t>
            </a:r>
            <a:r>
              <a:rPr kumimoji="0" lang="en-US" altLang="zh-CN" sz="3600" b="1" i="1" kern="1200" cap="none" spc="0" normalizeH="0" baseline="0" noProof="0" dirty="0">
                <a:solidFill>
                  <a:schemeClr val="tx1"/>
                </a:solidFill>
                <a:latin typeface="+mn-lt"/>
                <a:ea typeface="楷体" panose="02010609060101010101" pitchFamily="49" charset="-122"/>
                <a:cs typeface="+mn-cs"/>
              </a:rPr>
              <a:t>y</a:t>
            </a:r>
            <a:r>
              <a:rPr kumimoji="0" lang="en-US" altLang="zh-CN" sz="3600" b="1" kern="1200" cap="none" spc="0" normalizeH="0" baseline="0" noProof="0" dirty="0">
                <a:solidFill>
                  <a:schemeClr val="tx1"/>
                </a:solidFill>
                <a:latin typeface="+mn-lt"/>
                <a:ea typeface="楷体" panose="02010609060101010101" pitchFamily="49" charset="-122"/>
                <a:cs typeface="+mn-cs"/>
              </a:rPr>
              <a:t>=</a:t>
            </a:r>
            <a:r>
              <a:rPr kumimoji="0" lang="zh-CN" altLang="en-US" sz="3600" b="1" kern="1200" cap="none" spc="0" normalizeH="0" baseline="0" noProof="0" dirty="0">
                <a:solidFill>
                  <a:schemeClr val="tx1"/>
                </a:solidFill>
                <a:latin typeface="+mn-lt"/>
                <a:ea typeface="楷体" panose="02010609060101010101" pitchFamily="49" charset="-122"/>
                <a:cs typeface="+mn-cs"/>
              </a:rPr>
              <a:t> </a:t>
            </a:r>
            <a:r>
              <a:rPr kumimoji="0" lang="en-US" altLang="zh-CN" sz="3600" b="1" kern="1200" cap="none" spc="0" normalizeH="0" baseline="0" noProof="0" dirty="0">
                <a:solidFill>
                  <a:schemeClr val="tx1"/>
                </a:solidFill>
                <a:latin typeface="+mn-lt"/>
                <a:ea typeface="楷体" panose="02010609060101010101" pitchFamily="49" charset="-122"/>
                <a:cs typeface="+mn-cs"/>
              </a:rPr>
              <a:t>–7. </a:t>
            </a:r>
            <a:endParaRPr kumimoji="0" lang="en-US" altLang="zh-CN" sz="3600" b="1" kern="1200" cap="none" spc="0" normalizeH="0" baseline="0" noProof="0" dirty="0">
              <a:solidFill>
                <a:schemeClr val="tx1"/>
              </a:solidFill>
              <a:latin typeface="+mn-lt"/>
              <a:ea typeface="楷体" panose="02010609060101010101" pitchFamily="49" charset="-122"/>
              <a:cs typeface="+mn-cs"/>
            </a:endParaRPr>
          </a:p>
          <a:p>
            <a:pPr marR="0" algn="l" defTabSz="914400">
              <a:lnSpc>
                <a:spcPct val="120000"/>
              </a:lnSpc>
              <a:spcBef>
                <a:spcPts val="0"/>
              </a:spcBef>
              <a:buClrTx/>
              <a:buSzTx/>
              <a:buFontTx/>
              <a:defRPr/>
            </a:pPr>
            <a:r>
              <a:rPr kumimoji="0" lang="zh-CN" altLang="en-US" sz="3600" b="1" kern="1200" cap="none" spc="0" normalizeH="0" baseline="0" noProof="0" dirty="0">
                <a:solidFill>
                  <a:schemeClr val="tx1"/>
                </a:solidFill>
                <a:latin typeface="+mn-lt"/>
                <a:ea typeface="楷体" panose="02010609060101010101" pitchFamily="49" charset="-122"/>
                <a:cs typeface="+mn-cs"/>
              </a:rPr>
              <a:t>解得</a:t>
            </a:r>
            <a:r>
              <a:rPr kumimoji="0" lang="en-US" altLang="zh-CN" sz="3600" b="1" kern="1200" cap="none" spc="0" normalizeH="0" baseline="0" noProof="0" dirty="0">
                <a:solidFill>
                  <a:schemeClr val="tx1"/>
                </a:solidFill>
                <a:latin typeface="+mn-lt"/>
                <a:ea typeface="楷体" panose="02010609060101010101" pitchFamily="49" charset="-122"/>
                <a:cs typeface="+mn-cs"/>
              </a:rPr>
              <a:t>                           </a:t>
            </a:r>
            <a:r>
              <a:rPr kumimoji="0" lang="en-US" altLang="zh-CN" sz="3600" b="1" i="1" kern="1200" cap="none" spc="0" normalizeH="0" baseline="0" noProof="0" dirty="0">
                <a:solidFill>
                  <a:schemeClr val="tx1"/>
                </a:solidFill>
                <a:latin typeface="+mn-lt"/>
                <a:ea typeface="楷体" panose="02010609060101010101" pitchFamily="49" charset="-122"/>
                <a:cs typeface="+mn-cs"/>
              </a:rPr>
              <a:t>y</a:t>
            </a:r>
            <a:r>
              <a:rPr kumimoji="0" lang="en-US" altLang="zh-CN" sz="3600" b="1" kern="1200" cap="none" spc="0" normalizeH="0" baseline="0" noProof="0" dirty="0">
                <a:solidFill>
                  <a:schemeClr val="tx1"/>
                </a:solidFill>
                <a:latin typeface="+mn-lt"/>
                <a:ea typeface="楷体" panose="02010609060101010101" pitchFamily="49" charset="-122"/>
                <a:cs typeface="+mn-cs"/>
              </a:rPr>
              <a:t>=13. </a:t>
            </a:r>
            <a:endParaRPr kumimoji="0" lang="en-US" altLang="zh-CN" sz="3600" b="1" kern="1200" cap="none" spc="0" normalizeH="0" baseline="0" noProof="0" dirty="0">
              <a:solidFill>
                <a:schemeClr val="tx1"/>
              </a:solidFill>
              <a:latin typeface="+mn-lt"/>
              <a:ea typeface="楷体" panose="02010609060101010101" pitchFamily="49" charset="-122"/>
              <a:cs typeface="+mn-cs"/>
            </a:endParaRPr>
          </a:p>
          <a:p>
            <a:pPr marR="0" algn="l" defTabSz="914400">
              <a:lnSpc>
                <a:spcPct val="120000"/>
              </a:lnSpc>
              <a:spcBef>
                <a:spcPts val="0"/>
              </a:spcBef>
              <a:buClrTx/>
              <a:buSzTx/>
              <a:buFontTx/>
              <a:defRPr/>
            </a:pPr>
            <a:r>
              <a:rPr kumimoji="0" lang="zh-CN" altLang="en-US" sz="3600" b="1" kern="1200" cap="none" spc="0" normalizeH="0" baseline="0" noProof="0" dirty="0">
                <a:solidFill>
                  <a:schemeClr val="tx1"/>
                </a:solidFill>
                <a:latin typeface="+mn-lt"/>
                <a:ea typeface="楷体" panose="02010609060101010101" pitchFamily="49" charset="-122"/>
                <a:cs typeface="+mn-cs"/>
              </a:rPr>
              <a:t>把</a:t>
            </a:r>
            <a:r>
              <a:rPr kumimoji="0" lang="en-US" altLang="zh-CN" sz="3600" b="1" i="1" kern="1200" cap="none" spc="0" normalizeH="0" baseline="0" noProof="0" dirty="0">
                <a:solidFill>
                  <a:schemeClr val="tx1"/>
                </a:solidFill>
                <a:latin typeface="+mn-lt"/>
                <a:ea typeface="楷体" panose="02010609060101010101" pitchFamily="49" charset="-122"/>
                <a:cs typeface="+mn-cs"/>
              </a:rPr>
              <a:t>y</a:t>
            </a:r>
            <a:r>
              <a:rPr kumimoji="0" lang="en-US" altLang="zh-CN" sz="3600" b="1" kern="1200" cap="none" spc="0" normalizeH="0" baseline="0" noProof="0" dirty="0">
                <a:solidFill>
                  <a:schemeClr val="tx1"/>
                </a:solidFill>
                <a:latin typeface="+mn-lt"/>
                <a:ea typeface="楷体" panose="02010609060101010101" pitchFamily="49" charset="-122"/>
                <a:cs typeface="+mn-cs"/>
              </a:rPr>
              <a:t>=13</a:t>
            </a:r>
            <a:r>
              <a:rPr kumimoji="0" lang="zh-CN" altLang="en-US" sz="3600" b="1" kern="1200" cap="none" spc="0" normalizeH="0" baseline="0" noProof="0" dirty="0">
                <a:solidFill>
                  <a:schemeClr val="tx1"/>
                </a:solidFill>
                <a:latin typeface="+mn-lt"/>
                <a:ea typeface="楷体" panose="02010609060101010101" pitchFamily="49" charset="-122"/>
                <a:cs typeface="+mn-cs"/>
              </a:rPr>
              <a:t>代入③，得</a:t>
            </a:r>
            <a:r>
              <a:rPr kumimoji="0" lang="en-US" altLang="zh-CN" sz="3600" b="1" kern="1200" cap="none" spc="0" normalizeH="0" baseline="0" noProof="0" dirty="0">
                <a:solidFill>
                  <a:schemeClr val="tx1"/>
                </a:solidFill>
                <a:latin typeface="+mn-lt"/>
                <a:ea typeface="楷体" panose="02010609060101010101" pitchFamily="49" charset="-122"/>
                <a:cs typeface="+mn-cs"/>
              </a:rPr>
              <a:t>   </a:t>
            </a:r>
            <a:r>
              <a:rPr kumimoji="0" lang="en-US" altLang="zh-CN" sz="3600" b="1" i="1" kern="1200" cap="none" spc="0" normalizeH="0" baseline="0" noProof="0" dirty="0">
                <a:solidFill>
                  <a:schemeClr val="tx1"/>
                </a:solidFill>
                <a:latin typeface="+mn-lt"/>
                <a:ea typeface="楷体" panose="02010609060101010101" pitchFamily="49" charset="-122"/>
                <a:cs typeface="+mn-cs"/>
              </a:rPr>
              <a:t>x</a:t>
            </a:r>
            <a:r>
              <a:rPr kumimoji="0" lang="en-US" altLang="zh-CN" sz="3600" b="1" kern="1200" cap="none" spc="0" normalizeH="0" baseline="0" noProof="0" dirty="0">
                <a:solidFill>
                  <a:schemeClr val="tx1"/>
                </a:solidFill>
                <a:latin typeface="+mn-lt"/>
                <a:ea typeface="楷体" panose="02010609060101010101" pitchFamily="49" charset="-122"/>
                <a:cs typeface="+mn-cs"/>
              </a:rPr>
              <a:t>= – 23.</a:t>
            </a:r>
            <a:endParaRPr kumimoji="0" lang="en-US" altLang="zh-CN" sz="3600" b="1" kern="1200" cap="none" spc="0" normalizeH="0" baseline="0" noProof="0" dirty="0">
              <a:solidFill>
                <a:srgbClr val="FD0386"/>
              </a:solidFill>
              <a:latin typeface="+mn-lt"/>
              <a:ea typeface="楷体" panose="02010609060101010101" pitchFamily="49" charset="-122"/>
              <a:cs typeface="+mn-cs"/>
            </a:endParaRPr>
          </a:p>
          <a:p>
            <a:pPr marR="0" algn="l" defTabSz="914400">
              <a:lnSpc>
                <a:spcPct val="120000"/>
              </a:lnSpc>
              <a:spcBef>
                <a:spcPts val="0"/>
              </a:spcBef>
              <a:buClrTx/>
              <a:buSzTx/>
              <a:buFontTx/>
              <a:defRPr/>
            </a:pPr>
            <a:endParaRPr kumimoji="0" lang="en-US" altLang="zh-CN" sz="2800" b="1" kern="1200" cap="none" spc="0" normalizeH="0" baseline="0" noProof="0" dirty="0">
              <a:solidFill>
                <a:srgbClr val="FD0386"/>
              </a:solidFill>
              <a:latin typeface="+mn-lt"/>
              <a:ea typeface="楷体" panose="02010609060101010101" pitchFamily="49" charset="-122"/>
              <a:cs typeface="+mn-cs"/>
            </a:endParaRPr>
          </a:p>
          <a:p>
            <a:pPr marR="0" algn="l" defTabSz="914400">
              <a:lnSpc>
                <a:spcPct val="120000"/>
              </a:lnSpc>
              <a:spcBef>
                <a:spcPts val="0"/>
              </a:spcBef>
              <a:buClrTx/>
              <a:buSzTx/>
              <a:buFontTx/>
              <a:defRPr/>
            </a:pPr>
            <a:r>
              <a:rPr lang="zh-CN" altLang="en-US" sz="4400" b="1" noProof="0" dirty="0">
                <a:ln>
                  <a:noFill/>
                </a:ln>
                <a:solidFill>
                  <a:schemeClr val="tx1"/>
                </a:solidFill>
                <a:effectLst/>
                <a:uLnTx/>
                <a:uFillTx/>
                <a:latin typeface="+mn-lt"/>
                <a:ea typeface="+mn-ea"/>
                <a:sym typeface="+mn-ea"/>
              </a:rPr>
              <a:t>∴</a:t>
            </a:r>
            <a:r>
              <a:rPr kumimoji="0" lang="zh-CN" altLang="en-US" sz="4400" b="1" kern="1200" cap="none" spc="0" normalizeH="0" baseline="0" noProof="0" dirty="0">
                <a:solidFill>
                  <a:schemeClr val="tx1"/>
                </a:solidFill>
                <a:latin typeface="+mn-lt"/>
                <a:ea typeface="楷体" panose="02010609060101010101" pitchFamily="49" charset="-122"/>
                <a:cs typeface="+mn-cs"/>
              </a:rPr>
              <a:t>方程组的解为</a:t>
            </a:r>
            <a:endParaRPr kumimoji="0" lang="zh-CN" altLang="en-US" sz="4400" b="1" kern="1200" cap="none" spc="0" normalizeH="0" baseline="0" noProof="0" dirty="0">
              <a:solidFill>
                <a:schemeClr val="tx1"/>
              </a:solidFill>
              <a:latin typeface="+mn-lt"/>
              <a:ea typeface="楷体" panose="02010609060101010101" pitchFamily="49" charset="-122"/>
              <a:cs typeface="+mn-cs"/>
            </a:endParaRPr>
          </a:p>
        </p:txBody>
      </p:sp>
      <p:grpSp>
        <p:nvGrpSpPr>
          <p:cNvPr id="12291" name="组合 2"/>
          <p:cNvGrpSpPr/>
          <p:nvPr/>
        </p:nvGrpSpPr>
        <p:grpSpPr>
          <a:xfrm>
            <a:off x="4380865" y="3294380"/>
            <a:ext cx="3065145" cy="1841673"/>
            <a:chOff x="1822358" y="2360220"/>
            <a:chExt cx="1847887" cy="1237854"/>
          </a:xfrm>
        </p:grpSpPr>
        <p:sp>
          <p:nvSpPr>
            <p:cNvPr id="4" name="左大括号 3"/>
            <p:cNvSpPr/>
            <p:nvPr/>
          </p:nvSpPr>
          <p:spPr>
            <a:xfrm>
              <a:off x="1822358" y="2639507"/>
              <a:ext cx="122135" cy="875946"/>
            </a:xfrm>
            <a:prstGeom prst="leftBrace">
              <a:avLst>
                <a:gd name="adj1" fmla="val 45370"/>
                <a:gd name="adj2" fmla="val 50000"/>
              </a:avLst>
            </a:prstGeom>
            <a:ln w="19050">
              <a:solidFill>
                <a:srgbClr val="FD0386"/>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D0386"/>
                </a:solidFill>
                <a:effectLst/>
                <a:uLnTx/>
                <a:uFillTx/>
                <a:latin typeface="+mn-lt"/>
                <a:ea typeface="+mn-ea"/>
                <a:cs typeface="+mn-cs"/>
              </a:endParaRPr>
            </a:p>
          </p:txBody>
        </p:sp>
        <p:sp>
          <p:nvSpPr>
            <p:cNvPr id="5" name="文本框 4"/>
            <p:cNvSpPr txBox="1"/>
            <p:nvPr/>
          </p:nvSpPr>
          <p:spPr bwMode="auto">
            <a:xfrm>
              <a:off x="1950837" y="2360220"/>
              <a:ext cx="1719408" cy="5078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R="0" defTabSz="914400">
                <a:lnSpc>
                  <a:spcPct val="120000"/>
                </a:lnSpc>
                <a:spcBef>
                  <a:spcPts val="0"/>
                </a:spcBef>
                <a:buClrTx/>
                <a:buSzTx/>
                <a:buFontTx/>
                <a:defRPr/>
              </a:pPr>
              <a:r>
                <a:rPr kumimoji="0" lang="en-US" altLang="zh-CN" sz="3600" b="1" i="1" kern="1200" cap="none" spc="0" normalizeH="0" baseline="0" noProof="0" dirty="0">
                  <a:solidFill>
                    <a:srgbClr val="FD0386"/>
                  </a:solidFill>
                  <a:latin typeface="+mn-lt"/>
                  <a:ea typeface="+mn-ea"/>
                  <a:cs typeface="+mn-cs"/>
                </a:rPr>
                <a:t>x</a:t>
              </a:r>
              <a:r>
                <a:rPr kumimoji="0" lang="en-US" altLang="zh-CN" sz="3600" b="1" kern="1200" cap="none" spc="0" normalizeH="0" baseline="0" noProof="0" dirty="0">
                  <a:solidFill>
                    <a:srgbClr val="FD0386"/>
                  </a:solidFill>
                  <a:latin typeface="+mn-lt"/>
                  <a:ea typeface="+mn-ea"/>
                  <a:cs typeface="+mn-cs"/>
                </a:rPr>
                <a:t>= – 23</a:t>
              </a:r>
              <a:r>
                <a:rPr kumimoji="0" lang="zh-CN" altLang="en-US" sz="3600" b="1" kern="1200" cap="none" spc="0" normalizeH="0" baseline="0" noProof="0" dirty="0">
                  <a:solidFill>
                    <a:srgbClr val="FD0386"/>
                  </a:solidFill>
                  <a:latin typeface="+mn-lt"/>
                  <a:ea typeface="+mn-ea"/>
                  <a:cs typeface="+mn-cs"/>
                </a:rPr>
                <a:t>，</a:t>
              </a:r>
              <a:r>
                <a:rPr kumimoji="0" lang="zh-CN" altLang="en-US" sz="2800" b="1" kern="1200" cap="none" spc="0" normalizeH="0" baseline="0" noProof="0" dirty="0">
                  <a:solidFill>
                    <a:srgbClr val="FD0386"/>
                  </a:solidFill>
                  <a:latin typeface="+mn-lt"/>
                  <a:ea typeface="+mn-ea"/>
                  <a:cs typeface="+mn-cs"/>
                </a:rPr>
                <a:t>            </a:t>
              </a:r>
              <a:endParaRPr kumimoji="0" lang="zh-CN" altLang="en-US" sz="2800" b="1" kern="1200" cap="none" spc="0" normalizeH="0" baseline="0" noProof="0" dirty="0">
                <a:solidFill>
                  <a:srgbClr val="FD0386"/>
                </a:solidFill>
                <a:latin typeface="+mn-lt"/>
                <a:ea typeface="+mn-ea"/>
                <a:cs typeface="+mn-cs"/>
              </a:endParaRPr>
            </a:p>
          </p:txBody>
        </p:sp>
        <p:sp>
          <p:nvSpPr>
            <p:cNvPr id="6" name="文本框 5"/>
            <p:cNvSpPr txBox="1"/>
            <p:nvPr/>
          </p:nvSpPr>
          <p:spPr bwMode="auto">
            <a:xfrm>
              <a:off x="1950837" y="3090175"/>
              <a:ext cx="1592514" cy="5078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R="0" defTabSz="914400">
                <a:lnSpc>
                  <a:spcPct val="120000"/>
                </a:lnSpc>
                <a:spcBef>
                  <a:spcPts val="0"/>
                </a:spcBef>
                <a:buClrTx/>
                <a:buSzTx/>
                <a:buFontTx/>
                <a:defRPr/>
              </a:pPr>
              <a:r>
                <a:rPr kumimoji="0" lang="en-US" altLang="zh-CN" sz="3600" b="1" i="1" kern="1200" cap="none" spc="0" normalizeH="0" baseline="0" noProof="0" dirty="0">
                  <a:solidFill>
                    <a:srgbClr val="FD0386"/>
                  </a:solidFill>
                  <a:latin typeface="+mn-lt"/>
                  <a:ea typeface="+mn-ea"/>
                  <a:cs typeface="+mn-cs"/>
                </a:rPr>
                <a:t>y</a:t>
              </a:r>
              <a:r>
                <a:rPr kumimoji="0" lang="en-US" altLang="zh-CN" sz="3600" b="1" kern="1200" cap="none" spc="0" normalizeH="0" baseline="0" noProof="0" dirty="0">
                  <a:solidFill>
                    <a:srgbClr val="FD0386"/>
                  </a:solidFill>
                  <a:latin typeface="+mn-lt"/>
                  <a:ea typeface="+mn-ea"/>
                  <a:cs typeface="+mn-cs"/>
                </a:rPr>
                <a:t>=13.</a:t>
              </a:r>
              <a:r>
                <a:rPr kumimoji="0" lang="zh-CN" altLang="en-US" sz="3600" b="1" kern="1200" cap="none" spc="0" normalizeH="0" baseline="0" noProof="0" dirty="0">
                  <a:solidFill>
                    <a:srgbClr val="FD0386"/>
                  </a:solidFill>
                  <a:latin typeface="+mn-lt"/>
                  <a:ea typeface="+mn-ea"/>
                  <a:cs typeface="+mn-cs"/>
                </a:rPr>
                <a:t>  </a:t>
              </a:r>
              <a:r>
                <a:rPr kumimoji="0" lang="zh-CN" altLang="en-US" sz="2800" b="1" kern="1200" cap="none" spc="0" normalizeH="0" baseline="0" noProof="0" dirty="0">
                  <a:solidFill>
                    <a:srgbClr val="FD0386"/>
                  </a:solidFill>
                  <a:latin typeface="+mn-lt"/>
                  <a:ea typeface="+mn-ea"/>
                  <a:cs typeface="+mn-cs"/>
                </a:rPr>
                <a:t>                </a:t>
              </a:r>
              <a:endParaRPr kumimoji="0" lang="zh-CN" altLang="en-US" sz="2800" b="1" kern="1200" cap="none" spc="0" normalizeH="0" baseline="0" noProof="0" dirty="0">
                <a:solidFill>
                  <a:srgbClr val="FD0386"/>
                </a:solidFill>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horizontal)">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linds(horizontal)">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291"/>
                                        </p:tgtEl>
                                        <p:attrNameLst>
                                          <p:attrName>style.visibility</p:attrName>
                                        </p:attrNameLst>
                                      </p:cBhvr>
                                      <p:to>
                                        <p:strVal val="visible"/>
                                      </p:to>
                                    </p:set>
                                    <p:anim calcmode="lin" valueType="num">
                                      <p:cBhvr additive="base">
                                        <p:cTn id="35" dur="500" fill="hold"/>
                                        <p:tgtEl>
                                          <p:spTgt spid="12291"/>
                                        </p:tgtEl>
                                        <p:attrNameLst>
                                          <p:attrName>ppt_x</p:attrName>
                                        </p:attrNameLst>
                                      </p:cBhvr>
                                      <p:tavLst>
                                        <p:tav tm="0">
                                          <p:val>
                                            <p:strVal val="#ppt_x"/>
                                          </p:val>
                                        </p:tav>
                                        <p:tav tm="100000">
                                          <p:val>
                                            <p:strVal val="#ppt_x"/>
                                          </p:val>
                                        </p:tav>
                                      </p:tavLst>
                                    </p:anim>
                                    <p:anim calcmode="lin" valueType="num">
                                      <p:cBhvr additive="base">
                                        <p:cTn id="36"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06034768847_1_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Times New Roman"/>
        <a:ea typeface="宋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1297</Words>
  <Application>WPS 演示</Application>
  <PresentationFormat>全屏显示(16:9)</PresentationFormat>
  <Paragraphs>113</Paragraphs>
  <Slides>14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5" baseType="lpstr">
      <vt:lpstr>Arial</vt:lpstr>
      <vt:lpstr>宋体</vt:lpstr>
      <vt:lpstr>Wingdings</vt:lpstr>
      <vt:lpstr>Times New Roman</vt:lpstr>
      <vt:lpstr>黑体</vt:lpstr>
      <vt:lpstr>楷体</vt:lpstr>
      <vt:lpstr>微软雅黑</vt:lpstr>
      <vt:lpstr>Arial Unicode MS</vt:lpstr>
      <vt:lpstr>Calibri</vt:lpstr>
      <vt:lpstr>自定义设计方案</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状元成才路</Company>
  <LinksUpToDate>false</LinksUpToDate>
  <SharedDoc>false</SharedDoc>
  <HyperlinksChanged>false</HyperlinksChanged>
  <AppVersion>14.0000</AppVersion>
  <Manager>状元成才路</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状元成才路</dc:title>
  <dc:creator>状元成才路; User</dc:creator>
  <cp:keywords>状元成才路</cp:keywords>
  <dc:description>状元成才路</dc:description>
  <dc:subject>状元成才路</dc:subject>
  <cp:category>状元成才路</cp:category>
  <cp:lastModifiedBy>PJS</cp:lastModifiedBy>
  <cp:revision>451</cp:revision>
  <dcterms:created xsi:type="dcterms:W3CDTF">2016-01-14T07:05:00Z</dcterms:created>
  <dcterms:modified xsi:type="dcterms:W3CDTF">2020-11-27T05:07:01Z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2052-11.1.0.10072</vt:lpwstr>
  </property>
</Properties>
</file>