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345" r:id="rId2"/>
    <p:sldId id="256" r:id="rId3"/>
    <p:sldId id="321" r:id="rId4"/>
    <p:sldId id="282" r:id="rId5"/>
    <p:sldId id="295" r:id="rId6"/>
    <p:sldId id="346" r:id="rId7"/>
    <p:sldId id="347" r:id="rId8"/>
    <p:sldId id="322" r:id="rId9"/>
    <p:sldId id="348" r:id="rId10"/>
    <p:sldId id="323" r:id="rId11"/>
    <p:sldId id="324" r:id="rId12"/>
    <p:sldId id="349" r:id="rId13"/>
    <p:sldId id="342" r:id="rId14"/>
    <p:sldId id="325" r:id="rId15"/>
    <p:sldId id="327" r:id="rId16"/>
    <p:sldId id="350" r:id="rId17"/>
    <p:sldId id="343" r:id="rId18"/>
    <p:sldId id="330" r:id="rId19"/>
    <p:sldId id="344" r:id="rId20"/>
    <p:sldId id="351" r:id="rId21"/>
    <p:sldId id="352" r:id="rId22"/>
    <p:sldId id="353" r:id="rId23"/>
    <p:sldId id="354" r:id="rId24"/>
    <p:sldId id="355" r:id="rId25"/>
    <p:sldId id="341" r:id="rId26"/>
  </p:sldIdLst>
  <p:sldSz cx="12192000" cy="6858000"/>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9pPr>
  </p:defaultTextStyle>
  <p:extLst>
    <p:ext uri="{EFAFB233-063F-42B5-8137-9DF3F51BA10A}">
      <p15:sldGuideLst xmlns="" xmlns:p15="http://schemas.microsoft.com/office/powerpoint/2012/main">
        <p15:guide id="1" orient="horz" pos="2220">
          <p15:clr>
            <a:srgbClr val="A4A3A4"/>
          </p15:clr>
        </p15:guide>
        <p15:guide id="2" pos="3927">
          <p15:clr>
            <a:srgbClr val="A4A3A4"/>
          </p15:clr>
        </p15:guide>
        <p15:guide id="3" pos="790">
          <p15:clr>
            <a:srgbClr val="A4A3A4"/>
          </p15:clr>
        </p15:guide>
        <p15:guide id="4" pos="6912">
          <p15:clr>
            <a:srgbClr val="A4A3A4"/>
          </p15:clr>
        </p15:guide>
        <p15:guide id="5" orient="horz" pos="1008">
          <p15:clr>
            <a:srgbClr val="A4A3A4"/>
          </p15:clr>
        </p15:guide>
        <p15:guide id="6" orient="horz" pos="670">
          <p15:clr>
            <a:srgbClr val="A4A3A4"/>
          </p15:clr>
        </p15:guide>
        <p15:guide id="7" orient="horz" pos="3696">
          <p15:clr>
            <a:srgbClr val="A4A3A4"/>
          </p15:clr>
        </p15:guide>
        <p15:guide id="8" pos="7512">
          <p15:clr>
            <a:srgbClr val="A4A3A4"/>
          </p15:clr>
        </p15:guide>
        <p15:guide id="9" pos="16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59F42"/>
    <a:srgbClr val="317456"/>
    <a:srgbClr val="0C262D"/>
    <a:srgbClr val="013C18"/>
    <a:srgbClr val="002340"/>
    <a:srgbClr val="56B94A"/>
    <a:srgbClr val="012847"/>
    <a:srgbClr val="262626"/>
    <a:srgbClr val="51BA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9546" autoAdjust="0"/>
  </p:normalViewPr>
  <p:slideViewPr>
    <p:cSldViewPr snapToGrid="0" showGuides="1">
      <p:cViewPr varScale="1">
        <p:scale>
          <a:sx n="65" d="100"/>
          <a:sy n="65" d="100"/>
        </p:scale>
        <p:origin x="-604" y="-52"/>
      </p:cViewPr>
      <p:guideLst>
        <p:guide orient="horz" pos="2220"/>
        <p:guide orient="horz" pos="1008"/>
        <p:guide orient="horz" pos="670"/>
        <p:guide orient="horz" pos="3696"/>
        <p:guide pos="3927"/>
        <p:guide pos="790"/>
        <p:guide pos="6912"/>
        <p:guide pos="7512"/>
        <p:guide pos="166"/>
      </p:guideLst>
    </p:cSldViewPr>
  </p:slideViewPr>
  <p:notesTextViewPr>
    <p:cViewPr>
      <p:scale>
        <a:sx n="1" d="1"/>
        <a:sy n="1" d="1"/>
      </p:scale>
      <p:origin x="0" y="0"/>
    </p:cViewPr>
  </p:notesTextViewPr>
  <p:sorterViewPr>
    <p:cViewPr>
      <p:scale>
        <a:sx n="139" d="100"/>
        <a:sy n="139" d="100"/>
      </p:scale>
      <p:origin x="0" y="0"/>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buFont typeface="Arial" panose="020B0604020202020204" pitchFamily="34" charset="0"/>
              <a:buNone/>
              <a:defRPr sz="1200" smtClean="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buFont typeface="Arial" panose="020B0604020202020204" pitchFamily="34" charset="0"/>
              <a:buNone/>
              <a:defRPr sz="1200" smtClean="0"/>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1" fontAlgn="base" latinLnBrk="0" hangingPunct="1">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编辑母版文本样式</a:t>
            </a:r>
          </a:p>
          <a:p>
            <a:pPr marL="457200" marR="0" lvl="1"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第二级</a:t>
            </a:r>
          </a:p>
          <a:p>
            <a:pPr marL="914400" marR="0" lvl="2"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第三级</a:t>
            </a:r>
          </a:p>
          <a:p>
            <a:pPr marL="1371600" marR="0" lvl="3"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第四级</a:t>
            </a:r>
          </a:p>
          <a:p>
            <a:pPr marL="1828800" marR="0" lvl="4"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第五级</a:t>
            </a: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eaLnBrk="1" hangingPunct="1">
              <a:buFont typeface="Arial" panose="020B0604020202020204" pitchFamily="34" charset="0"/>
              <a:buNone/>
              <a:defRPr sz="1200" smtClean="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eaLnBrk="1" hangingPunct="1">
              <a:buFont typeface="Arial" panose="020B0604020202020204" pitchFamily="34" charset="0"/>
              <a:buNone/>
              <a:defRPr sz="1200" smtClean="0"/>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5D63515E-111E-4B7B-8D2C-25930243D556}" type="slidenum">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val="4141081324"/>
      </p:ext>
    </p:extLst>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www.1ppt.com/tubiao/" TargetMode="External"/><Relationship Id="rId13" Type="http://schemas.openxmlformats.org/officeDocument/2006/relationships/hyperlink" Target="http://www.1ppt.com/jianli/" TargetMode="External"/><Relationship Id="rId18" Type="http://schemas.openxmlformats.org/officeDocument/2006/relationships/hyperlink" Target="http://www.1ppt.com/ziti/" TargetMode="External"/><Relationship Id="rId3" Type="http://schemas.openxmlformats.org/officeDocument/2006/relationships/hyperlink" Target="http://www.1ppt.com/moban/" TargetMode="External"/><Relationship Id="rId7" Type="http://schemas.openxmlformats.org/officeDocument/2006/relationships/hyperlink" Target="http://www.1ppt.com/beijing/" TargetMode="External"/><Relationship Id="rId12" Type="http://schemas.openxmlformats.org/officeDocument/2006/relationships/hyperlink" Target="http://www.1ppt.com/excel/" TargetMode="External"/><Relationship Id="rId17" Type="http://schemas.openxmlformats.org/officeDocument/2006/relationships/hyperlink" Target="http://www.1ppt.com/jiaoan/" TargetMode="External"/><Relationship Id="rId2" Type="http://schemas.openxmlformats.org/officeDocument/2006/relationships/slide" Target="../slides/slide17.xml"/><Relationship Id="rId16" Type="http://schemas.openxmlformats.org/officeDocument/2006/relationships/hyperlink" Target="http://www.1ppt.com/shiti/" TargetMode="External"/><Relationship Id="rId1" Type="http://schemas.openxmlformats.org/officeDocument/2006/relationships/notesMaster" Target="../notesMasters/notesMaster1.xml"/><Relationship Id="rId6" Type="http://schemas.openxmlformats.org/officeDocument/2006/relationships/hyperlink" Target="http://www.1ppt.com/sucai/" TargetMode="External"/><Relationship Id="rId11" Type="http://schemas.openxmlformats.org/officeDocument/2006/relationships/hyperlink" Target="http://www.1ppt.com/word/" TargetMode="External"/><Relationship Id="rId5" Type="http://schemas.openxmlformats.org/officeDocument/2006/relationships/hyperlink" Target="http://www.1ppt.com/jieri/" TargetMode="External"/><Relationship Id="rId15" Type="http://schemas.openxmlformats.org/officeDocument/2006/relationships/hyperlink" Target="http://www.1ppt.com/shouchaobao/" TargetMode="External"/><Relationship Id="rId10" Type="http://schemas.openxmlformats.org/officeDocument/2006/relationships/hyperlink" Target="http://www.1ppt.com/powerpoint/" TargetMode="External"/><Relationship Id="rId4" Type="http://schemas.openxmlformats.org/officeDocument/2006/relationships/hyperlink" Target="http://www.1ppt.com/hangye/" TargetMode="External"/><Relationship Id="rId9" Type="http://schemas.openxmlformats.org/officeDocument/2006/relationships/hyperlink" Target="http://www.1ppt.com/xiazai/" TargetMode="External"/><Relationship Id="rId14" Type="http://schemas.openxmlformats.org/officeDocument/2006/relationships/hyperlink" Target="http://www.1ppt.com/kejian/"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幻灯片图像占位符 1"/>
          <p:cNvSpPr>
            <a:spLocks noGrp="1" noRot="1" noChangeAspect="1"/>
          </p:cNvSpPr>
          <p:nvPr>
            <p:ph type="sldImg"/>
          </p:nvPr>
        </p:nvSpPr>
        <p:spPr>
          <a:ln>
            <a:solidFill>
              <a:srgbClr val="000000"/>
            </a:solidFill>
          </a:ln>
        </p:spPr>
      </p:sp>
      <p:sp>
        <p:nvSpPr>
          <p:cNvPr id="5122" name="备注占位符 2"/>
          <p:cNvSpPr>
            <a:spLocks noGrp="1"/>
          </p:cNvSpPr>
          <p:nvPr>
            <p:ph type="body"/>
          </p:nvPr>
        </p:nvSpPr>
        <p:spPr>
          <a:noFill/>
          <a:ln>
            <a:noFill/>
          </a:ln>
        </p:spPr>
        <p:txBody>
          <a:bodyPr lIns="91440" tIns="45720" rIns="91440" bIns="45720" anchor="t"/>
          <a:lstStyle/>
          <a:p>
            <a:pPr marL="0" lvl="0" indent="0" defTabSz="914400" eaLnBrk="1" latinLnBrk="0" hangingPunct="1">
              <a:lnSpc>
                <a:spcPct val="100000"/>
              </a:lnSpc>
              <a:spcBef>
                <a:spcPct val="0"/>
              </a:spcBef>
              <a:buNone/>
            </a:pPr>
            <a:r>
              <a:rPr lang="zh-CN" altLang="en-US" dirty="0"/>
              <a:t>从上图中我们看到了什么？对称吗？是的，就是对称。</a:t>
            </a:r>
            <a:endParaRPr lang="en-US" altLang="zh-CN" dirty="0"/>
          </a:p>
          <a:p>
            <a:pPr marL="0" lvl="0" indent="0" defTabSz="914400" eaLnBrk="1" latinLnBrk="0" hangingPunct="1">
              <a:lnSpc>
                <a:spcPct val="100000"/>
              </a:lnSpc>
              <a:spcBef>
                <a:spcPct val="0"/>
              </a:spcBef>
              <a:buNone/>
            </a:pPr>
            <a:endParaRPr lang="zh-CN" altLang="en-US" dirty="0"/>
          </a:p>
          <a:p>
            <a:pPr marL="0" lvl="0" indent="0" defTabSz="914400"/>
            <a:r>
              <a:rPr lang="zh-CN" altLang="en-US" dirty="0"/>
              <a:t>在视重设计当中，视重和对称密切相关，为了视觉设计中达到对称和平衡，我们会制造出物体在视重上相等的感觉。</a:t>
            </a:r>
            <a:endParaRPr lang="en-US" altLang="zh-CN" dirty="0"/>
          </a:p>
          <a:p>
            <a:pPr marL="0" lvl="0" indent="0" defTabSz="914400"/>
            <a:endParaRPr lang="en-US" altLang="zh-CN" dirty="0"/>
          </a:p>
          <a:p>
            <a:pPr marL="0" lvl="0" indent="0" defTabSz="914400"/>
            <a:r>
              <a:rPr lang="zh-CN" altLang="en-US" dirty="0"/>
              <a:t>而为了把注意力吸引到某个物体上，我们会选择性打破平衡，重新创造一个视觉层次，从而将目光吸引到我们希望的位置。</a:t>
            </a:r>
            <a:endParaRPr lang="en-US" altLang="zh-CN" dirty="0"/>
          </a:p>
          <a:p>
            <a:pPr marL="0" lvl="0" indent="0" defTabSz="914400"/>
            <a:endParaRPr lang="en-US" altLang="zh-CN" dirty="0"/>
          </a:p>
        </p:txBody>
      </p:sp>
      <p:sp>
        <p:nvSpPr>
          <p:cNvPr id="5123" name="灯片编号占位符 3"/>
          <p:cNvSpPr>
            <a:spLocks noGrp="1"/>
          </p:cNvSpPr>
          <p:nvPr>
            <p:ph type="sldNum" sz="quarter"/>
          </p:nvPr>
        </p:nvSpPr>
        <p:spPr>
          <a:xfrm>
            <a:off x="3884613" y="8685213"/>
            <a:ext cx="2971800" cy="458787"/>
          </a:xfrm>
          <a:prstGeom prst="rect">
            <a:avLst/>
          </a:prstGeom>
          <a:noFill/>
          <a:ln w="9525">
            <a:noFill/>
          </a:ln>
        </p:spPr>
        <p:txBody>
          <a:bodyPr lIns="91440" tIns="45720" rIns="91440" bIns="45720" anchor="b"/>
          <a:lstStyle/>
          <a:p>
            <a:pPr lvl="0" indent="0" algn="r">
              <a:buFont typeface="Arial" panose="020B0604020202020204" pitchFamily="34" charset="0"/>
              <a:buChar char="•"/>
            </a:pPr>
            <a:fld id="{9A0DB2DC-4C9A-4742-B13C-FB6460FD3503}" type="slidenum">
              <a:rPr lang="zh-CN" altLang="en-US" sz="1200"/>
              <a:pPr lvl="0" indent="0" algn="r">
                <a:buFont typeface="Arial" panose="020B0604020202020204" pitchFamily="34" charset="0"/>
                <a:buChar char="•"/>
              </a:pPr>
              <a:t>3</a:t>
            </a:fld>
            <a:endParaRPr lang="zh-CN" altLang="en-US" sz="1200"/>
          </a:p>
        </p:txBody>
      </p:sp>
    </p:spTree>
    <p:extLst>
      <p:ext uri="{BB962C8B-B14F-4D97-AF65-F5344CB8AC3E}">
        <p14:creationId xmlns:p14="http://schemas.microsoft.com/office/powerpoint/2010/main" val="1542581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2620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模板：       </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hlinkClick r:id="rId3"/>
              </a:rPr>
              <a:t>www.1ppt.com/moban/</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行业</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hlinkClick r:id="rId4"/>
              </a:rPr>
              <a:t>www.1ppt.com/hangye/</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 </a:t>
            </a:r>
          </a:p>
          <a:p>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节日</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hlinkClick r:id="rId5"/>
              </a:rPr>
              <a:t>www.1ppt.com/jieri/</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                          PPT</a:t>
            </a:r>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素材：       </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hlinkClick r:id="rId6"/>
              </a:rPr>
              <a:t>www.1ppt.com/sucai/</a:t>
            </a:r>
            <a:endParaRPr lang="en-US" altLang="zh-CN" sz="1200" dirty="0" smtClean="0">
              <a:solidFill>
                <a:srgbClr val="EEECE1">
                  <a:lumMod val="25000"/>
                </a:srgbClr>
              </a:solidFill>
              <a:latin typeface="微软雅黑" panose="020B0503020204020204" pitchFamily="34" charset="-122"/>
              <a:ea typeface="微软雅黑" panose="020B0503020204020204" pitchFamily="34" charset="-122"/>
            </a:endParaRPr>
          </a:p>
          <a:p>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hlinkClick r:id="rId7"/>
              </a:rPr>
              <a:t>www.1ppt.com/beijing/</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                     PPT</a:t>
            </a:r>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图表：       </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hlinkClick r:id="rId8"/>
              </a:rPr>
              <a:t>www.1ppt.com/tubiao/</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      </a:t>
            </a:r>
          </a:p>
          <a:p>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优秀</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下载：</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hlinkClick r:id="rId9"/>
              </a:rPr>
              <a:t>www.1ppt.com/xiazai/</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                       PPT</a:t>
            </a:r>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教程：       </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hlinkClick r:id="rId10"/>
              </a:rPr>
              <a:t>www.1ppt.com/powerpoint/</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      </a:t>
            </a:r>
          </a:p>
          <a:p>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Word</a:t>
            </a:r>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教程：    </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hlinkClick r:id="rId11"/>
              </a:rPr>
              <a:t>www.1ppt.com/word/</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                        Excel</a:t>
            </a:r>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教程：     </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hlinkClick r:id="rId12"/>
              </a:rPr>
              <a:t>www.1ppt.com/excel/</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  </a:t>
            </a:r>
          </a:p>
          <a:p>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个人简历：      </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hlinkClick r:id="rId13"/>
              </a:rPr>
              <a:t>www.1ppt.com/jianli/</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                         PPT</a:t>
            </a:r>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课件：       </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hlinkClick r:id="rId14"/>
              </a:rPr>
              <a:t>www.1ppt.com/kejian/</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 </a:t>
            </a:r>
          </a:p>
          <a:p>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手抄报：          </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hlinkClick r:id="rId15"/>
              </a:rPr>
              <a:t>www.1ppt.com/shouchaobao/</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试题下载：      </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hlinkClick r:id="rId16"/>
              </a:rPr>
              <a:t>www.1ppt.com/shiti/</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  </a:t>
            </a:r>
          </a:p>
          <a:p>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教案下载：      </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hlinkClick r:id="rId17"/>
              </a:rPr>
              <a:t>www.1ppt.com/jiaoan/</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dirty="0" smtClean="0">
                <a:solidFill>
                  <a:srgbClr val="EEECE1">
                    <a:lumMod val="25000"/>
                  </a:srgbClr>
                </a:solidFill>
                <a:latin typeface="微软雅黑" panose="020B0503020204020204" pitchFamily="34" charset="-122"/>
                <a:ea typeface="微软雅黑" panose="020B0503020204020204" pitchFamily="34" charset="-122"/>
              </a:rPr>
              <a:t>字体下载：      </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hlinkClick r:id="rId18"/>
              </a:rPr>
              <a:t>www.1ppt.com/ziti/</a:t>
            </a:r>
            <a:r>
              <a:rPr lang="en-US" altLang="zh-CN" sz="1200" dirty="0" smtClean="0">
                <a:solidFill>
                  <a:srgbClr val="EEECE1">
                    <a:lumMod val="25000"/>
                  </a:srgbClr>
                </a:solidFill>
                <a:latin typeface="微软雅黑" panose="020B0503020204020204" pitchFamily="34" charset="-122"/>
                <a:ea typeface="微软雅黑" panose="020B0503020204020204" pitchFamily="34" charset="-122"/>
              </a:rPr>
              <a:t>              </a:t>
            </a:r>
            <a:endParaRPr lang="zh-CN" altLang="en-US" sz="1200" dirty="0" smtClean="0">
              <a:solidFill>
                <a:srgbClr val="EEECE1">
                  <a:lumMod val="25000"/>
                </a:srgbClr>
              </a:solidFill>
              <a:latin typeface="微软雅黑" panose="020B0503020204020204" pitchFamily="34" charset="-122"/>
              <a:ea typeface="微软雅黑" panose="020B0503020204020204" pitchFamily="34" charset="-122"/>
            </a:endParaRPr>
          </a:p>
          <a:p>
            <a:endParaRPr lang="zh-CN" altLang="en-US" dirty="0"/>
          </a:p>
        </p:txBody>
      </p:sp>
    </p:spTree>
    <p:extLst>
      <p:ext uri="{BB962C8B-B14F-4D97-AF65-F5344CB8AC3E}">
        <p14:creationId xmlns:p14="http://schemas.microsoft.com/office/powerpoint/2010/main" val="3436458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6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base"/>
            <a:r>
              <a:rPr lang="zh-CN" altLang="en-US" strike="noStrike" noProof="1"/>
              <a:t>单击此处编辑母版标题样式</a:t>
            </a:r>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a:t>单击以编辑母版副标题样式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68ED1AE-6645-4422-96B9-D1383D3DF7AB}"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竖排文字占位符 2"/>
          <p:cNvSpPr>
            <a:spLocks noGrp="1"/>
          </p:cNvSpPr>
          <p:nvPr>
            <p:ph type="body" orient="vert" idx="1" hasCustomPrompt="1"/>
          </p:nvPr>
        </p:nvSpPr>
        <p:spPr/>
        <p:txBody>
          <a:bodyPr vert="eaVert"/>
          <a:lstStyle/>
          <a:p>
            <a:pPr lvl="0" fontAlgn="base"/>
            <a:r>
              <a:rPr lang="zh-CN" altLang="en-US" strike="noStrike" noProof="1"/>
              <a:t>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68ED1AE-6645-4422-96B9-D1383D3DF7AB}"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pPr fontAlgn="base"/>
            <a:r>
              <a:rPr lang="zh-CN" altLang="en-US" strike="noStrike" noProof="1"/>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fontAlgn="base"/>
            <a:r>
              <a:rPr lang="zh-CN" altLang="en-US" strike="noStrike" noProof="1"/>
              <a:t>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68ED1AE-6645-4422-96B9-D1383D3DF7AB}"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pPr fontAlgn="base"/>
            <a:r>
              <a:rPr lang="zh-CN" altLang="en-US" strike="noStrike" noProof="1"/>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68ED1AE-6645-4422-96B9-D1383D3DF7AB}"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idx="1" hasCustomPrompt="1"/>
          </p:nvPr>
        </p:nvSpPr>
        <p:spPr/>
        <p:txBody>
          <a:bodyPr/>
          <a:lstStyle/>
          <a:p>
            <a:pPr lvl="0" fontAlgn="base"/>
            <a:r>
              <a:rPr lang="zh-CN" altLang="en-US" strike="noStrike" noProof="1"/>
              <a:t>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68ED1AE-6645-4422-96B9-D1383D3DF7AB}"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base"/>
            <a:r>
              <a:rPr lang="zh-CN" altLang="en-US" strike="noStrike" noProof="1"/>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fontAlgn="base"/>
            <a:r>
              <a:rPr lang="zh-CN" altLang="en-US" strike="noStrike" noProof="1"/>
              <a:t>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68ED1AE-6645-4422-96B9-D1383D3DF7AB}"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fontAlgn="base"/>
            <a:r>
              <a:rPr lang="zh-CN" altLang="en-US" strike="noStrike" noProof="1"/>
              <a:t>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内容占位符 3"/>
          <p:cNvSpPr>
            <a:spLocks noGrp="1"/>
          </p:cNvSpPr>
          <p:nvPr>
            <p:ph sz="half" idx="2" hasCustomPrompt="1"/>
          </p:nvPr>
        </p:nvSpPr>
        <p:spPr>
          <a:xfrm>
            <a:off x="6172200" y="1825625"/>
            <a:ext cx="5181600" cy="4351338"/>
          </a:xfrm>
        </p:spPr>
        <p:txBody>
          <a:bodyPr/>
          <a:lstStyle/>
          <a:p>
            <a:pPr lvl="0" fontAlgn="base"/>
            <a:r>
              <a:rPr lang="zh-CN" altLang="en-US" strike="noStrike" noProof="1"/>
              <a:t>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68ED1AE-6645-4422-96B9-D1383D3DF7AB}"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fontAlgn="base"/>
            <a:r>
              <a:rPr lang="zh-CN" altLang="en-US" strike="noStrike" noProof="1"/>
              <a:t>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fontAlgn="base"/>
            <a:r>
              <a:rPr lang="zh-CN" altLang="en-US" strike="noStrike" noProof="1"/>
              <a:t>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68ED1AE-6645-4422-96B9-D1383D3DF7AB}"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1" name="矩形 10"/>
          <p:cNvSpPr/>
          <p:nvPr userDrawn="1"/>
        </p:nvSpPr>
        <p:spPr>
          <a:xfrm>
            <a:off x="6186185" y="5924939"/>
            <a:ext cx="775136" cy="230832"/>
          </a:xfrm>
          <a:prstGeom prst="rect">
            <a:avLst/>
          </a:prstGeom>
        </p:spPr>
        <p:txBody>
          <a:bodyPr wrap="square">
            <a:spAutoFit/>
          </a:bodyPr>
          <a:lstStyle/>
          <a:p>
            <a:pPr rtl="0" fontAlgn="auto">
              <a:spcBef>
                <a:spcPts val="0"/>
              </a:spcBef>
              <a:spcAft>
                <a:spcPts val="0"/>
              </a:spcAft>
            </a:pPr>
            <a:r>
              <a:rPr lang="en-US" altLang="zh-CN" sz="100" dirty="0">
                <a:solidFill>
                  <a:prstClr val="white"/>
                </a:solidFill>
                <a:latin typeface="Calibri"/>
                <a:ea typeface="宋体"/>
                <a:cs typeface="+mn-cs"/>
              </a:rPr>
              <a:t>PPT</a:t>
            </a:r>
            <a:r>
              <a:rPr lang="zh-CN" altLang="en-US" sz="100" dirty="0">
                <a:solidFill>
                  <a:prstClr val="white"/>
                </a:solidFill>
                <a:latin typeface="Calibri"/>
                <a:ea typeface="宋体"/>
                <a:cs typeface="+mn-cs"/>
              </a:rPr>
              <a:t>模板下载：</a:t>
            </a:r>
            <a:r>
              <a:rPr lang="en-US" altLang="zh-CN" sz="100" dirty="0">
                <a:solidFill>
                  <a:prstClr val="white"/>
                </a:solidFill>
                <a:latin typeface="Calibri"/>
                <a:ea typeface="宋体"/>
                <a:cs typeface="+mn-cs"/>
              </a:rPr>
              <a:t>www.1ppt.com/moban/          </a:t>
            </a:r>
            <a:r>
              <a:rPr lang="zh-CN" altLang="en-US" sz="100" dirty="0">
                <a:solidFill>
                  <a:prstClr val="white"/>
                </a:solidFill>
                <a:latin typeface="Calibri"/>
                <a:ea typeface="宋体"/>
                <a:cs typeface="+mn-cs"/>
              </a:rPr>
              <a:t>行业</a:t>
            </a:r>
            <a:r>
              <a:rPr lang="en-US" altLang="zh-CN" sz="100" dirty="0">
                <a:solidFill>
                  <a:prstClr val="white"/>
                </a:solidFill>
                <a:latin typeface="Calibri"/>
                <a:ea typeface="宋体"/>
                <a:cs typeface="+mn-cs"/>
              </a:rPr>
              <a:t>PPT</a:t>
            </a:r>
            <a:r>
              <a:rPr lang="zh-CN" altLang="en-US" sz="100" dirty="0">
                <a:solidFill>
                  <a:prstClr val="white"/>
                </a:solidFill>
                <a:latin typeface="Calibri"/>
                <a:ea typeface="宋体"/>
                <a:cs typeface="+mn-cs"/>
              </a:rPr>
              <a:t>模板：</a:t>
            </a:r>
            <a:r>
              <a:rPr lang="en-US" altLang="zh-CN" sz="100" dirty="0">
                <a:solidFill>
                  <a:prstClr val="white"/>
                </a:solidFill>
                <a:latin typeface="Calibri"/>
                <a:ea typeface="宋体"/>
                <a:cs typeface="+mn-cs"/>
              </a:rPr>
              <a:t>www.1ppt.com/hangye/ </a:t>
            </a:r>
          </a:p>
          <a:p>
            <a:pPr rtl="0" fontAlgn="auto">
              <a:spcBef>
                <a:spcPts val="0"/>
              </a:spcBef>
              <a:spcAft>
                <a:spcPts val="0"/>
              </a:spcAft>
            </a:pPr>
            <a:r>
              <a:rPr lang="zh-CN" altLang="en-US" sz="100" dirty="0">
                <a:solidFill>
                  <a:prstClr val="white"/>
                </a:solidFill>
                <a:latin typeface="Calibri"/>
                <a:ea typeface="宋体"/>
                <a:cs typeface="+mn-cs"/>
              </a:rPr>
              <a:t>节日</a:t>
            </a:r>
            <a:r>
              <a:rPr lang="en-US" altLang="zh-CN" sz="100" dirty="0">
                <a:solidFill>
                  <a:prstClr val="white"/>
                </a:solidFill>
                <a:latin typeface="Calibri"/>
                <a:ea typeface="宋体"/>
                <a:cs typeface="+mn-cs"/>
              </a:rPr>
              <a:t>PPT</a:t>
            </a:r>
            <a:r>
              <a:rPr lang="zh-CN" altLang="en-US" sz="100" dirty="0">
                <a:solidFill>
                  <a:prstClr val="white"/>
                </a:solidFill>
                <a:latin typeface="Calibri"/>
                <a:ea typeface="宋体"/>
                <a:cs typeface="+mn-cs"/>
              </a:rPr>
              <a:t>模板：</a:t>
            </a:r>
            <a:r>
              <a:rPr lang="en-US" altLang="zh-CN" sz="100" dirty="0">
                <a:solidFill>
                  <a:prstClr val="white"/>
                </a:solidFill>
                <a:latin typeface="Calibri"/>
                <a:ea typeface="宋体"/>
                <a:cs typeface="+mn-cs"/>
              </a:rPr>
              <a:t>www.1ppt.com/jieri/          PPT</a:t>
            </a:r>
            <a:r>
              <a:rPr lang="zh-CN" altLang="en-US" sz="100" dirty="0">
                <a:solidFill>
                  <a:prstClr val="white"/>
                </a:solidFill>
                <a:latin typeface="Calibri"/>
                <a:ea typeface="宋体"/>
                <a:cs typeface="+mn-cs"/>
              </a:rPr>
              <a:t>素材：</a:t>
            </a:r>
            <a:r>
              <a:rPr lang="en-US" altLang="zh-CN" sz="100" dirty="0">
                <a:solidFill>
                  <a:prstClr val="white"/>
                </a:solidFill>
                <a:latin typeface="Calibri"/>
                <a:ea typeface="宋体"/>
                <a:cs typeface="+mn-cs"/>
              </a:rPr>
              <a:t>www.1ppt.com/sucai/</a:t>
            </a:r>
          </a:p>
          <a:p>
            <a:pPr rtl="0" fontAlgn="auto">
              <a:spcBef>
                <a:spcPts val="0"/>
              </a:spcBef>
              <a:spcAft>
                <a:spcPts val="0"/>
              </a:spcAft>
            </a:pPr>
            <a:r>
              <a:rPr lang="en-US" altLang="zh-CN" sz="100" dirty="0">
                <a:solidFill>
                  <a:prstClr val="white"/>
                </a:solidFill>
                <a:latin typeface="Calibri"/>
                <a:ea typeface="宋体"/>
                <a:cs typeface="+mn-cs"/>
              </a:rPr>
              <a:t>PPT</a:t>
            </a:r>
            <a:r>
              <a:rPr lang="zh-CN" altLang="en-US" sz="100" dirty="0">
                <a:solidFill>
                  <a:prstClr val="white"/>
                </a:solidFill>
                <a:latin typeface="Calibri"/>
                <a:ea typeface="宋体"/>
                <a:cs typeface="+mn-cs"/>
              </a:rPr>
              <a:t>背景图片：</a:t>
            </a:r>
            <a:r>
              <a:rPr lang="en-US" altLang="zh-CN" sz="100" dirty="0">
                <a:solidFill>
                  <a:prstClr val="white"/>
                </a:solidFill>
                <a:latin typeface="Calibri"/>
                <a:ea typeface="宋体"/>
                <a:cs typeface="+mn-cs"/>
              </a:rPr>
              <a:t>www.1ppt.com/beijing/        PPT</a:t>
            </a:r>
            <a:r>
              <a:rPr lang="zh-CN" altLang="en-US" sz="100" dirty="0">
                <a:solidFill>
                  <a:prstClr val="white"/>
                </a:solidFill>
                <a:latin typeface="Calibri"/>
                <a:ea typeface="宋体"/>
                <a:cs typeface="+mn-cs"/>
              </a:rPr>
              <a:t>图表：</a:t>
            </a:r>
            <a:r>
              <a:rPr lang="en-US" altLang="zh-CN" sz="100" dirty="0">
                <a:solidFill>
                  <a:prstClr val="white"/>
                </a:solidFill>
                <a:latin typeface="Calibri"/>
                <a:ea typeface="宋体"/>
                <a:cs typeface="+mn-cs"/>
              </a:rPr>
              <a:t>www.1ppt.com/tubiao/      </a:t>
            </a:r>
          </a:p>
          <a:p>
            <a:pPr rtl="0" fontAlgn="auto">
              <a:spcBef>
                <a:spcPts val="0"/>
              </a:spcBef>
              <a:spcAft>
                <a:spcPts val="0"/>
              </a:spcAft>
            </a:pPr>
            <a:r>
              <a:rPr lang="zh-CN" altLang="en-US" sz="100" dirty="0">
                <a:solidFill>
                  <a:prstClr val="white"/>
                </a:solidFill>
                <a:latin typeface="Calibri"/>
                <a:ea typeface="宋体"/>
                <a:cs typeface="+mn-cs"/>
              </a:rPr>
              <a:t>精美</a:t>
            </a:r>
            <a:r>
              <a:rPr lang="en-US" altLang="zh-CN" sz="100" dirty="0">
                <a:solidFill>
                  <a:prstClr val="white"/>
                </a:solidFill>
                <a:latin typeface="Calibri"/>
                <a:ea typeface="宋体"/>
                <a:cs typeface="+mn-cs"/>
              </a:rPr>
              <a:t>PPT</a:t>
            </a:r>
            <a:r>
              <a:rPr lang="zh-CN" altLang="en-US" sz="100" dirty="0">
                <a:solidFill>
                  <a:prstClr val="white"/>
                </a:solidFill>
                <a:latin typeface="Calibri"/>
                <a:ea typeface="宋体"/>
                <a:cs typeface="+mn-cs"/>
              </a:rPr>
              <a:t>下载：</a:t>
            </a:r>
            <a:r>
              <a:rPr lang="en-US" altLang="zh-CN" sz="100" dirty="0">
                <a:solidFill>
                  <a:prstClr val="white"/>
                </a:solidFill>
                <a:latin typeface="Calibri"/>
                <a:ea typeface="宋体"/>
                <a:cs typeface="+mn-cs"/>
              </a:rPr>
              <a:t>www.1ppt.com/xiazai/         PPT</a:t>
            </a:r>
            <a:r>
              <a:rPr lang="zh-CN" altLang="en-US" sz="100" dirty="0">
                <a:solidFill>
                  <a:prstClr val="white"/>
                </a:solidFill>
                <a:latin typeface="Calibri"/>
                <a:ea typeface="宋体"/>
                <a:cs typeface="+mn-cs"/>
              </a:rPr>
              <a:t>教程： </a:t>
            </a:r>
            <a:r>
              <a:rPr lang="en-US" altLang="zh-CN" sz="100" dirty="0">
                <a:solidFill>
                  <a:prstClr val="white"/>
                </a:solidFill>
                <a:latin typeface="Calibri"/>
                <a:ea typeface="宋体"/>
                <a:cs typeface="+mn-cs"/>
              </a:rPr>
              <a:t>www.1ppt.com/powerpoint/      </a:t>
            </a:r>
          </a:p>
          <a:p>
            <a:pPr rtl="0" fontAlgn="auto">
              <a:spcBef>
                <a:spcPts val="0"/>
              </a:spcBef>
              <a:spcAft>
                <a:spcPts val="0"/>
              </a:spcAft>
            </a:pPr>
            <a:r>
              <a:rPr lang="en-US" altLang="zh-CN" sz="100" dirty="0">
                <a:solidFill>
                  <a:prstClr val="white"/>
                </a:solidFill>
                <a:latin typeface="Calibri"/>
                <a:ea typeface="宋体"/>
                <a:cs typeface="+mn-cs"/>
              </a:rPr>
              <a:t>PPT</a:t>
            </a:r>
            <a:r>
              <a:rPr lang="zh-CN" altLang="en-US" sz="100" dirty="0">
                <a:solidFill>
                  <a:prstClr val="white"/>
                </a:solidFill>
                <a:latin typeface="Calibri"/>
                <a:ea typeface="宋体"/>
                <a:cs typeface="+mn-cs"/>
              </a:rPr>
              <a:t>课件：</a:t>
            </a:r>
            <a:r>
              <a:rPr lang="en-US" altLang="zh-CN" sz="100" dirty="0">
                <a:solidFill>
                  <a:prstClr val="white"/>
                </a:solidFill>
                <a:latin typeface="Calibri"/>
                <a:ea typeface="宋体"/>
                <a:cs typeface="+mn-cs"/>
              </a:rPr>
              <a:t>www.1ppt.com/kejian/             </a:t>
            </a:r>
            <a:r>
              <a:rPr lang="zh-CN" altLang="en-US" sz="100" dirty="0">
                <a:solidFill>
                  <a:prstClr val="white"/>
                </a:solidFill>
                <a:latin typeface="Calibri"/>
                <a:ea typeface="宋体"/>
                <a:cs typeface="+mn-cs"/>
              </a:rPr>
              <a:t>字体下载：</a:t>
            </a:r>
            <a:r>
              <a:rPr lang="en-US" altLang="zh-CN" sz="100" dirty="0">
                <a:solidFill>
                  <a:prstClr val="white"/>
                </a:solidFill>
                <a:latin typeface="Calibri"/>
                <a:ea typeface="宋体"/>
                <a:cs typeface="+mn-cs"/>
              </a:rPr>
              <a:t>www.1ppt.com/ziti/</a:t>
            </a:r>
          </a:p>
          <a:p>
            <a:pPr rtl="0" fontAlgn="auto">
              <a:spcBef>
                <a:spcPts val="0"/>
              </a:spcBef>
              <a:spcAft>
                <a:spcPts val="0"/>
              </a:spcAft>
            </a:pPr>
            <a:r>
              <a:rPr lang="zh-CN" altLang="en-US" sz="100" dirty="0">
                <a:solidFill>
                  <a:prstClr val="white"/>
                </a:solidFill>
                <a:latin typeface="Calibri"/>
                <a:ea typeface="宋体"/>
                <a:cs typeface="+mn-cs"/>
              </a:rPr>
              <a:t>工作总结</a:t>
            </a:r>
            <a:r>
              <a:rPr lang="en-US" altLang="zh-CN" sz="100" dirty="0">
                <a:solidFill>
                  <a:prstClr val="white"/>
                </a:solidFill>
                <a:latin typeface="Calibri"/>
                <a:ea typeface="宋体"/>
                <a:cs typeface="+mn-cs"/>
              </a:rPr>
              <a:t>PPT</a:t>
            </a:r>
            <a:r>
              <a:rPr lang="zh-CN" altLang="en-US" sz="100" dirty="0">
                <a:solidFill>
                  <a:prstClr val="white"/>
                </a:solidFill>
                <a:latin typeface="Calibri"/>
                <a:ea typeface="宋体"/>
                <a:cs typeface="+mn-cs"/>
              </a:rPr>
              <a:t>：</a:t>
            </a:r>
            <a:r>
              <a:rPr lang="en-US" altLang="zh-CN" sz="100" dirty="0">
                <a:solidFill>
                  <a:prstClr val="white"/>
                </a:solidFill>
                <a:latin typeface="Calibri"/>
                <a:ea typeface="宋体"/>
                <a:cs typeface="+mn-cs"/>
              </a:rPr>
              <a:t>www.1ppt.com/xiazai/zongjie/ </a:t>
            </a:r>
            <a:r>
              <a:rPr lang="zh-CN" altLang="en-US" sz="100" dirty="0">
                <a:solidFill>
                  <a:prstClr val="white"/>
                </a:solidFill>
                <a:latin typeface="Calibri"/>
                <a:ea typeface="宋体"/>
                <a:cs typeface="+mn-cs"/>
              </a:rPr>
              <a:t>工作计划：</a:t>
            </a:r>
            <a:r>
              <a:rPr lang="en-US" altLang="zh-CN" sz="100" dirty="0">
                <a:solidFill>
                  <a:prstClr val="white"/>
                </a:solidFill>
                <a:latin typeface="Calibri"/>
                <a:ea typeface="宋体"/>
                <a:cs typeface="+mn-cs"/>
              </a:rPr>
              <a:t>www.1ppt.com/xiazai/jihua/</a:t>
            </a:r>
          </a:p>
          <a:p>
            <a:pPr rtl="0" fontAlgn="auto">
              <a:spcBef>
                <a:spcPts val="0"/>
              </a:spcBef>
              <a:spcAft>
                <a:spcPts val="0"/>
              </a:spcAft>
            </a:pPr>
            <a:r>
              <a:rPr lang="zh-CN" altLang="en-US" sz="100" dirty="0">
                <a:solidFill>
                  <a:prstClr val="white"/>
                </a:solidFill>
                <a:latin typeface="Calibri"/>
                <a:ea typeface="宋体"/>
                <a:cs typeface="+mn-cs"/>
              </a:rPr>
              <a:t>商务</a:t>
            </a:r>
            <a:r>
              <a:rPr lang="en-US" altLang="zh-CN" sz="100" dirty="0">
                <a:solidFill>
                  <a:prstClr val="white"/>
                </a:solidFill>
                <a:latin typeface="Calibri"/>
                <a:ea typeface="宋体"/>
                <a:cs typeface="+mn-cs"/>
              </a:rPr>
              <a:t>PPT</a:t>
            </a:r>
            <a:r>
              <a:rPr lang="zh-CN" altLang="en-US" sz="100" dirty="0">
                <a:solidFill>
                  <a:prstClr val="white"/>
                </a:solidFill>
                <a:latin typeface="Calibri"/>
                <a:ea typeface="宋体"/>
                <a:cs typeface="+mn-cs"/>
              </a:rPr>
              <a:t>模板：</a:t>
            </a:r>
            <a:r>
              <a:rPr lang="en-US" altLang="zh-CN" sz="100" dirty="0">
                <a:solidFill>
                  <a:prstClr val="white"/>
                </a:solidFill>
                <a:latin typeface="Calibri"/>
                <a:ea typeface="宋体"/>
                <a:cs typeface="+mn-cs"/>
              </a:rPr>
              <a:t>www.1ppt.com/moban/shangwu/  </a:t>
            </a:r>
            <a:r>
              <a:rPr lang="zh-CN" altLang="en-US" sz="100" dirty="0">
                <a:solidFill>
                  <a:prstClr val="white"/>
                </a:solidFill>
                <a:latin typeface="Calibri"/>
                <a:ea typeface="宋体"/>
                <a:cs typeface="+mn-cs"/>
              </a:rPr>
              <a:t>个人简历</a:t>
            </a:r>
            <a:r>
              <a:rPr lang="en-US" altLang="zh-CN" sz="100" dirty="0">
                <a:solidFill>
                  <a:prstClr val="white"/>
                </a:solidFill>
                <a:latin typeface="Calibri"/>
                <a:ea typeface="宋体"/>
                <a:cs typeface="+mn-cs"/>
              </a:rPr>
              <a:t>PPT</a:t>
            </a:r>
            <a:r>
              <a:rPr lang="zh-CN" altLang="en-US" sz="100" dirty="0">
                <a:solidFill>
                  <a:prstClr val="white"/>
                </a:solidFill>
                <a:latin typeface="Calibri"/>
                <a:ea typeface="宋体"/>
                <a:cs typeface="+mn-cs"/>
              </a:rPr>
              <a:t>：</a:t>
            </a:r>
            <a:r>
              <a:rPr lang="en-US" altLang="zh-CN" sz="100" dirty="0">
                <a:solidFill>
                  <a:prstClr val="white"/>
                </a:solidFill>
                <a:latin typeface="Calibri"/>
                <a:ea typeface="宋体"/>
                <a:cs typeface="+mn-cs"/>
              </a:rPr>
              <a:t>www.1ppt.com/xiazai/jianli/  </a:t>
            </a:r>
          </a:p>
          <a:p>
            <a:pPr rtl="0" fontAlgn="auto">
              <a:spcBef>
                <a:spcPts val="0"/>
              </a:spcBef>
              <a:spcAft>
                <a:spcPts val="0"/>
              </a:spcAft>
            </a:pPr>
            <a:r>
              <a:rPr lang="zh-CN" altLang="en-US" sz="100" dirty="0">
                <a:solidFill>
                  <a:prstClr val="white"/>
                </a:solidFill>
                <a:latin typeface="Calibri"/>
                <a:ea typeface="宋体"/>
                <a:cs typeface="+mn-cs"/>
              </a:rPr>
              <a:t>毕业答辩</a:t>
            </a:r>
            <a:r>
              <a:rPr lang="en-US" altLang="zh-CN" sz="100" dirty="0">
                <a:solidFill>
                  <a:prstClr val="white"/>
                </a:solidFill>
                <a:latin typeface="Calibri"/>
                <a:ea typeface="宋体"/>
                <a:cs typeface="+mn-cs"/>
              </a:rPr>
              <a:t>PPT</a:t>
            </a:r>
            <a:r>
              <a:rPr lang="zh-CN" altLang="en-US" sz="100" dirty="0">
                <a:solidFill>
                  <a:prstClr val="white"/>
                </a:solidFill>
                <a:latin typeface="Calibri"/>
                <a:ea typeface="宋体"/>
                <a:cs typeface="+mn-cs"/>
              </a:rPr>
              <a:t>：</a:t>
            </a:r>
            <a:r>
              <a:rPr lang="en-US" altLang="zh-CN" sz="100" dirty="0">
                <a:solidFill>
                  <a:prstClr val="white"/>
                </a:solidFill>
                <a:latin typeface="Calibri"/>
                <a:ea typeface="宋体"/>
                <a:cs typeface="+mn-cs"/>
              </a:rPr>
              <a:t>www.1ppt.com/xiazai/dabian/  </a:t>
            </a:r>
            <a:r>
              <a:rPr lang="zh-CN" altLang="en-US" sz="100" dirty="0">
                <a:solidFill>
                  <a:prstClr val="white"/>
                </a:solidFill>
                <a:latin typeface="Calibri"/>
                <a:ea typeface="宋体"/>
                <a:cs typeface="+mn-cs"/>
              </a:rPr>
              <a:t>工作汇报</a:t>
            </a:r>
            <a:r>
              <a:rPr lang="en-US" altLang="zh-CN" sz="100" dirty="0">
                <a:solidFill>
                  <a:prstClr val="white"/>
                </a:solidFill>
                <a:latin typeface="Calibri"/>
                <a:ea typeface="宋体"/>
                <a:cs typeface="+mn-cs"/>
              </a:rPr>
              <a:t>PPT</a:t>
            </a:r>
            <a:r>
              <a:rPr lang="zh-CN" altLang="en-US" sz="100" dirty="0">
                <a:solidFill>
                  <a:prstClr val="white"/>
                </a:solidFill>
                <a:latin typeface="Calibri"/>
                <a:ea typeface="宋体"/>
                <a:cs typeface="+mn-cs"/>
              </a:rPr>
              <a:t>：</a:t>
            </a:r>
            <a:r>
              <a:rPr lang="en-US" altLang="zh-CN" sz="100" dirty="0">
                <a:solidFill>
                  <a:prstClr val="white"/>
                </a:solidFill>
                <a:latin typeface="Calibri"/>
                <a:ea typeface="宋体"/>
                <a:cs typeface="+mn-cs"/>
              </a:rPr>
              <a:t>www.1ppt.com/xiazai/huibao/    </a:t>
            </a:r>
          </a:p>
          <a:p>
            <a:pPr rtl="0" fontAlgn="auto">
              <a:spcBef>
                <a:spcPts val="0"/>
              </a:spcBef>
              <a:spcAft>
                <a:spcPts val="0"/>
              </a:spcAft>
            </a:pPr>
            <a:r>
              <a:rPr lang="en-US" altLang="zh-CN" sz="100" dirty="0">
                <a:solidFill>
                  <a:prstClr val="white"/>
                </a:solidFill>
                <a:latin typeface="Calibri"/>
                <a:ea typeface="宋体"/>
                <a:cs typeface="+mn-cs"/>
              </a:rPr>
              <a:t> </a:t>
            </a: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68ED1AE-6645-4422-96B9-D1383D3DF7AB}"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68ED1AE-6645-4422-96B9-D1383D3DF7AB}"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base"/>
            <a:r>
              <a:rPr lang="zh-CN" altLang="en-US" strike="noStrike" noProof="1"/>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a:t>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zh-CN" altLang="en-US" strike="noStrike" noProof="1"/>
              <a:t>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68ED1AE-6645-4422-96B9-D1383D3DF7AB}"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base"/>
            <a:r>
              <a:rPr lang="zh-CN" altLang="en-US" strike="noStrike" noProof="1"/>
              <a:t>单击此处编辑母版标题样式</a:t>
            </a:r>
          </a:p>
        </p:txBody>
      </p:sp>
      <p:sp>
        <p:nvSpPr>
          <p:cNvPr id="3" name="图片占位符 2"/>
          <p:cNvSpPr>
            <a:spLocks noGrp="1"/>
          </p:cNvSpPr>
          <p:nvPr>
            <p:ph type="pic" idx="1"/>
          </p:nvPr>
        </p:nvSpPr>
        <p:spPr>
          <a:xfrm>
            <a:off x="5183188"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zh-CN" altLang="en-US" strike="noStrike" noProof="1"/>
              <a:t>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68ED1AE-6645-4422-96B9-D1383D3DF7AB}"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C262D"/>
        </a:solidFill>
        <a:effectLst/>
      </p:bgPr>
    </p:bg>
    <p:spTree>
      <p:nvGrpSpPr>
        <p:cNvPr id="1" name=""/>
        <p:cNvGrpSpPr/>
        <p:nvPr/>
      </p:nvGrpSpPr>
      <p:grpSpPr>
        <a:xfrm>
          <a:off x="0" y="0"/>
          <a:ext cx="0" cy="0"/>
          <a:chOff x="0" y="0"/>
          <a:chExt cx="0" cy="0"/>
        </a:xfrm>
      </p:grpSpPr>
      <p:pic>
        <p:nvPicPr>
          <p:cNvPr id="7" name="图片 6"/>
          <p:cNvPicPr>
            <a:picLocks noChangeAspect="1"/>
          </p:cNvPicPr>
          <p:nvPr userDrawn="1"/>
        </p:nvPicPr>
        <p:blipFill rotWithShape="1">
          <a:blip r:embed="rId14" cstate="screen">
            <a:extLst>
              <a:ext uri="{28A0092B-C50C-407E-A947-70E740481C1C}">
                <a14:useLocalDpi xmlns:a14="http://schemas.microsoft.com/office/drawing/2010/main"/>
              </a:ext>
            </a:extLst>
          </a:blip>
          <a:srcRect l="2538" t="4668" r="5383" b="13302"/>
          <a:stretch/>
        </p:blipFill>
        <p:spPr>
          <a:xfrm>
            <a:off x="0" y="5787"/>
            <a:ext cx="12176567" cy="6852213"/>
          </a:xfrm>
          <a:prstGeom prst="rect">
            <a:avLst/>
          </a:prstGeom>
        </p:spPr>
      </p:pic>
      <p:sp>
        <p:nvSpPr>
          <p:cNvPr id="8" name="矩形 7"/>
          <p:cNvSpPr/>
          <p:nvPr userDrawn="1"/>
        </p:nvSpPr>
        <p:spPr bwMode="auto">
          <a:xfrm>
            <a:off x="393539" y="358814"/>
            <a:ext cx="11389488" cy="6146157"/>
          </a:xfrm>
          <a:prstGeom prst="rect">
            <a:avLst/>
          </a:prstGeom>
          <a:solidFill>
            <a:schemeClr val="bg1">
              <a:alpha val="85000"/>
            </a:schemeClr>
          </a:solidFill>
          <a:ln w="25400" cap="flat" cmpd="sng" algn="ctr">
            <a:solidFill>
              <a:schemeClr val="bg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026" name="Title Placeholder 1"/>
          <p:cNvSpPr>
            <a:spLocks noGrp="1"/>
          </p:cNvSpPr>
          <p:nvPr>
            <p:ph type="title"/>
          </p:nvPr>
        </p:nvSpPr>
        <p:spPr>
          <a:xfrm>
            <a:off x="838200" y="365125"/>
            <a:ext cx="10515600" cy="1325563"/>
          </a:xfrm>
          <a:prstGeom prst="rect">
            <a:avLst/>
          </a:prstGeom>
          <a:noFill/>
          <a:ln w="9525">
            <a:noFill/>
          </a:ln>
        </p:spPr>
        <p:txBody>
          <a:bodyPr anchor="ctr"/>
          <a:lstStyle/>
          <a:p>
            <a:pPr lvl="0" indent="-914400"/>
            <a:r>
              <a:rPr lang="zh-CN" altLang="zh-CN" dirty="0"/>
              <a:t>Click to edit Master title style</a:t>
            </a:r>
          </a:p>
        </p:txBody>
      </p:sp>
      <p:sp>
        <p:nvSpPr>
          <p:cNvPr id="1027" name="Text Placeholder 2"/>
          <p:cNvSpPr>
            <a:spLocks noGrp="1"/>
          </p:cNvSpPr>
          <p:nvPr>
            <p:ph type="body"/>
          </p:nvPr>
        </p:nvSpPr>
        <p:spPr>
          <a:xfrm>
            <a:off x="838200" y="1825625"/>
            <a:ext cx="10515600" cy="4351338"/>
          </a:xfrm>
          <a:prstGeom prst="rect">
            <a:avLst/>
          </a:prstGeom>
          <a:noFill/>
          <a:ln w="9525">
            <a:noFill/>
          </a:ln>
        </p:spPr>
        <p:txBody>
          <a:bodyPr anchor="t"/>
          <a:lstStyle/>
          <a:p>
            <a:pPr lvl="0" indent="-228600"/>
            <a:r>
              <a:rPr lang="zh-CN" altLang="zh-CN" dirty="0"/>
              <a:t>Click to edit Master text styles</a:t>
            </a:r>
          </a:p>
          <a:p>
            <a:pPr lvl="1" indent="-228600"/>
            <a:r>
              <a:rPr lang="zh-CN" altLang="zh-CN" dirty="0"/>
              <a:t>Second level</a:t>
            </a:r>
          </a:p>
          <a:p>
            <a:pPr lvl="2" indent="-228600"/>
            <a:r>
              <a:rPr lang="zh-CN" altLang="zh-CN" dirty="0"/>
              <a:t>Third level</a:t>
            </a:r>
          </a:p>
          <a:p>
            <a:pPr lvl="3" indent="-228600"/>
            <a:r>
              <a:rPr lang="zh-CN" altLang="zh-CN" dirty="0"/>
              <a:t>Fourth level</a:t>
            </a:r>
          </a:p>
          <a:p>
            <a:pPr lvl="4" indent="-228600"/>
            <a:r>
              <a:rPr lang="zh-CN" altLang="zh-CN" dirty="0"/>
              <a:t>Fifth level</a:t>
            </a:r>
          </a:p>
        </p:txBody>
      </p:sp>
      <p:sp>
        <p:nvSpPr>
          <p:cNvPr id="1028" name="Date Placeholder 3"/>
          <p:cNvSpPr>
            <a:spLocks noGrp="1" noChangeArrowheads="1"/>
          </p:cNvSpPr>
          <p:nvPr>
            <p:ph type="dt" sz="half" idx="2"/>
          </p:nvPr>
        </p:nvSpPr>
        <p:spPr bwMode="auto">
          <a:xfrm>
            <a:off x="8382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eaLnBrk="1" hangingPunct="1">
              <a:buFont typeface="Arial" panose="020B0604020202020204" pitchFamily="34" charset="0"/>
              <a:buNone/>
              <a:defRPr sz="1200" smtClean="0">
                <a:solidFill>
                  <a:srgbClr val="898989"/>
                </a:solidFill>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Footer Placeholder 4"/>
          <p:cNvSpPr>
            <a:spLocks noGrp="1" noChangeArrowheads="1"/>
          </p:cNvSpPr>
          <p:nvPr>
            <p:ph type="ftr" sz="quarter" idx="3"/>
          </p:nvPr>
        </p:nvSpPr>
        <p:spPr bwMode="auto">
          <a:xfrm>
            <a:off x="4038600" y="6356350"/>
            <a:ext cx="411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ctr" eaLnBrk="1" hangingPunct="1">
              <a:buFont typeface="Arial" panose="020B0604020202020204" pitchFamily="34" charset="0"/>
              <a:buNone/>
              <a:defRPr sz="1200" smtClean="0">
                <a:solidFill>
                  <a:srgbClr val="898989"/>
                </a:solidFill>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030" name="Slide Number Placeholder 5"/>
          <p:cNvSpPr>
            <a:spLocks noGrp="1" noChangeArrowheads="1"/>
          </p:cNvSpPr>
          <p:nvPr>
            <p:ph type="sldNum" sz="quarter" idx="4"/>
          </p:nvPr>
        </p:nvSpPr>
        <p:spPr bwMode="auto">
          <a:xfrm>
            <a:off x="86106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r" eaLnBrk="1" hangingPunct="1">
              <a:buFont typeface="Arial" panose="020B0604020202020204" pitchFamily="34" charset="0"/>
              <a:buNone/>
              <a:defRPr sz="1200" smtClean="0">
                <a:solidFill>
                  <a:srgbClr val="898989"/>
                </a:solidFill>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C68ED1AE-6645-4422-96B9-D1383D3DF7AB}" type="slidenum">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hf sldNum="0" hdr="0" ftr="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2.xml"/><Relationship Id="rId1" Type="http://schemas.openxmlformats.org/officeDocument/2006/relationships/tags" Target="../tags/tag6.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8.xml"/><Relationship Id="rId4" Type="http://schemas.openxmlformats.org/officeDocument/2006/relationships/image" Target="../media/image1.emf"/></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2.xml"/><Relationship Id="rId1" Type="http://schemas.openxmlformats.org/officeDocument/2006/relationships/tags" Target="../tags/tag9.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2.xml"/><Relationship Id="rId1" Type="http://schemas.openxmlformats.org/officeDocument/2006/relationships/tags" Target="../tags/tag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13.jpeg"/><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15" name="组合 14"/>
          <p:cNvGrpSpPr/>
          <p:nvPr/>
        </p:nvGrpSpPr>
        <p:grpSpPr>
          <a:xfrm>
            <a:off x="1600200" y="2257425"/>
            <a:ext cx="1185863" cy="1200150"/>
            <a:chOff x="1600200" y="2257425"/>
            <a:chExt cx="1185863" cy="1200150"/>
          </a:xfrm>
        </p:grpSpPr>
        <p:sp>
          <p:nvSpPr>
            <p:cNvPr id="5" name="椭圆 4"/>
            <p:cNvSpPr/>
            <p:nvPr/>
          </p:nvSpPr>
          <p:spPr bwMode="auto">
            <a:xfrm>
              <a:off x="1600200" y="2257425"/>
              <a:ext cx="1185863" cy="1200150"/>
            </a:xfrm>
            <a:prstGeom prst="ellipse">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6" name="椭圆 5"/>
            <p:cNvSpPr/>
            <p:nvPr/>
          </p:nvSpPr>
          <p:spPr bwMode="auto">
            <a:xfrm>
              <a:off x="2100263" y="2843213"/>
              <a:ext cx="242887" cy="242887"/>
            </a:xfrm>
            <a:prstGeom prst="ellipse">
              <a:avLst/>
            </a:prstGeom>
            <a:solidFill>
              <a:schemeClr val="tx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grpSp>
      <p:pic>
        <p:nvPicPr>
          <p:cNvPr id="1032" name="Picture 8" descr="https://ss3.bdstatic.com/70cFv8Sh_Q1YnxGkpoWK1HF6hhy/it/u=36145574,867156805&amp;fm=26&amp;gp=0.jpg"/>
          <p:cNvPicPr>
            <a:picLocks noChangeAspect="1" noChangeArrowheads="1"/>
          </p:cNvPicPr>
          <p:nvPr/>
        </p:nvPicPr>
        <p:blipFill>
          <a:blip r:embed="rId2" cstate="print"/>
          <a:srcRect l="19333" r="21095"/>
          <a:stretch>
            <a:fillRect/>
          </a:stretch>
        </p:blipFill>
        <p:spPr bwMode="auto">
          <a:xfrm>
            <a:off x="9244012" y="1000126"/>
            <a:ext cx="1985963" cy="3333750"/>
          </a:xfrm>
          <a:prstGeom prst="rect">
            <a:avLst/>
          </a:prstGeom>
          <a:noFill/>
        </p:spPr>
      </p:pic>
      <p:pic>
        <p:nvPicPr>
          <p:cNvPr id="1034" name="Picture 10" descr="https://ss3.bdstatic.com/70cFv8Sh_Q1YnxGkpoWK1HF6hhy/it/u=2364359710,2866304847&amp;fm=26&amp;gp=0.jpg"/>
          <p:cNvPicPr>
            <a:picLocks noChangeAspect="1" noChangeArrowheads="1"/>
          </p:cNvPicPr>
          <p:nvPr/>
        </p:nvPicPr>
        <p:blipFill>
          <a:blip r:embed="rId3" cstate="print"/>
          <a:srcRect/>
          <a:stretch>
            <a:fillRect/>
          </a:stretch>
        </p:blipFill>
        <p:spPr bwMode="auto">
          <a:xfrm>
            <a:off x="4572561" y="1700212"/>
            <a:ext cx="3293502" cy="2428875"/>
          </a:xfrm>
          <a:prstGeom prst="rect">
            <a:avLst/>
          </a:prstGeom>
          <a:noFill/>
        </p:spPr>
      </p:pic>
      <p:sp>
        <p:nvSpPr>
          <p:cNvPr id="11" name="TextBox 10"/>
          <p:cNvSpPr txBox="1"/>
          <p:nvPr/>
        </p:nvSpPr>
        <p:spPr>
          <a:xfrm>
            <a:off x="1628776" y="3614737"/>
            <a:ext cx="1261884" cy="523220"/>
          </a:xfrm>
          <a:prstGeom prst="rect">
            <a:avLst/>
          </a:prstGeom>
          <a:noFill/>
        </p:spPr>
        <p:txBody>
          <a:bodyPr wrap="none" rtlCol="0">
            <a:spAutoFit/>
          </a:bodyPr>
          <a:lstStyle/>
          <a:p>
            <a:r>
              <a:rPr lang="zh-CN" altLang="en-US" sz="2800" b="1" dirty="0" smtClean="0"/>
              <a:t>受精卵</a:t>
            </a:r>
            <a:endParaRPr lang="zh-CN" altLang="en-US" sz="2800" b="1" dirty="0"/>
          </a:p>
        </p:txBody>
      </p:sp>
      <p:sp>
        <p:nvSpPr>
          <p:cNvPr id="12" name="TextBox 11"/>
          <p:cNvSpPr txBox="1"/>
          <p:nvPr/>
        </p:nvSpPr>
        <p:spPr>
          <a:xfrm>
            <a:off x="5457826" y="4686299"/>
            <a:ext cx="1928733" cy="523220"/>
          </a:xfrm>
          <a:prstGeom prst="rect">
            <a:avLst/>
          </a:prstGeom>
          <a:noFill/>
        </p:spPr>
        <p:txBody>
          <a:bodyPr wrap="none" rtlCol="0">
            <a:spAutoFit/>
          </a:bodyPr>
          <a:lstStyle/>
          <a:p>
            <a:r>
              <a:rPr lang="en-US" altLang="zh-CN" sz="2800" dirty="0" smtClean="0"/>
              <a:t>10</a:t>
            </a:r>
            <a:r>
              <a:rPr lang="en-US" altLang="zh-CN" sz="2800" baseline="30000" dirty="0" smtClean="0"/>
              <a:t>12</a:t>
            </a:r>
            <a:r>
              <a:rPr lang="zh-CN" altLang="en-US" sz="2800" dirty="0" smtClean="0"/>
              <a:t>个细胞</a:t>
            </a:r>
            <a:endParaRPr lang="zh-CN" altLang="en-US" sz="2800" dirty="0"/>
          </a:p>
        </p:txBody>
      </p:sp>
      <p:sp>
        <p:nvSpPr>
          <p:cNvPr id="13" name="TextBox 12"/>
          <p:cNvSpPr txBox="1"/>
          <p:nvPr/>
        </p:nvSpPr>
        <p:spPr>
          <a:xfrm>
            <a:off x="9544051" y="4686299"/>
            <a:ext cx="1928733" cy="523220"/>
          </a:xfrm>
          <a:prstGeom prst="rect">
            <a:avLst/>
          </a:prstGeom>
          <a:noFill/>
        </p:spPr>
        <p:txBody>
          <a:bodyPr wrap="none" rtlCol="0">
            <a:spAutoFit/>
          </a:bodyPr>
          <a:lstStyle/>
          <a:p>
            <a:r>
              <a:rPr lang="en-US" altLang="zh-CN" sz="2800" dirty="0" smtClean="0"/>
              <a:t>10</a:t>
            </a:r>
            <a:r>
              <a:rPr lang="en-US" altLang="zh-CN" sz="2800" baseline="30000" dirty="0" smtClean="0"/>
              <a:t>14</a:t>
            </a:r>
            <a:r>
              <a:rPr lang="zh-CN" altLang="en-US" sz="2800" dirty="0" smtClean="0"/>
              <a:t>个细胞</a:t>
            </a:r>
            <a:endParaRPr lang="zh-CN" altLang="en-US" sz="2800" dirty="0"/>
          </a:p>
        </p:txBody>
      </p:sp>
      <p:sp>
        <p:nvSpPr>
          <p:cNvPr id="14" name="TextBox 13"/>
          <p:cNvSpPr txBox="1"/>
          <p:nvPr/>
        </p:nvSpPr>
        <p:spPr>
          <a:xfrm>
            <a:off x="1771651" y="4686299"/>
            <a:ext cx="1462260" cy="523220"/>
          </a:xfrm>
          <a:prstGeom prst="rect">
            <a:avLst/>
          </a:prstGeom>
          <a:noFill/>
        </p:spPr>
        <p:txBody>
          <a:bodyPr wrap="none" rtlCol="0">
            <a:spAutoFit/>
          </a:bodyPr>
          <a:lstStyle/>
          <a:p>
            <a:r>
              <a:rPr lang="en-US" altLang="zh-CN" sz="2800" dirty="0" smtClean="0"/>
              <a:t>1</a:t>
            </a:r>
            <a:r>
              <a:rPr lang="zh-CN" altLang="en-US" sz="2800" dirty="0" smtClean="0"/>
              <a:t>个细胞</a:t>
            </a:r>
            <a:endParaRPr lang="zh-CN" altLang="en-US" sz="2800" dirty="0"/>
          </a:p>
        </p:txBody>
      </p:sp>
      <p:cxnSp>
        <p:nvCxnSpPr>
          <p:cNvPr id="16" name="直接箭头连接符 15"/>
          <p:cNvCxnSpPr>
            <a:stCxn id="14" idx="3"/>
            <a:endCxn id="12" idx="1"/>
          </p:cNvCxnSpPr>
          <p:nvPr/>
        </p:nvCxnSpPr>
        <p:spPr bwMode="auto">
          <a:xfrm>
            <a:off x="3233911" y="4947909"/>
            <a:ext cx="2223915" cy="0"/>
          </a:xfrm>
          <a:prstGeom prst="straightConnector1">
            <a:avLst/>
          </a:prstGeom>
          <a:solidFill>
            <a:schemeClr val="accent1"/>
          </a:solidFill>
          <a:ln w="28575" cap="flat" cmpd="sng" algn="ctr">
            <a:solidFill>
              <a:schemeClr val="tx1"/>
            </a:solidFill>
            <a:prstDash val="solid"/>
            <a:round/>
            <a:headEnd type="none" w="med" len="med"/>
            <a:tailEnd type="arrow"/>
          </a:ln>
        </p:spPr>
      </p:cxnSp>
      <p:cxnSp>
        <p:nvCxnSpPr>
          <p:cNvPr id="18" name="直接箭头连接符 17"/>
          <p:cNvCxnSpPr>
            <a:stCxn id="12" idx="3"/>
            <a:endCxn id="13" idx="1"/>
          </p:cNvCxnSpPr>
          <p:nvPr/>
        </p:nvCxnSpPr>
        <p:spPr bwMode="auto">
          <a:xfrm>
            <a:off x="7386559" y="4947909"/>
            <a:ext cx="2157492" cy="0"/>
          </a:xfrm>
          <a:prstGeom prst="straightConnector1">
            <a:avLst/>
          </a:prstGeom>
          <a:solidFill>
            <a:schemeClr val="accent1"/>
          </a:solidFill>
          <a:ln w="28575" cap="flat" cmpd="sng" algn="ctr">
            <a:solidFill>
              <a:schemeClr val="tx1"/>
            </a:solidFill>
            <a:prstDash val="solid"/>
            <a:round/>
            <a:headEnd type="none" w="med" len="med"/>
            <a:tailEnd type="arrow"/>
          </a:ln>
        </p:spPr>
      </p:cxnSp>
      <p:pic>
        <p:nvPicPr>
          <p:cNvPr id="1036" name="Picture 12" descr="https://timgsa.baidu.com/timg?image&amp;quality=80&amp;size=b9999_10000&amp;sec=1604245313807&amp;di=46ba4560949835518d82d67b39e0d671&amp;imgtype=0&amp;src=http%3A%2F%2Fbpic.588ku.com%2Felement_origin_min_pic%2F18%2F03%2F22%2Fa3763bfcccd5f0161354d391a05b80a7.jpg"/>
          <p:cNvPicPr>
            <a:picLocks noChangeAspect="1" noChangeArrowheads="1"/>
          </p:cNvPicPr>
          <p:nvPr/>
        </p:nvPicPr>
        <p:blipFill>
          <a:blip r:embed="rId4" cstate="print"/>
          <a:srcRect/>
          <a:stretch>
            <a:fillRect/>
          </a:stretch>
        </p:blipFill>
        <p:spPr bwMode="auto">
          <a:xfrm>
            <a:off x="3516337" y="3829050"/>
            <a:ext cx="1544615" cy="2300288"/>
          </a:xfrm>
          <a:prstGeom prst="rect">
            <a:avLst/>
          </a:prstGeom>
          <a:noFill/>
        </p:spPr>
      </p:pic>
      <p:pic>
        <p:nvPicPr>
          <p:cNvPr id="25" name="Picture 12" descr="https://timgsa.baidu.com/timg?image&amp;quality=80&amp;size=b9999_10000&amp;sec=1604245313807&amp;di=46ba4560949835518d82d67b39e0d671&amp;imgtype=0&amp;src=http%3A%2F%2Fbpic.588ku.com%2Felement_origin_min_pic%2F18%2F03%2F22%2Fa3763bfcccd5f0161354d391a05b80a7.jpg"/>
          <p:cNvPicPr>
            <a:picLocks noChangeAspect="1" noChangeArrowheads="1"/>
          </p:cNvPicPr>
          <p:nvPr/>
        </p:nvPicPr>
        <p:blipFill>
          <a:blip r:embed="rId4" cstate="print"/>
          <a:srcRect/>
          <a:stretch>
            <a:fillRect/>
          </a:stretch>
        </p:blipFill>
        <p:spPr bwMode="auto">
          <a:xfrm>
            <a:off x="7631137" y="3800475"/>
            <a:ext cx="1544615" cy="2300288"/>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p:cTn id="21" dur="500" fill="hold"/>
                                        <p:tgtEl>
                                          <p:spTgt spid="14"/>
                                        </p:tgtEl>
                                        <p:attrNameLst>
                                          <p:attrName>ppt_w</p:attrName>
                                        </p:attrNameLst>
                                      </p:cBhvr>
                                      <p:tavLst>
                                        <p:tav tm="0">
                                          <p:val>
                                            <p:fltVal val="0"/>
                                          </p:val>
                                        </p:tav>
                                        <p:tav tm="100000">
                                          <p:val>
                                            <p:strVal val="#ppt_w"/>
                                          </p:val>
                                        </p:tav>
                                      </p:tavLst>
                                    </p:anim>
                                    <p:anim calcmode="lin" valueType="num">
                                      <p:cBhvr>
                                        <p:cTn id="22" dur="500" fill="hold"/>
                                        <p:tgtEl>
                                          <p:spTgt spid="14"/>
                                        </p:tgtEl>
                                        <p:attrNameLst>
                                          <p:attrName>ppt_h</p:attrName>
                                        </p:attrNameLst>
                                      </p:cBhvr>
                                      <p:tavLst>
                                        <p:tav tm="0">
                                          <p:val>
                                            <p:fltVal val="0"/>
                                          </p:val>
                                        </p:tav>
                                        <p:tav tm="100000">
                                          <p:val>
                                            <p:strVal val="#ppt_h"/>
                                          </p:val>
                                        </p:tav>
                                      </p:tavLst>
                                    </p:anim>
                                    <p:animEffect transition="in" filter="fade">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1034"/>
                                        </p:tgtEl>
                                        <p:attrNameLst>
                                          <p:attrName>style.visibility</p:attrName>
                                        </p:attrNameLst>
                                      </p:cBhvr>
                                      <p:to>
                                        <p:strVal val="visible"/>
                                      </p:to>
                                    </p:set>
                                    <p:anim calcmode="lin" valueType="num">
                                      <p:cBhvr>
                                        <p:cTn id="28" dur="500" fill="hold"/>
                                        <p:tgtEl>
                                          <p:spTgt spid="1034"/>
                                        </p:tgtEl>
                                        <p:attrNameLst>
                                          <p:attrName>ppt_w</p:attrName>
                                        </p:attrNameLst>
                                      </p:cBhvr>
                                      <p:tavLst>
                                        <p:tav tm="0">
                                          <p:val>
                                            <p:fltVal val="0"/>
                                          </p:val>
                                        </p:tav>
                                        <p:tav tm="100000">
                                          <p:val>
                                            <p:strVal val="#ppt_w"/>
                                          </p:val>
                                        </p:tav>
                                      </p:tavLst>
                                    </p:anim>
                                    <p:anim calcmode="lin" valueType="num">
                                      <p:cBhvr>
                                        <p:cTn id="29" dur="500" fill="hold"/>
                                        <p:tgtEl>
                                          <p:spTgt spid="1034"/>
                                        </p:tgtEl>
                                        <p:attrNameLst>
                                          <p:attrName>ppt_h</p:attrName>
                                        </p:attrNameLst>
                                      </p:cBhvr>
                                      <p:tavLst>
                                        <p:tav tm="0">
                                          <p:val>
                                            <p:fltVal val="0"/>
                                          </p:val>
                                        </p:tav>
                                        <p:tav tm="100000">
                                          <p:val>
                                            <p:strVal val="#ppt_h"/>
                                          </p:val>
                                        </p:tav>
                                      </p:tavLst>
                                    </p:anim>
                                    <p:animEffect transition="in" filter="fade">
                                      <p:cBhvr>
                                        <p:cTn id="30" dur="500"/>
                                        <p:tgtEl>
                                          <p:spTgt spid="1034"/>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500" fill="hold"/>
                                        <p:tgtEl>
                                          <p:spTgt spid="12"/>
                                        </p:tgtEl>
                                        <p:attrNameLst>
                                          <p:attrName>ppt_w</p:attrName>
                                        </p:attrNameLst>
                                      </p:cBhvr>
                                      <p:tavLst>
                                        <p:tav tm="0">
                                          <p:val>
                                            <p:fltVal val="0"/>
                                          </p:val>
                                        </p:tav>
                                        <p:tav tm="100000">
                                          <p:val>
                                            <p:strVal val="#ppt_w"/>
                                          </p:val>
                                        </p:tav>
                                      </p:tavLst>
                                    </p:anim>
                                    <p:anim calcmode="lin" valueType="num">
                                      <p:cBhvr>
                                        <p:cTn id="36" dur="500" fill="hold"/>
                                        <p:tgtEl>
                                          <p:spTgt spid="12"/>
                                        </p:tgtEl>
                                        <p:attrNameLst>
                                          <p:attrName>ppt_h</p:attrName>
                                        </p:attrNameLst>
                                      </p:cBhvr>
                                      <p:tavLst>
                                        <p:tav tm="0">
                                          <p:val>
                                            <p:fltVal val="0"/>
                                          </p:val>
                                        </p:tav>
                                        <p:tav tm="100000">
                                          <p:val>
                                            <p:strVal val="#ppt_h"/>
                                          </p:val>
                                        </p:tav>
                                      </p:tavLst>
                                    </p:anim>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1032"/>
                                        </p:tgtEl>
                                        <p:attrNameLst>
                                          <p:attrName>style.visibility</p:attrName>
                                        </p:attrNameLst>
                                      </p:cBhvr>
                                      <p:to>
                                        <p:strVal val="visible"/>
                                      </p:to>
                                    </p:set>
                                    <p:anim calcmode="lin" valueType="num">
                                      <p:cBhvr>
                                        <p:cTn id="42" dur="500" fill="hold"/>
                                        <p:tgtEl>
                                          <p:spTgt spid="1032"/>
                                        </p:tgtEl>
                                        <p:attrNameLst>
                                          <p:attrName>ppt_w</p:attrName>
                                        </p:attrNameLst>
                                      </p:cBhvr>
                                      <p:tavLst>
                                        <p:tav tm="0">
                                          <p:val>
                                            <p:fltVal val="0"/>
                                          </p:val>
                                        </p:tav>
                                        <p:tav tm="100000">
                                          <p:val>
                                            <p:strVal val="#ppt_w"/>
                                          </p:val>
                                        </p:tav>
                                      </p:tavLst>
                                    </p:anim>
                                    <p:anim calcmode="lin" valueType="num">
                                      <p:cBhvr>
                                        <p:cTn id="43" dur="500" fill="hold"/>
                                        <p:tgtEl>
                                          <p:spTgt spid="1032"/>
                                        </p:tgtEl>
                                        <p:attrNameLst>
                                          <p:attrName>ppt_h</p:attrName>
                                        </p:attrNameLst>
                                      </p:cBhvr>
                                      <p:tavLst>
                                        <p:tav tm="0">
                                          <p:val>
                                            <p:fltVal val="0"/>
                                          </p:val>
                                        </p:tav>
                                        <p:tav tm="100000">
                                          <p:val>
                                            <p:strVal val="#ppt_h"/>
                                          </p:val>
                                        </p:tav>
                                      </p:tavLst>
                                    </p:anim>
                                    <p:animEffect transition="in" filter="fade">
                                      <p:cBhvr>
                                        <p:cTn id="44" dur="500"/>
                                        <p:tgtEl>
                                          <p:spTgt spid="1032"/>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500" fill="hold"/>
                                        <p:tgtEl>
                                          <p:spTgt spid="13"/>
                                        </p:tgtEl>
                                        <p:attrNameLst>
                                          <p:attrName>ppt_w</p:attrName>
                                        </p:attrNameLst>
                                      </p:cBhvr>
                                      <p:tavLst>
                                        <p:tav tm="0">
                                          <p:val>
                                            <p:fltVal val="0"/>
                                          </p:val>
                                        </p:tav>
                                        <p:tav tm="100000">
                                          <p:val>
                                            <p:strVal val="#ppt_w"/>
                                          </p:val>
                                        </p:tav>
                                      </p:tavLst>
                                    </p:anim>
                                    <p:anim calcmode="lin" valueType="num">
                                      <p:cBhvr>
                                        <p:cTn id="50" dur="500" fill="hold"/>
                                        <p:tgtEl>
                                          <p:spTgt spid="13"/>
                                        </p:tgtEl>
                                        <p:attrNameLst>
                                          <p:attrName>ppt_h</p:attrName>
                                        </p:attrNameLst>
                                      </p:cBhvr>
                                      <p:tavLst>
                                        <p:tav tm="0">
                                          <p:val>
                                            <p:fltVal val="0"/>
                                          </p:val>
                                        </p:tav>
                                        <p:tav tm="100000">
                                          <p:val>
                                            <p:strVal val="#ppt_h"/>
                                          </p:val>
                                        </p:tav>
                                      </p:tavLst>
                                    </p:anim>
                                    <p:animEffect transition="in" filter="fade">
                                      <p:cBhvr>
                                        <p:cTn id="51" dur="5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12" presetClass="entr" presetSubtype="8" fill="hold" nodeType="click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slide(fromLeft)">
                                      <p:cBhvr>
                                        <p:cTn id="56" dur="500"/>
                                        <p:tgtEl>
                                          <p:spTgt spid="16"/>
                                        </p:tgtEl>
                                      </p:cBhvr>
                                    </p:animEffect>
                                  </p:childTnLst>
                                </p:cTn>
                              </p:par>
                            </p:childTnLst>
                          </p:cTn>
                        </p:par>
                      </p:childTnLst>
                    </p:cTn>
                  </p:par>
                  <p:par>
                    <p:cTn id="57" fill="hold">
                      <p:stCondLst>
                        <p:cond delay="indefinite"/>
                      </p:stCondLst>
                      <p:childTnLst>
                        <p:par>
                          <p:cTn id="58" fill="hold">
                            <p:stCondLst>
                              <p:cond delay="0"/>
                            </p:stCondLst>
                            <p:childTnLst>
                              <p:par>
                                <p:cTn id="59" presetID="12" presetClass="entr" presetSubtype="8" fill="hold" nodeType="clickEffect">
                                  <p:stCondLst>
                                    <p:cond delay="0"/>
                                  </p:stCondLst>
                                  <p:childTnLst>
                                    <p:set>
                                      <p:cBhvr>
                                        <p:cTn id="60" dur="1" fill="hold">
                                          <p:stCondLst>
                                            <p:cond delay="0"/>
                                          </p:stCondLst>
                                        </p:cTn>
                                        <p:tgtEl>
                                          <p:spTgt spid="18"/>
                                        </p:tgtEl>
                                        <p:attrNameLst>
                                          <p:attrName>style.visibility</p:attrName>
                                        </p:attrNameLst>
                                      </p:cBhvr>
                                      <p:to>
                                        <p:strVal val="visible"/>
                                      </p:to>
                                    </p:set>
                                    <p:animEffect transition="in" filter="slide(fromLeft)">
                                      <p:cBhvr>
                                        <p:cTn id="61" dur="500"/>
                                        <p:tgtEl>
                                          <p:spTgt spid="18"/>
                                        </p:tgtEl>
                                      </p:cBhvr>
                                    </p:animEffect>
                                  </p:childTnLst>
                                </p:cTn>
                              </p:par>
                            </p:childTnLst>
                          </p:cTn>
                        </p:par>
                      </p:childTnLst>
                    </p:cTn>
                  </p:par>
                  <p:par>
                    <p:cTn id="62" fill="hold">
                      <p:stCondLst>
                        <p:cond delay="indefinite"/>
                      </p:stCondLst>
                      <p:childTnLst>
                        <p:par>
                          <p:cTn id="63" fill="hold">
                            <p:stCondLst>
                              <p:cond delay="0"/>
                            </p:stCondLst>
                            <p:childTnLst>
                              <p:par>
                                <p:cTn id="64" presetID="53" presetClass="entr" presetSubtype="0" fill="hold" nodeType="clickEffect">
                                  <p:stCondLst>
                                    <p:cond delay="0"/>
                                  </p:stCondLst>
                                  <p:childTnLst>
                                    <p:set>
                                      <p:cBhvr>
                                        <p:cTn id="65" dur="1" fill="hold">
                                          <p:stCondLst>
                                            <p:cond delay="0"/>
                                          </p:stCondLst>
                                        </p:cTn>
                                        <p:tgtEl>
                                          <p:spTgt spid="1036"/>
                                        </p:tgtEl>
                                        <p:attrNameLst>
                                          <p:attrName>style.visibility</p:attrName>
                                        </p:attrNameLst>
                                      </p:cBhvr>
                                      <p:to>
                                        <p:strVal val="visible"/>
                                      </p:to>
                                    </p:set>
                                    <p:anim calcmode="lin" valueType="num">
                                      <p:cBhvr>
                                        <p:cTn id="66" dur="500" fill="hold"/>
                                        <p:tgtEl>
                                          <p:spTgt spid="1036"/>
                                        </p:tgtEl>
                                        <p:attrNameLst>
                                          <p:attrName>ppt_w</p:attrName>
                                        </p:attrNameLst>
                                      </p:cBhvr>
                                      <p:tavLst>
                                        <p:tav tm="0">
                                          <p:val>
                                            <p:fltVal val="0"/>
                                          </p:val>
                                        </p:tav>
                                        <p:tav tm="100000">
                                          <p:val>
                                            <p:strVal val="#ppt_w"/>
                                          </p:val>
                                        </p:tav>
                                      </p:tavLst>
                                    </p:anim>
                                    <p:anim calcmode="lin" valueType="num">
                                      <p:cBhvr>
                                        <p:cTn id="67" dur="500" fill="hold"/>
                                        <p:tgtEl>
                                          <p:spTgt spid="1036"/>
                                        </p:tgtEl>
                                        <p:attrNameLst>
                                          <p:attrName>ppt_h</p:attrName>
                                        </p:attrNameLst>
                                      </p:cBhvr>
                                      <p:tavLst>
                                        <p:tav tm="0">
                                          <p:val>
                                            <p:fltVal val="0"/>
                                          </p:val>
                                        </p:tav>
                                        <p:tav tm="100000">
                                          <p:val>
                                            <p:strVal val="#ppt_h"/>
                                          </p:val>
                                        </p:tav>
                                      </p:tavLst>
                                    </p:anim>
                                    <p:animEffect transition="in" filter="fade">
                                      <p:cBhvr>
                                        <p:cTn id="68" dur="500"/>
                                        <p:tgtEl>
                                          <p:spTgt spid="1036"/>
                                        </p:tgtEl>
                                      </p:cBhvr>
                                    </p:animEffect>
                                  </p:childTnLst>
                                </p:cTn>
                              </p:par>
                              <p:par>
                                <p:cTn id="69" presetID="53" presetClass="entr" presetSubtype="0" fill="hold" nodeType="with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p:cTn id="71" dur="500" fill="hold"/>
                                        <p:tgtEl>
                                          <p:spTgt spid="25"/>
                                        </p:tgtEl>
                                        <p:attrNameLst>
                                          <p:attrName>ppt_w</p:attrName>
                                        </p:attrNameLst>
                                      </p:cBhvr>
                                      <p:tavLst>
                                        <p:tav tm="0">
                                          <p:val>
                                            <p:fltVal val="0"/>
                                          </p:val>
                                        </p:tav>
                                        <p:tav tm="100000">
                                          <p:val>
                                            <p:strVal val="#ppt_w"/>
                                          </p:val>
                                        </p:tav>
                                      </p:tavLst>
                                    </p:anim>
                                    <p:anim calcmode="lin" valueType="num">
                                      <p:cBhvr>
                                        <p:cTn id="72" dur="500" fill="hold"/>
                                        <p:tgtEl>
                                          <p:spTgt spid="25"/>
                                        </p:tgtEl>
                                        <p:attrNameLst>
                                          <p:attrName>ppt_h</p:attrName>
                                        </p:attrNameLst>
                                      </p:cBhvr>
                                      <p:tavLst>
                                        <p:tav tm="0">
                                          <p:val>
                                            <p:fltVal val="0"/>
                                          </p:val>
                                        </p:tav>
                                        <p:tav tm="100000">
                                          <p:val>
                                            <p:strVal val="#ppt_h"/>
                                          </p:val>
                                        </p:tav>
                                      </p:tavLst>
                                    </p:anim>
                                    <p:animEffect transition="in" filter="fade">
                                      <p:cBhvr>
                                        <p:cTn id="7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987949" y="422621"/>
            <a:ext cx="7037504" cy="523220"/>
          </a:xfrm>
          <a:prstGeom prst="rect">
            <a:avLst/>
          </a:prstGeom>
        </p:spPr>
        <p:txBody>
          <a:bodyPr wrap="none">
            <a:spAutoFit/>
          </a:bodyPr>
          <a:lstStyle/>
          <a:p>
            <a:pPr algn="ctr">
              <a:defRPr/>
            </a:pPr>
            <a:r>
              <a:rPr lang="zh-CN" altLang="en-US" sz="2800" b="1" dirty="0" smtClean="0">
                <a:solidFill>
                  <a:schemeClr val="tx1">
                    <a:lumMod val="85000"/>
                    <a:lumOff val="15000"/>
                  </a:schemeClr>
                </a:solidFill>
                <a:latin typeface="+mn-ea"/>
                <a:ea typeface="+mn-ea"/>
                <a:sym typeface="Arial" panose="020B0604020202020204" pitchFamily="34" charset="0"/>
              </a:rPr>
              <a:t>你知道细胞分裂过程中染色体如何变化吗？</a:t>
            </a:r>
            <a:endParaRPr lang="zh-CN" altLang="en-US" sz="2800" b="1" dirty="0">
              <a:solidFill>
                <a:schemeClr val="tx1">
                  <a:lumMod val="85000"/>
                  <a:lumOff val="15000"/>
                </a:schemeClr>
              </a:solidFill>
              <a:latin typeface="+mn-ea"/>
              <a:ea typeface="+mn-ea"/>
              <a:sym typeface="Arial" panose="020B0604020202020204" pitchFamily="34" charset="0"/>
            </a:endParaRPr>
          </a:p>
        </p:txBody>
      </p:sp>
      <p:pic>
        <p:nvPicPr>
          <p:cNvPr id="15" name="图片 14"/>
          <p:cNvPicPr>
            <a:picLocks noChangeAspect="1"/>
          </p:cNvPicPr>
          <p:nvPr/>
        </p:nvPicPr>
        <p:blipFill>
          <a:blip r:embed="rId2" cstate="print"/>
          <a:stretch>
            <a:fillRect/>
          </a:stretch>
        </p:blipFill>
        <p:spPr>
          <a:xfrm>
            <a:off x="277900" y="394046"/>
            <a:ext cx="607500" cy="573750"/>
          </a:xfrm>
          <a:prstGeom prst="rect">
            <a:avLst/>
          </a:prstGeom>
          <a:effectLst>
            <a:outerShdw blurRad="50800" dist="38100" dir="2700000" algn="tl" rotWithShape="0">
              <a:prstClr val="black">
                <a:alpha val="40000"/>
              </a:prstClr>
            </a:outerShdw>
          </a:effectLst>
        </p:spPr>
      </p:pic>
      <p:sp>
        <p:nvSpPr>
          <p:cNvPr id="16" name="TextBox 15"/>
          <p:cNvSpPr txBox="1"/>
          <p:nvPr/>
        </p:nvSpPr>
        <p:spPr>
          <a:xfrm>
            <a:off x="1271588" y="1557338"/>
            <a:ext cx="1261884" cy="523220"/>
          </a:xfrm>
          <a:prstGeom prst="rect">
            <a:avLst/>
          </a:prstGeom>
          <a:noFill/>
          <a:ln>
            <a:solidFill>
              <a:srgbClr val="FF0000"/>
            </a:solidFill>
          </a:ln>
        </p:spPr>
        <p:txBody>
          <a:bodyPr wrap="none" rtlCol="0">
            <a:spAutoFit/>
          </a:bodyPr>
          <a:lstStyle/>
          <a:p>
            <a:r>
              <a:rPr lang="zh-CN" altLang="en-US" sz="2800" b="1" dirty="0" smtClean="0"/>
              <a:t>试一试</a:t>
            </a:r>
            <a:endParaRPr lang="zh-CN" altLang="en-US" sz="2800" b="1" dirty="0"/>
          </a:p>
        </p:txBody>
      </p:sp>
      <p:sp>
        <p:nvSpPr>
          <p:cNvPr id="17" name="TextBox 16"/>
          <p:cNvSpPr txBox="1"/>
          <p:nvPr/>
        </p:nvSpPr>
        <p:spPr>
          <a:xfrm>
            <a:off x="1543050" y="2571750"/>
            <a:ext cx="9144000" cy="1384995"/>
          </a:xfrm>
          <a:prstGeom prst="rect">
            <a:avLst/>
          </a:prstGeom>
          <a:noFill/>
        </p:spPr>
        <p:txBody>
          <a:bodyPr wrap="square" rtlCol="0">
            <a:spAutoFit/>
          </a:bodyPr>
          <a:lstStyle/>
          <a:p>
            <a:pPr indent="457200">
              <a:lnSpc>
                <a:spcPct val="150000"/>
              </a:lnSpc>
            </a:pPr>
            <a:r>
              <a:rPr lang="zh-CN" altLang="en-US" sz="2800" b="1" dirty="0" smtClean="0"/>
              <a:t>请各小组讨论并派代表用所给到的用具在黑板上表示出细胞分裂过程中染色体的变化过程。</a:t>
            </a:r>
            <a:endParaRPr lang="zh-CN" altLang="en-US" sz="2800" b="1" dirty="0"/>
          </a:p>
        </p:txBody>
      </p:sp>
      <p:sp>
        <p:nvSpPr>
          <p:cNvPr id="18" name="TextBox 17"/>
          <p:cNvSpPr txBox="1"/>
          <p:nvPr/>
        </p:nvSpPr>
        <p:spPr>
          <a:xfrm>
            <a:off x="1500188" y="4557713"/>
            <a:ext cx="2709396" cy="523220"/>
          </a:xfrm>
          <a:prstGeom prst="rect">
            <a:avLst/>
          </a:prstGeom>
          <a:noFill/>
        </p:spPr>
        <p:txBody>
          <a:bodyPr wrap="none" rtlCol="0">
            <a:spAutoFit/>
          </a:bodyPr>
          <a:lstStyle/>
          <a:p>
            <a:r>
              <a:rPr lang="zh-CN" altLang="en-US" sz="2800" b="1" dirty="0" smtClean="0"/>
              <a:t>染色体的变化：</a:t>
            </a:r>
            <a:endParaRPr lang="zh-CN" altLang="en-US" sz="2800" b="1" dirty="0"/>
          </a:p>
        </p:txBody>
      </p:sp>
      <p:sp>
        <p:nvSpPr>
          <p:cNvPr id="19" name="TextBox 18"/>
          <p:cNvSpPr txBox="1"/>
          <p:nvPr/>
        </p:nvSpPr>
        <p:spPr>
          <a:xfrm>
            <a:off x="4314826" y="4543425"/>
            <a:ext cx="906017" cy="523220"/>
          </a:xfrm>
          <a:prstGeom prst="rect">
            <a:avLst/>
          </a:prstGeom>
          <a:noFill/>
        </p:spPr>
        <p:txBody>
          <a:bodyPr wrap="none" rtlCol="0">
            <a:spAutoFit/>
          </a:bodyPr>
          <a:lstStyle/>
          <a:p>
            <a:r>
              <a:rPr lang="zh-CN" altLang="en-US" sz="2800" b="1" dirty="0" smtClean="0">
                <a:solidFill>
                  <a:srgbClr val="FF0000"/>
                </a:solidFill>
              </a:rPr>
              <a:t>复制</a:t>
            </a:r>
            <a:endParaRPr lang="zh-CN" altLang="en-US" sz="2800" b="1" dirty="0">
              <a:solidFill>
                <a:srgbClr val="FF0000"/>
              </a:solidFill>
            </a:endParaRPr>
          </a:p>
        </p:txBody>
      </p:sp>
      <p:sp>
        <p:nvSpPr>
          <p:cNvPr id="20" name="TextBox 19"/>
          <p:cNvSpPr txBox="1"/>
          <p:nvPr/>
        </p:nvSpPr>
        <p:spPr>
          <a:xfrm>
            <a:off x="6329363" y="4543425"/>
            <a:ext cx="906017" cy="523220"/>
          </a:xfrm>
          <a:prstGeom prst="rect">
            <a:avLst/>
          </a:prstGeom>
          <a:noFill/>
        </p:spPr>
        <p:txBody>
          <a:bodyPr wrap="none" rtlCol="0">
            <a:spAutoFit/>
          </a:bodyPr>
          <a:lstStyle/>
          <a:p>
            <a:r>
              <a:rPr lang="zh-CN" altLang="en-US" sz="2800" b="1" dirty="0" smtClean="0">
                <a:solidFill>
                  <a:srgbClr val="FF0000"/>
                </a:solidFill>
              </a:rPr>
              <a:t>均分</a:t>
            </a:r>
            <a:endParaRPr lang="zh-CN" altLang="en-US" sz="2800" b="1" dirty="0">
              <a:solidFill>
                <a:srgbClr val="FF0000"/>
              </a:solidFill>
            </a:endParaRPr>
          </a:p>
        </p:txBody>
      </p:sp>
      <p:cxnSp>
        <p:nvCxnSpPr>
          <p:cNvPr id="22" name="直接箭头连接符 21"/>
          <p:cNvCxnSpPr>
            <a:stCxn id="19" idx="3"/>
            <a:endCxn id="20" idx="1"/>
          </p:cNvCxnSpPr>
          <p:nvPr/>
        </p:nvCxnSpPr>
        <p:spPr bwMode="auto">
          <a:xfrm>
            <a:off x="5220843" y="4805035"/>
            <a:ext cx="1108520" cy="0"/>
          </a:xfrm>
          <a:prstGeom prst="straightConnector1">
            <a:avLst/>
          </a:prstGeom>
          <a:solidFill>
            <a:schemeClr val="accent1"/>
          </a:solidFill>
          <a:ln w="9525" cap="flat" cmpd="sng" algn="ctr">
            <a:solidFill>
              <a:schemeClr val="tx1"/>
            </a:solidFill>
            <a:prstDash val="solid"/>
            <a:round/>
            <a:headEnd type="none" w="med" len="med"/>
            <a:tailEnd type="arrow"/>
          </a:ln>
        </p:spPr>
      </p:cxnSp>
    </p:spTree>
    <p:extLst>
      <p:ext uri="{BB962C8B-B14F-4D97-AF65-F5344CB8AC3E}">
        <p14:creationId xmlns:p14="http://schemas.microsoft.com/office/powerpoint/2010/main" val="634421039"/>
      </p:ext>
    </p:extLst>
  </p:cSld>
  <p:clrMapOvr>
    <a:masterClrMapping/>
  </p:clrMapOvr>
  <mc:AlternateContent xmlns:mc="http://schemas.openxmlformats.org/markup-compatibility/2006" xmlns:p14="http://schemas.microsoft.com/office/powerpoint/2010/main">
    <mc:Choice Requires="p14">
      <p:transition spd="slow" p14:dur="1600" advTm="1979">
        <p14:prism isInverted="1"/>
      </p:transition>
    </mc:Choice>
    <mc:Fallback xmlns="">
      <p:transition spd="slow" advTm="197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500" fill="hold"/>
                                        <p:tgtEl>
                                          <p:spTgt spid="16"/>
                                        </p:tgtEl>
                                        <p:attrNameLst>
                                          <p:attrName>ppt_w</p:attrName>
                                        </p:attrNameLst>
                                      </p:cBhvr>
                                      <p:tavLst>
                                        <p:tav tm="0">
                                          <p:val>
                                            <p:fltVal val="0"/>
                                          </p:val>
                                        </p:tav>
                                        <p:tav tm="100000">
                                          <p:val>
                                            <p:strVal val="#ppt_w"/>
                                          </p:val>
                                        </p:tav>
                                      </p:tavLst>
                                    </p:anim>
                                    <p:anim calcmode="lin" valueType="num">
                                      <p:cBhvr>
                                        <p:cTn id="15" dur="500" fill="hold"/>
                                        <p:tgtEl>
                                          <p:spTgt spid="16"/>
                                        </p:tgtEl>
                                        <p:attrNameLst>
                                          <p:attrName>ppt_h</p:attrName>
                                        </p:attrNameLst>
                                      </p:cBhvr>
                                      <p:tavLst>
                                        <p:tav tm="0">
                                          <p:val>
                                            <p:fltVal val="0"/>
                                          </p:val>
                                        </p:tav>
                                        <p:tav tm="100000">
                                          <p:val>
                                            <p:strVal val="#ppt_h"/>
                                          </p:val>
                                        </p:tav>
                                      </p:tavLst>
                                    </p:anim>
                                    <p:animEffect transition="in" filter="fade">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p:cTn id="21" dur="500" fill="hold"/>
                                        <p:tgtEl>
                                          <p:spTgt spid="17"/>
                                        </p:tgtEl>
                                        <p:attrNameLst>
                                          <p:attrName>ppt_w</p:attrName>
                                        </p:attrNameLst>
                                      </p:cBhvr>
                                      <p:tavLst>
                                        <p:tav tm="0">
                                          <p:val>
                                            <p:fltVal val="0"/>
                                          </p:val>
                                        </p:tav>
                                        <p:tav tm="100000">
                                          <p:val>
                                            <p:strVal val="#ppt_w"/>
                                          </p:val>
                                        </p:tav>
                                      </p:tavLst>
                                    </p:anim>
                                    <p:anim calcmode="lin" valueType="num">
                                      <p:cBhvr>
                                        <p:cTn id="22" dur="500" fill="hold"/>
                                        <p:tgtEl>
                                          <p:spTgt spid="17"/>
                                        </p:tgtEl>
                                        <p:attrNameLst>
                                          <p:attrName>ppt_h</p:attrName>
                                        </p:attrNameLst>
                                      </p:cBhvr>
                                      <p:tavLst>
                                        <p:tav tm="0">
                                          <p:val>
                                            <p:fltVal val="0"/>
                                          </p:val>
                                        </p:tav>
                                        <p:tav tm="100000">
                                          <p:val>
                                            <p:strVal val="#ppt_h"/>
                                          </p:val>
                                        </p:tav>
                                      </p:tavLst>
                                    </p:anim>
                                    <p:animEffect transition="in" filter="fade">
                                      <p:cBhvr>
                                        <p:cTn id="23" dur="5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p:cTn id="28" dur="500" fill="hold"/>
                                        <p:tgtEl>
                                          <p:spTgt spid="18"/>
                                        </p:tgtEl>
                                        <p:attrNameLst>
                                          <p:attrName>ppt_w</p:attrName>
                                        </p:attrNameLst>
                                      </p:cBhvr>
                                      <p:tavLst>
                                        <p:tav tm="0">
                                          <p:val>
                                            <p:fltVal val="0"/>
                                          </p:val>
                                        </p:tav>
                                        <p:tav tm="100000">
                                          <p:val>
                                            <p:strVal val="#ppt_w"/>
                                          </p:val>
                                        </p:tav>
                                      </p:tavLst>
                                    </p:anim>
                                    <p:anim calcmode="lin" valueType="num">
                                      <p:cBhvr>
                                        <p:cTn id="29" dur="500" fill="hold"/>
                                        <p:tgtEl>
                                          <p:spTgt spid="18"/>
                                        </p:tgtEl>
                                        <p:attrNameLst>
                                          <p:attrName>ppt_h</p:attrName>
                                        </p:attrNameLst>
                                      </p:cBhvr>
                                      <p:tavLst>
                                        <p:tav tm="0">
                                          <p:val>
                                            <p:fltVal val="0"/>
                                          </p:val>
                                        </p:tav>
                                        <p:tav tm="100000">
                                          <p:val>
                                            <p:strVal val="#ppt_h"/>
                                          </p:val>
                                        </p:tav>
                                      </p:tavLst>
                                    </p:anim>
                                    <p:animEffect transition="in" filter="fade">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p:cTn id="35" dur="500" fill="hold"/>
                                        <p:tgtEl>
                                          <p:spTgt spid="19"/>
                                        </p:tgtEl>
                                        <p:attrNameLst>
                                          <p:attrName>ppt_w</p:attrName>
                                        </p:attrNameLst>
                                      </p:cBhvr>
                                      <p:tavLst>
                                        <p:tav tm="0">
                                          <p:val>
                                            <p:fltVal val="0"/>
                                          </p:val>
                                        </p:tav>
                                        <p:tav tm="100000">
                                          <p:val>
                                            <p:strVal val="#ppt_w"/>
                                          </p:val>
                                        </p:tav>
                                      </p:tavLst>
                                    </p:anim>
                                    <p:anim calcmode="lin" valueType="num">
                                      <p:cBhvr>
                                        <p:cTn id="36" dur="500" fill="hold"/>
                                        <p:tgtEl>
                                          <p:spTgt spid="19"/>
                                        </p:tgtEl>
                                        <p:attrNameLst>
                                          <p:attrName>ppt_h</p:attrName>
                                        </p:attrNameLst>
                                      </p:cBhvr>
                                      <p:tavLst>
                                        <p:tav tm="0">
                                          <p:val>
                                            <p:fltVal val="0"/>
                                          </p:val>
                                        </p:tav>
                                        <p:tav tm="100000">
                                          <p:val>
                                            <p:strVal val="#ppt_h"/>
                                          </p:val>
                                        </p:tav>
                                      </p:tavLst>
                                    </p:anim>
                                    <p:animEffect transition="in" filter="fade">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p:cTn id="42" dur="500" fill="hold"/>
                                        <p:tgtEl>
                                          <p:spTgt spid="22"/>
                                        </p:tgtEl>
                                        <p:attrNameLst>
                                          <p:attrName>ppt_w</p:attrName>
                                        </p:attrNameLst>
                                      </p:cBhvr>
                                      <p:tavLst>
                                        <p:tav tm="0">
                                          <p:val>
                                            <p:fltVal val="0"/>
                                          </p:val>
                                        </p:tav>
                                        <p:tav tm="100000">
                                          <p:val>
                                            <p:strVal val="#ppt_w"/>
                                          </p:val>
                                        </p:tav>
                                      </p:tavLst>
                                    </p:anim>
                                    <p:anim calcmode="lin" valueType="num">
                                      <p:cBhvr>
                                        <p:cTn id="43" dur="500" fill="hold"/>
                                        <p:tgtEl>
                                          <p:spTgt spid="22"/>
                                        </p:tgtEl>
                                        <p:attrNameLst>
                                          <p:attrName>ppt_h</p:attrName>
                                        </p:attrNameLst>
                                      </p:cBhvr>
                                      <p:tavLst>
                                        <p:tav tm="0">
                                          <p:val>
                                            <p:fltVal val="0"/>
                                          </p:val>
                                        </p:tav>
                                        <p:tav tm="100000">
                                          <p:val>
                                            <p:strVal val="#ppt_h"/>
                                          </p:val>
                                        </p:tav>
                                      </p:tavLst>
                                    </p:anim>
                                    <p:animEffect transition="in" filter="fade">
                                      <p:cBhvr>
                                        <p:cTn id="44" dur="500"/>
                                        <p:tgtEl>
                                          <p:spTgt spid="22"/>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fltVal val="0"/>
                                          </p:val>
                                        </p:tav>
                                        <p:tav tm="100000">
                                          <p:val>
                                            <p:strVal val="#ppt_w"/>
                                          </p:val>
                                        </p:tav>
                                      </p:tavLst>
                                    </p:anim>
                                    <p:anim calcmode="lin" valueType="num">
                                      <p:cBhvr>
                                        <p:cTn id="50" dur="500" fill="hold"/>
                                        <p:tgtEl>
                                          <p:spTgt spid="20"/>
                                        </p:tgtEl>
                                        <p:attrNameLst>
                                          <p:attrName>ppt_h</p:attrName>
                                        </p:attrNameLst>
                                      </p:cBhvr>
                                      <p:tavLst>
                                        <p:tav tm="0">
                                          <p:val>
                                            <p:fltVal val="0"/>
                                          </p:val>
                                        </p:tav>
                                        <p:tav tm="100000">
                                          <p:val>
                                            <p:strVal val="#ppt_h"/>
                                          </p:val>
                                        </p:tav>
                                      </p:tavLst>
                                    </p:anim>
                                    <p:animEffect transition="in" filter="fade">
                                      <p:cBhvr>
                                        <p:cTn id="5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animBg="1"/>
      <p:bldP spid="17" grpId="0"/>
      <p:bldP spid="18" grpId="0"/>
      <p:bldP spid="19" grpId="0"/>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矩形 31"/>
          <p:cNvSpPr/>
          <p:nvPr/>
        </p:nvSpPr>
        <p:spPr>
          <a:xfrm>
            <a:off x="1037407" y="451196"/>
            <a:ext cx="4852610" cy="523220"/>
          </a:xfrm>
          <a:prstGeom prst="rect">
            <a:avLst/>
          </a:prstGeom>
        </p:spPr>
        <p:txBody>
          <a:bodyPr wrap="none">
            <a:spAutoFit/>
          </a:bodyPr>
          <a:lstStyle/>
          <a:p>
            <a:pPr algn="ctr">
              <a:defRPr/>
            </a:pPr>
            <a:r>
              <a:rPr lang="zh-CN" altLang="en-US" sz="2800" b="1" dirty="0" smtClean="0">
                <a:solidFill>
                  <a:schemeClr val="tx1">
                    <a:lumMod val="85000"/>
                    <a:lumOff val="15000"/>
                  </a:schemeClr>
                </a:solidFill>
                <a:latin typeface="+mn-ea"/>
                <a:ea typeface="+mn-ea"/>
                <a:sym typeface="Arial" panose="020B0604020202020204" pitchFamily="34" charset="0"/>
              </a:rPr>
              <a:t>染色体这样变化有什么意义？</a:t>
            </a:r>
            <a:endParaRPr lang="zh-CN" altLang="en-US" sz="2800" b="1" dirty="0">
              <a:solidFill>
                <a:schemeClr val="tx1">
                  <a:lumMod val="85000"/>
                  <a:lumOff val="15000"/>
                </a:schemeClr>
              </a:solidFill>
              <a:latin typeface="+mn-ea"/>
              <a:ea typeface="+mn-ea"/>
              <a:sym typeface="Arial" panose="020B0604020202020204" pitchFamily="34" charset="0"/>
            </a:endParaRPr>
          </a:p>
        </p:txBody>
      </p:sp>
      <p:pic>
        <p:nvPicPr>
          <p:cNvPr id="33" name="图片 32"/>
          <p:cNvPicPr>
            <a:picLocks noChangeAspect="1"/>
          </p:cNvPicPr>
          <p:nvPr/>
        </p:nvPicPr>
        <p:blipFill>
          <a:blip r:embed="rId2" cstate="print"/>
          <a:stretch>
            <a:fillRect/>
          </a:stretch>
        </p:blipFill>
        <p:spPr>
          <a:xfrm>
            <a:off x="277900" y="394046"/>
            <a:ext cx="607500" cy="573750"/>
          </a:xfrm>
          <a:prstGeom prst="rect">
            <a:avLst/>
          </a:prstGeom>
          <a:effectLst>
            <a:outerShdw blurRad="50800" dist="38100" dir="2700000" algn="tl" rotWithShape="0">
              <a:prstClr val="black">
                <a:alpha val="40000"/>
              </a:prstClr>
            </a:outerShdw>
          </a:effectLst>
        </p:spPr>
      </p:pic>
      <p:sp>
        <p:nvSpPr>
          <p:cNvPr id="35" name="TextBox 34"/>
          <p:cNvSpPr txBox="1"/>
          <p:nvPr/>
        </p:nvSpPr>
        <p:spPr>
          <a:xfrm>
            <a:off x="1271588" y="1557338"/>
            <a:ext cx="1266693" cy="523220"/>
          </a:xfrm>
          <a:prstGeom prst="rect">
            <a:avLst/>
          </a:prstGeom>
          <a:noFill/>
          <a:ln>
            <a:solidFill>
              <a:srgbClr val="FF0000"/>
            </a:solidFill>
          </a:ln>
        </p:spPr>
        <p:txBody>
          <a:bodyPr wrap="none" rtlCol="0">
            <a:spAutoFit/>
          </a:bodyPr>
          <a:lstStyle/>
          <a:p>
            <a:r>
              <a:rPr lang="zh-CN" altLang="en-US" sz="2800" b="1" dirty="0" smtClean="0"/>
              <a:t>论一论</a:t>
            </a:r>
            <a:endParaRPr lang="zh-CN" altLang="en-US" sz="2800" b="1" dirty="0"/>
          </a:p>
        </p:txBody>
      </p:sp>
      <p:sp>
        <p:nvSpPr>
          <p:cNvPr id="36" name="TextBox 35"/>
          <p:cNvSpPr txBox="1"/>
          <p:nvPr/>
        </p:nvSpPr>
        <p:spPr>
          <a:xfrm>
            <a:off x="2543175" y="2514600"/>
            <a:ext cx="5929828" cy="523220"/>
          </a:xfrm>
          <a:prstGeom prst="rect">
            <a:avLst/>
          </a:prstGeom>
          <a:noFill/>
        </p:spPr>
        <p:txBody>
          <a:bodyPr wrap="none" rtlCol="0">
            <a:spAutoFit/>
          </a:bodyPr>
          <a:lstStyle/>
          <a:p>
            <a:r>
              <a:rPr lang="zh-CN" altLang="en-US" sz="2800" b="1" dirty="0" smtClean="0"/>
              <a:t>两个新细胞的染色体形态和数目相同</a:t>
            </a:r>
            <a:endParaRPr lang="zh-CN" altLang="en-US" sz="2800" b="1" dirty="0"/>
          </a:p>
        </p:txBody>
      </p:sp>
      <p:sp>
        <p:nvSpPr>
          <p:cNvPr id="37" name="TextBox 36"/>
          <p:cNvSpPr txBox="1"/>
          <p:nvPr/>
        </p:nvSpPr>
        <p:spPr>
          <a:xfrm>
            <a:off x="2543175" y="3257550"/>
            <a:ext cx="7007046" cy="523220"/>
          </a:xfrm>
          <a:prstGeom prst="rect">
            <a:avLst/>
          </a:prstGeom>
          <a:noFill/>
        </p:spPr>
        <p:txBody>
          <a:bodyPr wrap="none" rtlCol="0">
            <a:spAutoFit/>
          </a:bodyPr>
          <a:lstStyle/>
          <a:p>
            <a:r>
              <a:rPr lang="zh-CN" altLang="en-US" sz="2800" b="1" dirty="0" smtClean="0"/>
              <a:t>新细胞与原细胞的染色体形态和数目也相同</a:t>
            </a:r>
            <a:endParaRPr lang="zh-CN" altLang="en-US" sz="2800" b="1" dirty="0"/>
          </a:p>
        </p:txBody>
      </p:sp>
      <p:sp>
        <p:nvSpPr>
          <p:cNvPr id="38" name="TextBox 37"/>
          <p:cNvSpPr txBox="1"/>
          <p:nvPr/>
        </p:nvSpPr>
        <p:spPr>
          <a:xfrm>
            <a:off x="2543175" y="4000501"/>
            <a:ext cx="6647974" cy="523220"/>
          </a:xfrm>
          <a:prstGeom prst="rect">
            <a:avLst/>
          </a:prstGeom>
          <a:noFill/>
        </p:spPr>
        <p:txBody>
          <a:bodyPr wrap="none" rtlCol="0">
            <a:spAutoFit/>
          </a:bodyPr>
          <a:lstStyle/>
          <a:p>
            <a:r>
              <a:rPr lang="zh-CN" altLang="en-US" sz="2800" b="1" dirty="0" smtClean="0"/>
              <a:t>新细胞与原细胞所含的遗传物质是一样的</a:t>
            </a:r>
            <a:endParaRPr lang="zh-CN" altLang="en-US" sz="2800" b="1" dirty="0"/>
          </a:p>
        </p:txBody>
      </p:sp>
    </p:spTree>
    <p:extLst>
      <p:ext uri="{BB962C8B-B14F-4D97-AF65-F5344CB8AC3E}">
        <p14:creationId xmlns:p14="http://schemas.microsoft.com/office/powerpoint/2010/main" val="591367916"/>
      </p:ext>
    </p:extLst>
  </p:cSld>
  <p:clrMapOvr>
    <a:masterClrMapping/>
  </p:clrMapOvr>
  <mc:AlternateContent xmlns:mc="http://schemas.openxmlformats.org/markup-compatibility/2006" xmlns:p14="http://schemas.microsoft.com/office/powerpoint/2010/main">
    <mc:Choice Requires="p14">
      <p:transition spd="slow" p14:dur="1600" advTm="3938">
        <p14:prism isInverted="1"/>
      </p:transition>
    </mc:Choice>
    <mc:Fallback xmlns="">
      <p:transition spd="slow" advTm="3938">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ppt_w</p:attrName>
                                        </p:attrNameLst>
                                      </p:cBhvr>
                                      <p:tavLst>
                                        <p:tav tm="0">
                                          <p:val>
                                            <p:fltVal val="0"/>
                                          </p:val>
                                        </p:tav>
                                        <p:tav tm="100000">
                                          <p:val>
                                            <p:strVal val="#ppt_w"/>
                                          </p:val>
                                        </p:tav>
                                      </p:tavLst>
                                    </p:anim>
                                    <p:anim calcmode="lin" valueType="num">
                                      <p:cBhvr>
                                        <p:cTn id="8" dur="500" fill="hold"/>
                                        <p:tgtEl>
                                          <p:spTgt spid="32"/>
                                        </p:tgtEl>
                                        <p:attrNameLst>
                                          <p:attrName>ppt_h</p:attrName>
                                        </p:attrNameLst>
                                      </p:cBhvr>
                                      <p:tavLst>
                                        <p:tav tm="0">
                                          <p:val>
                                            <p:fltVal val="0"/>
                                          </p:val>
                                        </p:tav>
                                        <p:tav tm="100000">
                                          <p:val>
                                            <p:strVal val="#ppt_h"/>
                                          </p:val>
                                        </p:tav>
                                      </p:tavLst>
                                    </p:anim>
                                    <p:animEffect transition="in" filter="fade">
                                      <p:cBhvr>
                                        <p:cTn id="9" dur="500"/>
                                        <p:tgtEl>
                                          <p:spTgt spid="3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5"/>
                                        </p:tgtEl>
                                        <p:attrNameLst>
                                          <p:attrName>style.visibility</p:attrName>
                                        </p:attrNameLst>
                                      </p:cBhvr>
                                      <p:to>
                                        <p:strVal val="visible"/>
                                      </p:to>
                                    </p:set>
                                    <p:anim calcmode="lin" valueType="num">
                                      <p:cBhvr>
                                        <p:cTn id="14" dur="500" fill="hold"/>
                                        <p:tgtEl>
                                          <p:spTgt spid="35"/>
                                        </p:tgtEl>
                                        <p:attrNameLst>
                                          <p:attrName>ppt_w</p:attrName>
                                        </p:attrNameLst>
                                      </p:cBhvr>
                                      <p:tavLst>
                                        <p:tav tm="0">
                                          <p:val>
                                            <p:fltVal val="0"/>
                                          </p:val>
                                        </p:tav>
                                        <p:tav tm="100000">
                                          <p:val>
                                            <p:strVal val="#ppt_w"/>
                                          </p:val>
                                        </p:tav>
                                      </p:tavLst>
                                    </p:anim>
                                    <p:anim calcmode="lin" valueType="num">
                                      <p:cBhvr>
                                        <p:cTn id="15" dur="500" fill="hold"/>
                                        <p:tgtEl>
                                          <p:spTgt spid="35"/>
                                        </p:tgtEl>
                                        <p:attrNameLst>
                                          <p:attrName>ppt_h</p:attrName>
                                        </p:attrNameLst>
                                      </p:cBhvr>
                                      <p:tavLst>
                                        <p:tav tm="0">
                                          <p:val>
                                            <p:fltVal val="0"/>
                                          </p:val>
                                        </p:tav>
                                        <p:tav tm="100000">
                                          <p:val>
                                            <p:strVal val="#ppt_h"/>
                                          </p:val>
                                        </p:tav>
                                      </p:tavLst>
                                    </p:anim>
                                    <p:animEffect transition="in" filter="fade">
                                      <p:cBhvr>
                                        <p:cTn id="16" dur="500"/>
                                        <p:tgtEl>
                                          <p:spTgt spid="3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6"/>
                                        </p:tgtEl>
                                        <p:attrNameLst>
                                          <p:attrName>style.visibility</p:attrName>
                                        </p:attrNameLst>
                                      </p:cBhvr>
                                      <p:to>
                                        <p:strVal val="visible"/>
                                      </p:to>
                                    </p:set>
                                    <p:anim calcmode="lin" valueType="num">
                                      <p:cBhvr>
                                        <p:cTn id="21" dur="500" fill="hold"/>
                                        <p:tgtEl>
                                          <p:spTgt spid="36"/>
                                        </p:tgtEl>
                                        <p:attrNameLst>
                                          <p:attrName>ppt_w</p:attrName>
                                        </p:attrNameLst>
                                      </p:cBhvr>
                                      <p:tavLst>
                                        <p:tav tm="0">
                                          <p:val>
                                            <p:fltVal val="0"/>
                                          </p:val>
                                        </p:tav>
                                        <p:tav tm="100000">
                                          <p:val>
                                            <p:strVal val="#ppt_w"/>
                                          </p:val>
                                        </p:tav>
                                      </p:tavLst>
                                    </p:anim>
                                    <p:anim calcmode="lin" valueType="num">
                                      <p:cBhvr>
                                        <p:cTn id="22" dur="500" fill="hold"/>
                                        <p:tgtEl>
                                          <p:spTgt spid="36"/>
                                        </p:tgtEl>
                                        <p:attrNameLst>
                                          <p:attrName>ppt_h</p:attrName>
                                        </p:attrNameLst>
                                      </p:cBhvr>
                                      <p:tavLst>
                                        <p:tav tm="0">
                                          <p:val>
                                            <p:fltVal val="0"/>
                                          </p:val>
                                        </p:tav>
                                        <p:tav tm="100000">
                                          <p:val>
                                            <p:strVal val="#ppt_h"/>
                                          </p:val>
                                        </p:tav>
                                      </p:tavLst>
                                    </p:anim>
                                    <p:animEffect transition="in" filter="fade">
                                      <p:cBhvr>
                                        <p:cTn id="23" dur="500"/>
                                        <p:tgtEl>
                                          <p:spTgt spid="3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7"/>
                                        </p:tgtEl>
                                        <p:attrNameLst>
                                          <p:attrName>style.visibility</p:attrName>
                                        </p:attrNameLst>
                                      </p:cBhvr>
                                      <p:to>
                                        <p:strVal val="visible"/>
                                      </p:to>
                                    </p:set>
                                    <p:anim calcmode="lin" valueType="num">
                                      <p:cBhvr>
                                        <p:cTn id="28" dur="500" fill="hold"/>
                                        <p:tgtEl>
                                          <p:spTgt spid="37"/>
                                        </p:tgtEl>
                                        <p:attrNameLst>
                                          <p:attrName>ppt_w</p:attrName>
                                        </p:attrNameLst>
                                      </p:cBhvr>
                                      <p:tavLst>
                                        <p:tav tm="0">
                                          <p:val>
                                            <p:fltVal val="0"/>
                                          </p:val>
                                        </p:tav>
                                        <p:tav tm="100000">
                                          <p:val>
                                            <p:strVal val="#ppt_w"/>
                                          </p:val>
                                        </p:tav>
                                      </p:tavLst>
                                    </p:anim>
                                    <p:anim calcmode="lin" valueType="num">
                                      <p:cBhvr>
                                        <p:cTn id="29" dur="500" fill="hold"/>
                                        <p:tgtEl>
                                          <p:spTgt spid="37"/>
                                        </p:tgtEl>
                                        <p:attrNameLst>
                                          <p:attrName>ppt_h</p:attrName>
                                        </p:attrNameLst>
                                      </p:cBhvr>
                                      <p:tavLst>
                                        <p:tav tm="0">
                                          <p:val>
                                            <p:fltVal val="0"/>
                                          </p:val>
                                        </p:tav>
                                        <p:tav tm="100000">
                                          <p:val>
                                            <p:strVal val="#ppt_h"/>
                                          </p:val>
                                        </p:tav>
                                      </p:tavLst>
                                    </p:anim>
                                    <p:animEffect transition="in" filter="fade">
                                      <p:cBhvr>
                                        <p:cTn id="30" dur="500"/>
                                        <p:tgtEl>
                                          <p:spTgt spid="3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8"/>
                                        </p:tgtEl>
                                        <p:attrNameLst>
                                          <p:attrName>style.visibility</p:attrName>
                                        </p:attrNameLst>
                                      </p:cBhvr>
                                      <p:to>
                                        <p:strVal val="visible"/>
                                      </p:to>
                                    </p:set>
                                    <p:anim calcmode="lin" valueType="num">
                                      <p:cBhvr>
                                        <p:cTn id="35" dur="500" fill="hold"/>
                                        <p:tgtEl>
                                          <p:spTgt spid="38"/>
                                        </p:tgtEl>
                                        <p:attrNameLst>
                                          <p:attrName>ppt_w</p:attrName>
                                        </p:attrNameLst>
                                      </p:cBhvr>
                                      <p:tavLst>
                                        <p:tav tm="0">
                                          <p:val>
                                            <p:fltVal val="0"/>
                                          </p:val>
                                        </p:tav>
                                        <p:tav tm="100000">
                                          <p:val>
                                            <p:strVal val="#ppt_w"/>
                                          </p:val>
                                        </p:tav>
                                      </p:tavLst>
                                    </p:anim>
                                    <p:anim calcmode="lin" valueType="num">
                                      <p:cBhvr>
                                        <p:cTn id="36" dur="500" fill="hold"/>
                                        <p:tgtEl>
                                          <p:spTgt spid="38"/>
                                        </p:tgtEl>
                                        <p:attrNameLst>
                                          <p:attrName>ppt_h</p:attrName>
                                        </p:attrNameLst>
                                      </p:cBhvr>
                                      <p:tavLst>
                                        <p:tav tm="0">
                                          <p:val>
                                            <p:fltVal val="0"/>
                                          </p:val>
                                        </p:tav>
                                        <p:tav tm="100000">
                                          <p:val>
                                            <p:strVal val="#ppt_h"/>
                                          </p:val>
                                        </p:tav>
                                      </p:tavLst>
                                    </p:anim>
                                    <p:animEffect transition="in" filter="fade">
                                      <p:cBhvr>
                                        <p:cTn id="3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5" grpId="0" animBg="1"/>
      <p:bldP spid="36" grpId="0"/>
      <p:bldP spid="37" grpId="0"/>
      <p:bldP spid="3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TextBox 6"/>
          <p:cNvSpPr txBox="1"/>
          <p:nvPr/>
        </p:nvSpPr>
        <p:spPr>
          <a:xfrm>
            <a:off x="899652" y="1449490"/>
            <a:ext cx="10382864" cy="1947649"/>
          </a:xfrm>
          <a:prstGeom prst="rect">
            <a:avLst/>
          </a:prstGeom>
          <a:noFill/>
        </p:spPr>
        <p:txBody>
          <a:bodyPr wrap="square" rtlCol="0">
            <a:spAutoFit/>
          </a:bodyPr>
          <a:lstStyle/>
          <a:p>
            <a:pPr indent="457200">
              <a:lnSpc>
                <a:spcPct val="150000"/>
              </a:lnSpc>
            </a:pPr>
            <a:r>
              <a:rPr lang="zh-CN" altLang="en-US" sz="2800" b="1" dirty="0" smtClean="0"/>
              <a:t>细胞越分越小，但实际上我们人体的细胞大小是接近的。这说明在生物体生长的过程中细胞除了发生了细胞分裂，使细胞数目增多，还发生了什么？</a:t>
            </a:r>
            <a:endParaRPr lang="zh-CN" altLang="en-US" sz="2800" b="1" dirty="0"/>
          </a:p>
        </p:txBody>
      </p:sp>
      <p:sp>
        <p:nvSpPr>
          <p:cNvPr id="8" name="TextBox 7"/>
          <p:cNvSpPr txBox="1"/>
          <p:nvPr/>
        </p:nvSpPr>
        <p:spPr>
          <a:xfrm>
            <a:off x="736497" y="741566"/>
            <a:ext cx="1261884" cy="523220"/>
          </a:xfrm>
          <a:prstGeom prst="rect">
            <a:avLst/>
          </a:prstGeom>
          <a:noFill/>
        </p:spPr>
        <p:txBody>
          <a:bodyPr wrap="none" rtlCol="0">
            <a:spAutoFit/>
          </a:bodyPr>
          <a:lstStyle/>
          <a:p>
            <a:r>
              <a:rPr lang="zh-CN" altLang="en-US" sz="2800" b="1" dirty="0" smtClean="0"/>
              <a:t>思考：</a:t>
            </a:r>
            <a:endParaRPr lang="zh-CN" altLang="en-US" sz="2800" b="1" dirty="0"/>
          </a:p>
        </p:txBody>
      </p:sp>
      <p:sp>
        <p:nvSpPr>
          <p:cNvPr id="9" name="爆炸形 1 8"/>
          <p:cNvSpPr/>
          <p:nvPr/>
        </p:nvSpPr>
        <p:spPr>
          <a:xfrm>
            <a:off x="4311724" y="3480307"/>
            <a:ext cx="2886455" cy="1469469"/>
          </a:xfrm>
          <a:prstGeom prst="irregularSeal1">
            <a:avLst/>
          </a:prstGeom>
        </p:spPr>
        <p:style>
          <a:lnRef idx="2">
            <a:schemeClr val="accent6"/>
          </a:lnRef>
          <a:fillRef idx="1">
            <a:schemeClr val="lt1"/>
          </a:fillRef>
          <a:effectRef idx="0">
            <a:schemeClr val="accent6"/>
          </a:effectRef>
          <a:fontRef idx="minor">
            <a:schemeClr val="dk1"/>
          </a:fontRef>
        </p:style>
        <p:txBody>
          <a:bodyPr wrap="none">
            <a:spAutoFit/>
          </a:bodyPr>
          <a:lstStyle/>
          <a:p>
            <a:r>
              <a:rPr lang="zh-CN" altLang="en-US" sz="2800" b="1" dirty="0" smtClean="0">
                <a:solidFill>
                  <a:srgbClr val="FF0000"/>
                </a:solidFill>
              </a:rPr>
              <a:t>细胞生长</a:t>
            </a:r>
            <a:endParaRPr lang="zh-CN" altLang="en-US" sz="2800" b="1"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bwMode="auto">
          <a:xfrm>
            <a:off x="1803249" y="1724071"/>
            <a:ext cx="8570068" cy="2961201"/>
          </a:xfrm>
          <a:prstGeom prst="rect">
            <a:avLst/>
          </a:prstGeom>
          <a:solidFill>
            <a:schemeClr val="bg1"/>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ea typeface="楷体" panose="02010609060101010101" pitchFamily="49" charset="-122"/>
              <a:sym typeface="Arial" panose="020B0604020202020204" pitchFamily="34" charset="0"/>
            </a:endParaRPr>
          </a:p>
        </p:txBody>
      </p:sp>
      <p:pic>
        <p:nvPicPr>
          <p:cNvPr id="7" name="图片 6"/>
          <p:cNvPicPr>
            <a:picLocks noChangeAspect="1"/>
          </p:cNvPicPr>
          <p:nvPr/>
        </p:nvPicPr>
        <p:blipFill rotWithShape="1">
          <a:blip r:embed="rId3" cstate="screen">
            <a:extLst>
              <a:ext uri="{28A0092B-C50C-407E-A947-70E740481C1C}">
                <a14:useLocalDpi xmlns:a14="http://schemas.microsoft.com/office/drawing/2010/main"/>
              </a:ext>
            </a:extLst>
          </a:blip>
          <a:srcRect l="2538" t="4668" r="5383" b="13302"/>
          <a:stretch/>
        </p:blipFill>
        <p:spPr>
          <a:xfrm>
            <a:off x="0" y="5787"/>
            <a:ext cx="12176567" cy="6852213"/>
          </a:xfrm>
          <a:prstGeom prst="rect">
            <a:avLst/>
          </a:prstGeom>
        </p:spPr>
      </p:pic>
      <p:sp>
        <p:nvSpPr>
          <p:cNvPr id="8" name="矩形 14"/>
          <p:cNvSpPr>
            <a:spLocks noChangeArrowheads="1"/>
          </p:cNvSpPr>
          <p:nvPr/>
        </p:nvSpPr>
        <p:spPr bwMode="auto">
          <a:xfrm>
            <a:off x="5442007" y="2874800"/>
            <a:ext cx="2530418"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4400" b="1" dirty="0" smtClean="0">
                <a:solidFill>
                  <a:schemeClr val="tx1">
                    <a:lumMod val="85000"/>
                    <a:lumOff val="15000"/>
                  </a:schemeClr>
                </a:solidFill>
                <a:ea typeface="楷体" panose="02010609060101010101" pitchFamily="49" charset="-122"/>
                <a:sym typeface="Arial" panose="020B0604020202020204" pitchFamily="34" charset="0"/>
              </a:rPr>
              <a:t>细胞生长</a:t>
            </a:r>
            <a:endParaRPr lang="zh-CN" altLang="en-US" sz="4400" b="1" dirty="0">
              <a:solidFill>
                <a:schemeClr val="tx1">
                  <a:lumMod val="85000"/>
                  <a:lumOff val="15000"/>
                </a:schemeClr>
              </a:solidFill>
              <a:ea typeface="楷体" panose="02010609060101010101" pitchFamily="49" charset="-122"/>
              <a:sym typeface="Arial" panose="020B0604020202020204" pitchFamily="34" charset="0"/>
            </a:endParaRPr>
          </a:p>
        </p:txBody>
      </p:sp>
      <p:sp>
        <p:nvSpPr>
          <p:cNvPr id="10" name="矩形 9"/>
          <p:cNvSpPr>
            <a:spLocks noChangeArrowheads="1"/>
          </p:cNvSpPr>
          <p:nvPr/>
        </p:nvSpPr>
        <p:spPr bwMode="auto">
          <a:xfrm>
            <a:off x="3155522" y="2419841"/>
            <a:ext cx="187474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9600" dirty="0">
                <a:solidFill>
                  <a:srgbClr val="013C18"/>
                </a:solidFill>
                <a:ea typeface="楷体" panose="02010609060101010101" pitchFamily="49" charset="-122"/>
                <a:sym typeface="Arial" panose="020B0604020202020204" pitchFamily="34" charset="0"/>
              </a:rPr>
              <a:t>02</a:t>
            </a:r>
            <a:endParaRPr lang="zh-CN" altLang="en-US" sz="9600" dirty="0">
              <a:solidFill>
                <a:srgbClr val="013C18"/>
              </a:solidFill>
              <a:ea typeface="楷体" panose="02010609060101010101" pitchFamily="49" charset="-122"/>
              <a:sym typeface="Arial" panose="020B0604020202020204" pitchFamily="34" charset="0"/>
            </a:endParaRPr>
          </a:p>
        </p:txBody>
      </p:sp>
      <p:cxnSp>
        <p:nvCxnSpPr>
          <p:cNvPr id="3" name="直接连接符 2"/>
          <p:cNvCxnSpPr/>
          <p:nvPr/>
        </p:nvCxnSpPr>
        <p:spPr bwMode="auto">
          <a:xfrm flipH="1">
            <a:off x="5030270" y="2608797"/>
            <a:ext cx="476655" cy="1191749"/>
          </a:xfrm>
          <a:prstGeom prst="line">
            <a:avLst/>
          </a:prstGeom>
          <a:solidFill>
            <a:schemeClr val="accent1"/>
          </a:solidFill>
          <a:ln w="9525" cap="flat" cmpd="sng" algn="ctr">
            <a:solidFill>
              <a:schemeClr val="tx1"/>
            </a:solidFill>
            <a:prstDash val="solid"/>
            <a:round/>
            <a:headEnd type="none" w="med" len="med"/>
            <a:tailEnd type="none" w="med" len="med"/>
          </a:ln>
        </p:spPr>
      </p:cxnSp>
    </p:spTree>
    <p:custDataLst>
      <p:tags r:id="rId1"/>
    </p:custDataLst>
    <p:extLst>
      <p:ext uri="{BB962C8B-B14F-4D97-AF65-F5344CB8AC3E}">
        <p14:creationId xmlns:p14="http://schemas.microsoft.com/office/powerpoint/2010/main" val="3534097531"/>
      </p:ext>
    </p:extLst>
  </p:cSld>
  <p:clrMapOvr>
    <a:masterClrMapping/>
  </p:clrMapOvr>
  <mc:AlternateContent xmlns:mc="http://schemas.openxmlformats.org/markup-compatibility/2006" xmlns:p14="http://schemas.microsoft.com/office/powerpoint/2010/main">
    <mc:Choice Requires="p14">
      <p:transition spd="slow" p14:dur="1600" advTm="305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矩形 62"/>
          <p:cNvSpPr/>
          <p:nvPr/>
        </p:nvSpPr>
        <p:spPr>
          <a:xfrm>
            <a:off x="892101" y="379758"/>
            <a:ext cx="3057247" cy="523220"/>
          </a:xfrm>
          <a:prstGeom prst="rect">
            <a:avLst/>
          </a:prstGeom>
        </p:spPr>
        <p:txBody>
          <a:bodyPr wrap="none">
            <a:spAutoFit/>
          </a:bodyPr>
          <a:lstStyle/>
          <a:p>
            <a:pPr algn="ctr">
              <a:defRPr/>
            </a:pPr>
            <a:r>
              <a:rPr lang="zh-CN" altLang="en-US" sz="2800" b="1" dirty="0" smtClean="0">
                <a:solidFill>
                  <a:schemeClr val="tx1">
                    <a:lumMod val="85000"/>
                    <a:lumOff val="15000"/>
                  </a:schemeClr>
                </a:solidFill>
                <a:latin typeface="+mn-ea"/>
                <a:ea typeface="+mn-ea"/>
                <a:sym typeface="Arial" panose="020B0604020202020204" pitchFamily="34" charset="0"/>
              </a:rPr>
              <a:t>什么是细胞生长？</a:t>
            </a:r>
            <a:endParaRPr lang="zh-CN" altLang="en-US" sz="2800" b="1" dirty="0">
              <a:solidFill>
                <a:schemeClr val="tx1">
                  <a:lumMod val="85000"/>
                  <a:lumOff val="15000"/>
                </a:schemeClr>
              </a:solidFill>
              <a:latin typeface="+mn-ea"/>
              <a:ea typeface="+mn-ea"/>
              <a:sym typeface="Arial" panose="020B0604020202020204" pitchFamily="34" charset="0"/>
            </a:endParaRPr>
          </a:p>
        </p:txBody>
      </p:sp>
      <p:pic>
        <p:nvPicPr>
          <p:cNvPr id="64" name="图片 63"/>
          <p:cNvPicPr>
            <a:picLocks noChangeAspect="1"/>
          </p:cNvPicPr>
          <p:nvPr/>
        </p:nvPicPr>
        <p:blipFill>
          <a:blip r:embed="rId3" cstate="print"/>
          <a:stretch>
            <a:fillRect/>
          </a:stretch>
        </p:blipFill>
        <p:spPr>
          <a:xfrm>
            <a:off x="277900" y="394046"/>
            <a:ext cx="607500" cy="573750"/>
          </a:xfrm>
          <a:prstGeom prst="rect">
            <a:avLst/>
          </a:prstGeom>
          <a:effectLst>
            <a:outerShdw blurRad="50800" dist="38100" dir="2700000" algn="tl" rotWithShape="0">
              <a:prstClr val="black">
                <a:alpha val="40000"/>
              </a:prstClr>
            </a:outerShdw>
          </a:effectLst>
        </p:spPr>
      </p:pic>
      <p:pic>
        <p:nvPicPr>
          <p:cNvPr id="34" name="Picture 2" descr="http://hiphotos.baidu.com/doc/pic/item/72f082025aafa40f7ba642dda364034f78f01949.jpg"/>
          <p:cNvPicPr>
            <a:picLocks noChangeAspect="1" noChangeArrowheads="1"/>
          </p:cNvPicPr>
          <p:nvPr/>
        </p:nvPicPr>
        <p:blipFill>
          <a:blip r:embed="rId4" cstate="print"/>
          <a:srcRect r="61706"/>
          <a:stretch>
            <a:fillRect/>
          </a:stretch>
        </p:blipFill>
        <p:spPr bwMode="auto">
          <a:xfrm>
            <a:off x="4316561" y="1213892"/>
            <a:ext cx="2880320" cy="2160240"/>
          </a:xfrm>
          <a:prstGeom prst="rect">
            <a:avLst/>
          </a:prstGeom>
          <a:noFill/>
        </p:spPr>
      </p:pic>
      <p:sp>
        <p:nvSpPr>
          <p:cNvPr id="35" name="矩形 34"/>
          <p:cNvSpPr/>
          <p:nvPr/>
        </p:nvSpPr>
        <p:spPr>
          <a:xfrm>
            <a:off x="4015383" y="3631307"/>
            <a:ext cx="3416320" cy="646331"/>
          </a:xfrm>
          <a:prstGeom prst="rect">
            <a:avLst/>
          </a:prstGeom>
        </p:spPr>
        <p:txBody>
          <a:bodyPr wrap="none">
            <a:spAutoFit/>
          </a:bodyPr>
          <a:lstStyle/>
          <a:p>
            <a:r>
              <a:rPr lang="zh-CN" altLang="en-US" sz="3600" b="1" dirty="0" smtClean="0">
                <a:solidFill>
                  <a:srgbClr val="FF0000"/>
                </a:solidFill>
                <a:latin typeface="+mn-ea"/>
                <a:ea typeface="+mn-ea"/>
                <a:cs typeface="经典美黑简" pitchFamily="49" charset="-122"/>
              </a:rPr>
              <a:t>细胞体积的增大</a:t>
            </a:r>
            <a:endParaRPr lang="zh-CN" altLang="en-US" sz="3600" b="1" dirty="0">
              <a:solidFill>
                <a:srgbClr val="FF0000"/>
              </a:solidFill>
              <a:latin typeface="+mn-ea"/>
              <a:ea typeface="+mn-ea"/>
              <a:cs typeface="经典美黑简" pitchFamily="49" charset="-122"/>
            </a:endParaRPr>
          </a:p>
        </p:txBody>
      </p:sp>
      <p:sp>
        <p:nvSpPr>
          <p:cNvPr id="65" name="圆角矩形标注 64"/>
          <p:cNvSpPr/>
          <p:nvPr/>
        </p:nvSpPr>
        <p:spPr>
          <a:xfrm>
            <a:off x="3223295" y="4855443"/>
            <a:ext cx="5331683" cy="715089"/>
          </a:xfrm>
          <a:prstGeom prst="wedgeRoundRectCallout">
            <a:avLst>
              <a:gd name="adj1" fmla="val -16278"/>
              <a:gd name="adj2" fmla="val -115322"/>
              <a:gd name="adj3" fmla="val 16667"/>
            </a:avLst>
          </a:prstGeom>
        </p:spPr>
        <p:style>
          <a:lnRef idx="2">
            <a:schemeClr val="accent6"/>
          </a:lnRef>
          <a:fillRef idx="1">
            <a:schemeClr val="lt1"/>
          </a:fillRef>
          <a:effectRef idx="0">
            <a:schemeClr val="accent6"/>
          </a:effectRef>
          <a:fontRef idx="minor">
            <a:schemeClr val="dk1"/>
          </a:fontRef>
        </p:style>
        <p:txBody>
          <a:bodyPr wrap="none">
            <a:spAutoFit/>
          </a:bodyPr>
          <a:lstStyle/>
          <a:p>
            <a:r>
              <a:rPr lang="zh-CN" altLang="en-US" sz="3600" b="1" dirty="0" smtClean="0">
                <a:latin typeface="+mn-ea"/>
                <a:ea typeface="+mn-ea"/>
                <a:cs typeface="经典美黑简" pitchFamily="49" charset="-122"/>
              </a:rPr>
              <a:t>细胞体积能</a:t>
            </a:r>
            <a:r>
              <a:rPr lang="zh-CN" altLang="en-US" sz="3600" b="1" dirty="0" smtClean="0">
                <a:solidFill>
                  <a:schemeClr val="accent6">
                    <a:lumMod val="50000"/>
                  </a:schemeClr>
                </a:solidFill>
                <a:latin typeface="+mn-ea"/>
                <a:ea typeface="+mn-ea"/>
                <a:cs typeface="经典美黑简" pitchFamily="49" charset="-122"/>
              </a:rPr>
              <a:t>无限增大</a:t>
            </a:r>
            <a:r>
              <a:rPr lang="zh-CN" altLang="en-US" sz="3600" b="1" dirty="0" smtClean="0">
                <a:latin typeface="+mn-ea"/>
                <a:ea typeface="+mn-ea"/>
                <a:cs typeface="经典美黑简" pitchFamily="49" charset="-122"/>
              </a:rPr>
              <a:t>吗？</a:t>
            </a:r>
            <a:endParaRPr lang="zh-CN" altLang="en-US" sz="3600" b="1" dirty="0">
              <a:latin typeface="+mn-ea"/>
              <a:ea typeface="+mn-ea"/>
              <a:cs typeface="经典美黑简" pitchFamily="49" charset="-122"/>
            </a:endParaRPr>
          </a:p>
        </p:txBody>
      </p:sp>
    </p:spTree>
    <p:custDataLst>
      <p:tags r:id="rId1"/>
    </p:custDataLst>
    <p:extLst>
      <p:ext uri="{BB962C8B-B14F-4D97-AF65-F5344CB8AC3E}">
        <p14:creationId xmlns:p14="http://schemas.microsoft.com/office/powerpoint/2010/main" val="4139577425"/>
      </p:ext>
    </p:extLst>
  </p:cSld>
  <p:clrMapOvr>
    <a:masterClrMapping/>
  </p:clrMapOvr>
  <mc:AlternateContent xmlns:mc="http://schemas.openxmlformats.org/markup-compatibility/2006" xmlns:p14="http://schemas.microsoft.com/office/powerpoint/2010/main">
    <mc:Choice Requires="p14">
      <p:transition spd="slow" p14:dur="1600" advTm="3727">
        <p14:prism isInverted="1"/>
      </p:transition>
    </mc:Choice>
    <mc:Fallback xmlns="">
      <p:transition spd="slow" advTm="3727">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ppt_w</p:attrName>
                                        </p:attrNameLst>
                                      </p:cBhvr>
                                      <p:tavLst>
                                        <p:tav tm="0">
                                          <p:val>
                                            <p:fltVal val="0"/>
                                          </p:val>
                                        </p:tav>
                                        <p:tav tm="100000">
                                          <p:val>
                                            <p:strVal val="#ppt_w"/>
                                          </p:val>
                                        </p:tav>
                                      </p:tavLst>
                                    </p:anim>
                                    <p:anim calcmode="lin" valueType="num">
                                      <p:cBhvr>
                                        <p:cTn id="8" dur="500" fill="hold"/>
                                        <p:tgtEl>
                                          <p:spTgt spid="34"/>
                                        </p:tgtEl>
                                        <p:attrNameLst>
                                          <p:attrName>ppt_h</p:attrName>
                                        </p:attrNameLst>
                                      </p:cBhvr>
                                      <p:tavLst>
                                        <p:tav tm="0">
                                          <p:val>
                                            <p:fltVal val="0"/>
                                          </p:val>
                                        </p:tav>
                                        <p:tav tm="100000">
                                          <p:val>
                                            <p:strVal val="#ppt_h"/>
                                          </p:val>
                                        </p:tav>
                                      </p:tavLst>
                                    </p:anim>
                                    <p:animEffect transition="in" filter="fade">
                                      <p:cBhvr>
                                        <p:cTn id="9" dur="500"/>
                                        <p:tgtEl>
                                          <p:spTgt spid="3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5"/>
                                        </p:tgtEl>
                                        <p:attrNameLst>
                                          <p:attrName>style.visibility</p:attrName>
                                        </p:attrNameLst>
                                      </p:cBhvr>
                                      <p:to>
                                        <p:strVal val="visible"/>
                                      </p:to>
                                    </p:set>
                                    <p:anim calcmode="lin" valueType="num">
                                      <p:cBhvr>
                                        <p:cTn id="14" dur="500" fill="hold"/>
                                        <p:tgtEl>
                                          <p:spTgt spid="35"/>
                                        </p:tgtEl>
                                        <p:attrNameLst>
                                          <p:attrName>ppt_w</p:attrName>
                                        </p:attrNameLst>
                                      </p:cBhvr>
                                      <p:tavLst>
                                        <p:tav tm="0">
                                          <p:val>
                                            <p:fltVal val="0"/>
                                          </p:val>
                                        </p:tav>
                                        <p:tav tm="100000">
                                          <p:val>
                                            <p:strVal val="#ppt_w"/>
                                          </p:val>
                                        </p:tav>
                                      </p:tavLst>
                                    </p:anim>
                                    <p:anim calcmode="lin" valueType="num">
                                      <p:cBhvr>
                                        <p:cTn id="15" dur="500" fill="hold"/>
                                        <p:tgtEl>
                                          <p:spTgt spid="35"/>
                                        </p:tgtEl>
                                        <p:attrNameLst>
                                          <p:attrName>ppt_h</p:attrName>
                                        </p:attrNameLst>
                                      </p:cBhvr>
                                      <p:tavLst>
                                        <p:tav tm="0">
                                          <p:val>
                                            <p:fltVal val="0"/>
                                          </p:val>
                                        </p:tav>
                                        <p:tav tm="100000">
                                          <p:val>
                                            <p:strVal val="#ppt_h"/>
                                          </p:val>
                                        </p:tav>
                                      </p:tavLst>
                                    </p:anim>
                                    <p:animEffect transition="in" filter="fade">
                                      <p:cBhvr>
                                        <p:cTn id="16" dur="500"/>
                                        <p:tgtEl>
                                          <p:spTgt spid="35"/>
                                        </p:tgtEl>
                                      </p:cBhvr>
                                    </p:animEffec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65"/>
                                        </p:tgtEl>
                                        <p:attrNameLst>
                                          <p:attrName>style.visibility</p:attrName>
                                        </p:attrNameLst>
                                      </p:cBhvr>
                                      <p:to>
                                        <p:strVal val="visible"/>
                                      </p:to>
                                    </p:set>
                                    <p:anim calcmode="discrete" valueType="clr">
                                      <p:cBhvr override="childStyle">
                                        <p:cTn id="21" dur="80"/>
                                        <p:tgtEl>
                                          <p:spTgt spid="65"/>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65"/>
                                        </p:tgtEl>
                                        <p:attrNameLst>
                                          <p:attrName>fillcolor</p:attrName>
                                        </p:attrNameLst>
                                      </p:cBhvr>
                                      <p:tavLst>
                                        <p:tav tm="0">
                                          <p:val>
                                            <p:clrVal>
                                              <a:schemeClr val="accent2"/>
                                            </p:clrVal>
                                          </p:val>
                                        </p:tav>
                                        <p:tav tm="50000">
                                          <p:val>
                                            <p:clrVal>
                                              <a:schemeClr val="hlink"/>
                                            </p:clrVal>
                                          </p:val>
                                        </p:tav>
                                      </p:tavLst>
                                    </p:anim>
                                    <p:set>
                                      <p:cBhvr>
                                        <p:cTn id="23" dur="80"/>
                                        <p:tgtEl>
                                          <p:spTgt spid="6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6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a:blip r:embed="rId3" cstate="print"/>
          <a:stretch>
            <a:fillRect/>
          </a:stretch>
        </p:blipFill>
        <p:spPr>
          <a:xfrm>
            <a:off x="277900" y="394046"/>
            <a:ext cx="607500" cy="573750"/>
          </a:xfrm>
          <a:prstGeom prst="rect">
            <a:avLst/>
          </a:prstGeom>
          <a:effectLst>
            <a:outerShdw blurRad="50800" dist="38100" dir="2700000" algn="tl" rotWithShape="0">
              <a:prstClr val="black">
                <a:alpha val="40000"/>
              </a:prstClr>
            </a:outerShdw>
          </a:effectLst>
        </p:spPr>
      </p:pic>
      <p:sp>
        <p:nvSpPr>
          <p:cNvPr id="19" name="TextBox 18"/>
          <p:cNvSpPr txBox="1"/>
          <p:nvPr/>
        </p:nvSpPr>
        <p:spPr>
          <a:xfrm>
            <a:off x="1271588" y="1557338"/>
            <a:ext cx="1266693" cy="523220"/>
          </a:xfrm>
          <a:prstGeom prst="rect">
            <a:avLst/>
          </a:prstGeom>
          <a:noFill/>
          <a:ln>
            <a:solidFill>
              <a:srgbClr val="FF0000"/>
            </a:solidFill>
          </a:ln>
        </p:spPr>
        <p:txBody>
          <a:bodyPr wrap="none" rtlCol="0">
            <a:spAutoFit/>
          </a:bodyPr>
          <a:lstStyle/>
          <a:p>
            <a:r>
              <a:rPr lang="zh-CN" altLang="en-US" sz="2800" b="1" dirty="0" smtClean="0"/>
              <a:t>论一论</a:t>
            </a:r>
            <a:endParaRPr lang="zh-CN" altLang="en-US" sz="2800" b="1" dirty="0"/>
          </a:p>
        </p:txBody>
      </p:sp>
      <p:pic>
        <p:nvPicPr>
          <p:cNvPr id="20" name="Picture 2" descr="http://hiphotos.baidu.com/doc/pic/item/72f082025aafa40f7ba642dda364034f78f01949.jpg"/>
          <p:cNvPicPr>
            <a:picLocks noChangeAspect="1" noChangeArrowheads="1"/>
          </p:cNvPicPr>
          <p:nvPr/>
        </p:nvPicPr>
        <p:blipFill>
          <a:blip r:embed="rId4" cstate="print"/>
          <a:srcRect r="61706"/>
          <a:stretch>
            <a:fillRect/>
          </a:stretch>
        </p:blipFill>
        <p:spPr bwMode="auto">
          <a:xfrm>
            <a:off x="4630885" y="1885405"/>
            <a:ext cx="2880320" cy="2160240"/>
          </a:xfrm>
          <a:prstGeom prst="rect">
            <a:avLst/>
          </a:prstGeom>
          <a:noFill/>
        </p:spPr>
      </p:pic>
      <p:sp>
        <p:nvSpPr>
          <p:cNvPr id="5" name="TextBox 4"/>
          <p:cNvSpPr txBox="1"/>
          <p:nvPr/>
        </p:nvSpPr>
        <p:spPr>
          <a:xfrm>
            <a:off x="3741132" y="4471988"/>
            <a:ext cx="4852610" cy="523220"/>
          </a:xfrm>
          <a:prstGeom prst="rect">
            <a:avLst/>
          </a:prstGeom>
          <a:noFill/>
        </p:spPr>
        <p:txBody>
          <a:bodyPr wrap="none" rtlCol="0">
            <a:spAutoFit/>
          </a:bodyPr>
          <a:lstStyle/>
          <a:p>
            <a:r>
              <a:rPr lang="zh-CN" altLang="en-US" sz="2800" b="1" dirty="0" smtClean="0"/>
              <a:t>制约细胞体积的因素有哪些？</a:t>
            </a:r>
            <a:endParaRPr lang="zh-CN" altLang="en-US" sz="2800" b="1" dirty="0"/>
          </a:p>
        </p:txBody>
      </p:sp>
    </p:spTree>
    <p:extLst>
      <p:ext uri="{BB962C8B-B14F-4D97-AF65-F5344CB8AC3E}">
        <p14:creationId xmlns:p14="http://schemas.microsoft.com/office/powerpoint/2010/main" val="2454530594"/>
      </p:ext>
    </p:extLst>
  </p:cSld>
  <p:clrMapOvr>
    <a:masterClrMapping/>
  </p:clrMapOvr>
  <mc:AlternateContent xmlns:mc="http://schemas.openxmlformats.org/markup-compatibility/2006" xmlns:p14="http://schemas.microsoft.com/office/powerpoint/2010/main">
    <mc:Choice Requires="p14">
      <p:transition spd="slow" p14:dur="1600" advTm="1382">
        <p14:prism isInverted="1"/>
      </p:transition>
    </mc:Choice>
    <mc:Fallback xmlns="">
      <p:transition spd="slow" advTm="138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矩形 4"/>
          <p:cNvSpPr/>
          <p:nvPr/>
        </p:nvSpPr>
        <p:spPr>
          <a:xfrm>
            <a:off x="2081461" y="1412776"/>
            <a:ext cx="8424936" cy="1569660"/>
          </a:xfrm>
          <a:prstGeom prst="rect">
            <a:avLst/>
          </a:prstGeom>
        </p:spPr>
        <p:txBody>
          <a:bodyPr wrap="square">
            <a:spAutoFit/>
          </a:bodyPr>
          <a:lstStyle/>
          <a:p>
            <a:r>
              <a:rPr lang="en-US" altLang="zh-CN" sz="3200" dirty="0" smtClean="0">
                <a:solidFill>
                  <a:prstClr val="black"/>
                </a:solidFill>
                <a:latin typeface="隶书" pitchFamily="49" charset="-122"/>
                <a:ea typeface="隶书" pitchFamily="49" charset="-122"/>
                <a:cs typeface="经典美黑简" pitchFamily="49" charset="-122"/>
              </a:rPr>
              <a:t>(1) </a:t>
            </a:r>
            <a:r>
              <a:rPr lang="zh-CN" altLang="en-US" sz="3200" dirty="0" smtClean="0">
                <a:solidFill>
                  <a:prstClr val="black"/>
                </a:solidFill>
                <a:latin typeface="隶书" pitchFamily="49" charset="-122"/>
                <a:ea typeface="隶书" pitchFamily="49" charset="-122"/>
                <a:cs typeface="经典美黑简" pitchFamily="49" charset="-122"/>
              </a:rPr>
              <a:t>细胞相对表面积与体积的关系</a:t>
            </a:r>
            <a:r>
              <a:rPr lang="en-US" altLang="zh-CN" sz="3200" dirty="0" smtClean="0">
                <a:solidFill>
                  <a:prstClr val="black"/>
                </a:solidFill>
                <a:latin typeface="隶书" pitchFamily="49" charset="-122"/>
                <a:ea typeface="隶书" pitchFamily="49" charset="-122"/>
                <a:cs typeface="经典美黑简" pitchFamily="49" charset="-122"/>
              </a:rPr>
              <a:t>,</a:t>
            </a:r>
            <a:r>
              <a:rPr lang="zh-CN" altLang="en-US" sz="3200" dirty="0" smtClean="0">
                <a:solidFill>
                  <a:prstClr val="black"/>
                </a:solidFill>
                <a:latin typeface="隶书" pitchFamily="49" charset="-122"/>
                <a:ea typeface="隶书" pitchFamily="49" charset="-122"/>
                <a:cs typeface="经典美黑简" pitchFamily="49" charset="-122"/>
              </a:rPr>
              <a:t>细胞体积越小</a:t>
            </a:r>
            <a:r>
              <a:rPr lang="en-US" altLang="zh-CN" sz="3200" dirty="0" smtClean="0">
                <a:solidFill>
                  <a:prstClr val="black"/>
                </a:solidFill>
                <a:latin typeface="隶书" pitchFamily="49" charset="-122"/>
                <a:ea typeface="隶书" pitchFamily="49" charset="-122"/>
                <a:cs typeface="经典美黑简" pitchFamily="49" charset="-122"/>
              </a:rPr>
              <a:t>,</a:t>
            </a:r>
            <a:r>
              <a:rPr lang="zh-CN" altLang="en-US" sz="3200" dirty="0" smtClean="0">
                <a:solidFill>
                  <a:prstClr val="black"/>
                </a:solidFill>
                <a:latin typeface="隶书" pitchFamily="49" charset="-122"/>
                <a:ea typeface="隶书" pitchFamily="49" charset="-122"/>
                <a:cs typeface="经典美黑简" pitchFamily="49" charset="-122"/>
              </a:rPr>
              <a:t>其</a:t>
            </a:r>
            <a:r>
              <a:rPr lang="zh-CN" altLang="en-US" sz="3200" dirty="0" smtClean="0">
                <a:solidFill>
                  <a:srgbClr val="FF0000"/>
                </a:solidFill>
                <a:latin typeface="隶书" pitchFamily="49" charset="-122"/>
                <a:ea typeface="隶书" pitchFamily="49" charset="-122"/>
                <a:cs typeface="经典美黑简" pitchFamily="49" charset="-122"/>
              </a:rPr>
              <a:t>相对表面积（表面积</a:t>
            </a:r>
            <a:r>
              <a:rPr lang="en-US" altLang="zh-CN" sz="3200" dirty="0" smtClean="0">
                <a:solidFill>
                  <a:srgbClr val="FF0000"/>
                </a:solidFill>
                <a:latin typeface="隶书" pitchFamily="49" charset="-122"/>
                <a:ea typeface="隶书" pitchFamily="49" charset="-122"/>
                <a:cs typeface="经典美黑简" pitchFamily="49" charset="-122"/>
              </a:rPr>
              <a:t>/</a:t>
            </a:r>
            <a:r>
              <a:rPr lang="zh-CN" altLang="en-US" sz="3200" dirty="0" smtClean="0">
                <a:solidFill>
                  <a:srgbClr val="FF0000"/>
                </a:solidFill>
                <a:latin typeface="隶书" pitchFamily="49" charset="-122"/>
                <a:ea typeface="隶书" pitchFamily="49" charset="-122"/>
                <a:cs typeface="经典美黑简" pitchFamily="49" charset="-122"/>
              </a:rPr>
              <a:t>体积）越大</a:t>
            </a:r>
            <a:r>
              <a:rPr lang="en-US" altLang="zh-CN" sz="3200" dirty="0" smtClean="0">
                <a:solidFill>
                  <a:srgbClr val="FF0000"/>
                </a:solidFill>
                <a:latin typeface="隶书" pitchFamily="49" charset="-122"/>
                <a:ea typeface="隶书" pitchFamily="49" charset="-122"/>
                <a:cs typeface="经典美黑简" pitchFamily="49" charset="-122"/>
              </a:rPr>
              <a:t>,</a:t>
            </a:r>
            <a:r>
              <a:rPr lang="zh-CN" altLang="en-US" sz="3200" dirty="0" smtClean="0">
                <a:solidFill>
                  <a:srgbClr val="FF0000"/>
                </a:solidFill>
                <a:latin typeface="隶书" pitchFamily="49" charset="-122"/>
                <a:ea typeface="隶书" pitchFamily="49" charset="-122"/>
                <a:cs typeface="经典美黑简" pitchFamily="49" charset="-122"/>
              </a:rPr>
              <a:t>细胞与周围环境交换物质能力越大</a:t>
            </a:r>
            <a:r>
              <a:rPr lang="en-US" altLang="zh-CN" sz="3200" dirty="0" smtClean="0">
                <a:solidFill>
                  <a:srgbClr val="FF0000"/>
                </a:solidFill>
                <a:latin typeface="隶书" pitchFamily="49" charset="-122"/>
                <a:ea typeface="隶书" pitchFamily="49" charset="-122"/>
                <a:cs typeface="经典美黑简" pitchFamily="49" charset="-122"/>
              </a:rPr>
              <a:t>.</a:t>
            </a:r>
            <a:endParaRPr lang="zh-CN" altLang="en-US" dirty="0"/>
          </a:p>
        </p:txBody>
      </p:sp>
      <p:sp>
        <p:nvSpPr>
          <p:cNvPr id="6" name="矩形 5"/>
          <p:cNvSpPr/>
          <p:nvPr/>
        </p:nvSpPr>
        <p:spPr>
          <a:xfrm>
            <a:off x="2081461" y="3098577"/>
            <a:ext cx="8496944" cy="1569660"/>
          </a:xfrm>
          <a:prstGeom prst="rect">
            <a:avLst/>
          </a:prstGeom>
        </p:spPr>
        <p:txBody>
          <a:bodyPr wrap="square">
            <a:spAutoFit/>
          </a:bodyPr>
          <a:lstStyle/>
          <a:p>
            <a:pPr lvl="0"/>
            <a:r>
              <a:rPr lang="en-US" altLang="zh-CN" sz="3200" dirty="0" smtClean="0">
                <a:solidFill>
                  <a:prstClr val="black"/>
                </a:solidFill>
                <a:latin typeface="隶书" pitchFamily="49" charset="-122"/>
                <a:ea typeface="隶书" pitchFamily="49" charset="-122"/>
                <a:cs typeface="经典美黑简" pitchFamily="49" charset="-122"/>
              </a:rPr>
              <a:t>(2) </a:t>
            </a:r>
            <a:r>
              <a:rPr lang="zh-CN" altLang="en-US" sz="3200" dirty="0" smtClean="0">
                <a:solidFill>
                  <a:prstClr val="black"/>
                </a:solidFill>
                <a:latin typeface="隶书" pitchFamily="49" charset="-122"/>
                <a:ea typeface="隶书" pitchFamily="49" charset="-122"/>
                <a:cs typeface="经典美黑简" pitchFamily="49" charset="-122"/>
              </a:rPr>
              <a:t>细胞核与细胞质之间有一定的关系</a:t>
            </a:r>
            <a:r>
              <a:rPr lang="en-US" altLang="zh-CN" sz="3200" dirty="0" smtClean="0">
                <a:solidFill>
                  <a:prstClr val="black"/>
                </a:solidFill>
                <a:latin typeface="隶书" pitchFamily="49" charset="-122"/>
                <a:ea typeface="隶书" pitchFamily="49" charset="-122"/>
                <a:cs typeface="经典美黑简" pitchFamily="49" charset="-122"/>
              </a:rPr>
              <a:t>,</a:t>
            </a:r>
            <a:r>
              <a:rPr lang="zh-CN" altLang="en-US" sz="3200" dirty="0" smtClean="0">
                <a:solidFill>
                  <a:prstClr val="black"/>
                </a:solidFill>
                <a:latin typeface="隶书" pitchFamily="49" charset="-122"/>
                <a:ea typeface="隶书" pitchFamily="49" charset="-122"/>
                <a:cs typeface="经典美黑简" pitchFamily="49" charset="-122"/>
              </a:rPr>
              <a:t>一个核内所含的</a:t>
            </a:r>
            <a:r>
              <a:rPr lang="en-US" altLang="zh-CN" sz="3200" dirty="0" smtClean="0">
                <a:solidFill>
                  <a:prstClr val="black"/>
                </a:solidFill>
                <a:latin typeface="隶书" pitchFamily="49" charset="-122"/>
                <a:ea typeface="隶书" pitchFamily="49" charset="-122"/>
                <a:cs typeface="经典美黑简" pitchFamily="49" charset="-122"/>
              </a:rPr>
              <a:t>DNA</a:t>
            </a:r>
            <a:r>
              <a:rPr lang="zh-CN" altLang="en-US" sz="3200" dirty="0" smtClean="0">
                <a:solidFill>
                  <a:prstClr val="black"/>
                </a:solidFill>
                <a:latin typeface="隶书" pitchFamily="49" charset="-122"/>
                <a:ea typeface="隶书" pitchFamily="49" charset="-122"/>
                <a:cs typeface="经典美黑简" pitchFamily="49" charset="-122"/>
              </a:rPr>
              <a:t>是一定的</a:t>
            </a:r>
            <a:r>
              <a:rPr lang="en-US" altLang="zh-CN" sz="3200" dirty="0" smtClean="0">
                <a:solidFill>
                  <a:prstClr val="black"/>
                </a:solidFill>
                <a:latin typeface="隶书" pitchFamily="49" charset="-122"/>
                <a:ea typeface="隶书" pitchFamily="49" charset="-122"/>
                <a:cs typeface="经典美黑简" pitchFamily="49" charset="-122"/>
              </a:rPr>
              <a:t>,</a:t>
            </a:r>
            <a:r>
              <a:rPr lang="zh-CN" altLang="en-US" sz="3200" dirty="0" smtClean="0">
                <a:solidFill>
                  <a:prstClr val="black"/>
                </a:solidFill>
                <a:latin typeface="隶书" pitchFamily="49" charset="-122"/>
                <a:ea typeface="隶书" pitchFamily="49" charset="-122"/>
                <a:cs typeface="经典美黑简" pitchFamily="49" charset="-122"/>
              </a:rPr>
              <a:t>控制细胞活动也就有一定的限度</a:t>
            </a:r>
            <a:r>
              <a:rPr lang="en-US" altLang="zh-CN" sz="3200" dirty="0" smtClean="0">
                <a:solidFill>
                  <a:prstClr val="black"/>
                </a:solidFill>
                <a:latin typeface="隶书" pitchFamily="49" charset="-122"/>
                <a:ea typeface="隶书" pitchFamily="49" charset="-122"/>
                <a:cs typeface="经典美黑简" pitchFamily="49" charset="-122"/>
              </a:rPr>
              <a:t>,</a:t>
            </a:r>
            <a:r>
              <a:rPr lang="zh-CN" altLang="en-US" sz="3200" dirty="0" smtClean="0">
                <a:solidFill>
                  <a:prstClr val="black"/>
                </a:solidFill>
                <a:latin typeface="隶书" pitchFamily="49" charset="-122"/>
                <a:ea typeface="隶书" pitchFamily="49" charset="-122"/>
                <a:cs typeface="经典美黑简" pitchFamily="49" charset="-122"/>
              </a:rPr>
              <a:t>使细胞不可能太大</a:t>
            </a:r>
            <a:r>
              <a:rPr lang="en-US" altLang="zh-CN" sz="3200" dirty="0" smtClean="0">
                <a:solidFill>
                  <a:prstClr val="black"/>
                </a:solidFill>
                <a:latin typeface="隶书" pitchFamily="49" charset="-122"/>
                <a:ea typeface="隶书" pitchFamily="49" charset="-122"/>
                <a:cs typeface="经典美黑简" pitchFamily="49" charset="-122"/>
              </a:rPr>
              <a:t>.</a:t>
            </a:r>
            <a:endParaRPr lang="zh-CN" altLang="en-US" sz="3200" dirty="0">
              <a:solidFill>
                <a:prstClr val="black"/>
              </a:solidFill>
              <a:latin typeface="隶书" pitchFamily="49" charset="-122"/>
              <a:ea typeface="隶书" pitchFamily="49" charset="-122"/>
              <a:cs typeface="经典美黑简" pitchFamily="49" charset="-122"/>
            </a:endParaRPr>
          </a:p>
        </p:txBody>
      </p:sp>
      <p:sp>
        <p:nvSpPr>
          <p:cNvPr id="7" name="矩形 6"/>
          <p:cNvSpPr/>
          <p:nvPr/>
        </p:nvSpPr>
        <p:spPr>
          <a:xfrm>
            <a:off x="509265" y="461244"/>
            <a:ext cx="3960440" cy="584775"/>
          </a:xfrm>
          <a:prstGeom prst="rect">
            <a:avLst/>
          </a:prstGeom>
        </p:spPr>
        <p:txBody>
          <a:bodyPr wrap="square">
            <a:spAutoFit/>
          </a:bodyPr>
          <a:lstStyle/>
          <a:p>
            <a:r>
              <a:rPr lang="zh-CN" altLang="en-US" sz="3200" dirty="0" smtClean="0">
                <a:latin typeface="经典美黑简" pitchFamily="49" charset="-122"/>
                <a:ea typeface="经典美黑简" pitchFamily="49" charset="-122"/>
                <a:cs typeface="经典美黑简" pitchFamily="49" charset="-122"/>
              </a:rPr>
              <a:t>制约细胞体积的因素</a:t>
            </a:r>
            <a:endParaRPr lang="zh-CN" altLang="en-US" sz="3200" dirty="0">
              <a:latin typeface="经典美黑简" pitchFamily="49" charset="-122"/>
              <a:ea typeface="经典美黑简" pitchFamily="49" charset="-122"/>
              <a:cs typeface="经典美黑简" pitchFamily="49" charset="-122"/>
            </a:endParaRPr>
          </a:p>
        </p:txBody>
      </p:sp>
      <p:sp>
        <p:nvSpPr>
          <p:cNvPr id="8" name="矩形 7"/>
          <p:cNvSpPr/>
          <p:nvPr/>
        </p:nvSpPr>
        <p:spPr>
          <a:xfrm>
            <a:off x="3880520" y="4955456"/>
            <a:ext cx="4801314" cy="646331"/>
          </a:xfrm>
          <a:prstGeom prst="rect">
            <a:avLst/>
          </a:prstGeom>
        </p:spPr>
        <p:txBody>
          <a:bodyPr wrap="none">
            <a:spAutoFit/>
          </a:bodyPr>
          <a:lstStyle/>
          <a:p>
            <a:r>
              <a:rPr lang="zh-CN" altLang="en-US" sz="3600" dirty="0" smtClean="0">
                <a:solidFill>
                  <a:srgbClr val="FF0000"/>
                </a:solidFill>
                <a:latin typeface="经典美黑简" pitchFamily="49" charset="-122"/>
                <a:ea typeface="经典美黑简" pitchFamily="49" charset="-122"/>
                <a:cs typeface="经典美黑简" pitchFamily="49" charset="-122"/>
              </a:rPr>
              <a:t>细胞体积不能无限增大</a:t>
            </a:r>
            <a:endParaRPr lang="zh-CN" altLang="en-US" sz="3600" dirty="0">
              <a:solidFill>
                <a:srgbClr val="FF0000"/>
              </a:solidFill>
              <a:latin typeface="经典美黑简" pitchFamily="49" charset="-122"/>
              <a:ea typeface="经典美黑简" pitchFamily="49" charset="-122"/>
              <a:cs typeface="经典美黑简" pitchFamily="49" charset="-122"/>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8"/>
                                        </p:tgtEl>
                                        <p:attrNameLst>
                                          <p:attrName>style.visibility</p:attrName>
                                        </p:attrNameLst>
                                      </p:cBhvr>
                                      <p:to>
                                        <p:strVal val="visible"/>
                                      </p:to>
                                    </p:set>
                                    <p:anim calcmode="discrete" valueType="clr">
                                      <p:cBhvr override="childStyle">
                                        <p:cTn id="28"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8"/>
                                        </p:tgtEl>
                                        <p:attrNameLst>
                                          <p:attrName>fillcolor</p:attrName>
                                        </p:attrNameLst>
                                      </p:cBhvr>
                                      <p:tavLst>
                                        <p:tav tm="0">
                                          <p:val>
                                            <p:clrVal>
                                              <a:schemeClr val="accent2"/>
                                            </p:clrVal>
                                          </p:val>
                                        </p:tav>
                                        <p:tav tm="50000">
                                          <p:val>
                                            <p:clrVal>
                                              <a:schemeClr val="hlink"/>
                                            </p:clrVal>
                                          </p:val>
                                        </p:tav>
                                      </p:tavLst>
                                    </p:anim>
                                    <p:set>
                                      <p:cBhvr>
                                        <p:cTn id="30" dur="80"/>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bwMode="auto">
          <a:xfrm>
            <a:off x="1803249" y="1724071"/>
            <a:ext cx="8570068" cy="2961201"/>
          </a:xfrm>
          <a:prstGeom prst="rect">
            <a:avLst/>
          </a:prstGeom>
          <a:solidFill>
            <a:schemeClr val="bg1"/>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ea typeface="楷体" panose="02010609060101010101" pitchFamily="49" charset="-122"/>
              <a:sym typeface="Arial" panose="020B0604020202020204" pitchFamily="34" charset="0"/>
            </a:endParaRPr>
          </a:p>
        </p:txBody>
      </p:sp>
      <p:pic>
        <p:nvPicPr>
          <p:cNvPr id="7" name="图片 6"/>
          <p:cNvPicPr>
            <a:picLocks noChangeAspect="1"/>
          </p:cNvPicPr>
          <p:nvPr/>
        </p:nvPicPr>
        <p:blipFill rotWithShape="1">
          <a:blip r:embed="rId4" cstate="screen">
            <a:extLst>
              <a:ext uri="{28A0092B-C50C-407E-A947-70E740481C1C}">
                <a14:useLocalDpi xmlns:a14="http://schemas.microsoft.com/office/drawing/2010/main"/>
              </a:ext>
            </a:extLst>
          </a:blip>
          <a:srcRect l="2538" t="4668" r="5383" b="13302"/>
          <a:stretch/>
        </p:blipFill>
        <p:spPr>
          <a:xfrm>
            <a:off x="0" y="5787"/>
            <a:ext cx="12176567" cy="6852213"/>
          </a:xfrm>
          <a:prstGeom prst="rect">
            <a:avLst/>
          </a:prstGeom>
        </p:spPr>
      </p:pic>
      <p:sp>
        <p:nvSpPr>
          <p:cNvPr id="8" name="矩形 14"/>
          <p:cNvSpPr>
            <a:spLocks noChangeArrowheads="1"/>
          </p:cNvSpPr>
          <p:nvPr/>
        </p:nvSpPr>
        <p:spPr bwMode="auto">
          <a:xfrm>
            <a:off x="5442006" y="2889088"/>
            <a:ext cx="274473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4400" b="1" dirty="0" smtClean="0">
                <a:solidFill>
                  <a:schemeClr val="tx1">
                    <a:lumMod val="85000"/>
                    <a:lumOff val="15000"/>
                  </a:schemeClr>
                </a:solidFill>
                <a:ea typeface="楷体" panose="02010609060101010101" pitchFamily="49" charset="-122"/>
                <a:sym typeface="Arial" panose="020B0604020202020204" pitchFamily="34" charset="0"/>
              </a:rPr>
              <a:t>课堂小结</a:t>
            </a:r>
            <a:endParaRPr lang="zh-CN" altLang="en-US" sz="4400" b="1" dirty="0">
              <a:solidFill>
                <a:schemeClr val="tx1">
                  <a:lumMod val="85000"/>
                  <a:lumOff val="15000"/>
                </a:schemeClr>
              </a:solidFill>
              <a:ea typeface="楷体" panose="02010609060101010101" pitchFamily="49" charset="-122"/>
              <a:sym typeface="Arial" panose="020B0604020202020204" pitchFamily="34" charset="0"/>
            </a:endParaRPr>
          </a:p>
        </p:txBody>
      </p:sp>
      <p:sp>
        <p:nvSpPr>
          <p:cNvPr id="10" name="矩形 9"/>
          <p:cNvSpPr>
            <a:spLocks noChangeArrowheads="1"/>
          </p:cNvSpPr>
          <p:nvPr/>
        </p:nvSpPr>
        <p:spPr bwMode="auto">
          <a:xfrm>
            <a:off x="3155522" y="2419841"/>
            <a:ext cx="187474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9600" dirty="0">
                <a:solidFill>
                  <a:srgbClr val="013C18"/>
                </a:solidFill>
                <a:ea typeface="楷体" panose="02010609060101010101" pitchFamily="49" charset="-122"/>
                <a:sym typeface="Arial" panose="020B0604020202020204" pitchFamily="34" charset="0"/>
              </a:rPr>
              <a:t>03</a:t>
            </a:r>
            <a:endParaRPr lang="zh-CN" altLang="en-US" sz="9600" dirty="0">
              <a:solidFill>
                <a:srgbClr val="013C18"/>
              </a:solidFill>
              <a:ea typeface="楷体" panose="02010609060101010101" pitchFamily="49" charset="-122"/>
              <a:sym typeface="Arial" panose="020B0604020202020204" pitchFamily="34" charset="0"/>
            </a:endParaRPr>
          </a:p>
        </p:txBody>
      </p:sp>
      <p:cxnSp>
        <p:nvCxnSpPr>
          <p:cNvPr id="3" name="直接连接符 2"/>
          <p:cNvCxnSpPr/>
          <p:nvPr/>
        </p:nvCxnSpPr>
        <p:spPr bwMode="auto">
          <a:xfrm flipH="1">
            <a:off x="5030270" y="2608797"/>
            <a:ext cx="476655" cy="1191749"/>
          </a:xfrm>
          <a:prstGeom prst="line">
            <a:avLst/>
          </a:prstGeom>
          <a:solidFill>
            <a:schemeClr val="accent1"/>
          </a:solidFill>
          <a:ln w="9525" cap="flat" cmpd="sng" algn="ctr">
            <a:solidFill>
              <a:schemeClr val="tx1"/>
            </a:solidFill>
            <a:prstDash val="solid"/>
            <a:round/>
            <a:headEnd type="none" w="med" len="med"/>
            <a:tailEnd type="none" w="med" len="med"/>
          </a:ln>
        </p:spPr>
      </p:cxnSp>
    </p:spTree>
    <p:custDataLst>
      <p:tags r:id="rId1"/>
    </p:custDataLst>
    <p:extLst>
      <p:ext uri="{BB962C8B-B14F-4D97-AF65-F5344CB8AC3E}">
        <p14:creationId xmlns:p14="http://schemas.microsoft.com/office/powerpoint/2010/main" val="1266386763"/>
      </p:ext>
    </p:extLst>
  </p:cSld>
  <p:clrMapOvr>
    <a:masterClrMapping/>
  </p:clrMapOvr>
  <mc:AlternateContent xmlns:mc="http://schemas.openxmlformats.org/markup-compatibility/2006" xmlns:p14="http://schemas.microsoft.com/office/powerpoint/2010/main">
    <mc:Choice Requires="p14">
      <p:transition spd="slow" p14:dur="1600" advTm="305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a:blip r:embed="rId3" cstate="print"/>
          <a:stretch>
            <a:fillRect/>
          </a:stretch>
        </p:blipFill>
        <p:spPr>
          <a:xfrm>
            <a:off x="277900" y="394046"/>
            <a:ext cx="607500" cy="573750"/>
          </a:xfrm>
          <a:prstGeom prst="rect">
            <a:avLst/>
          </a:prstGeom>
          <a:effectLst>
            <a:outerShdw blurRad="50800" dist="38100" dir="2700000" algn="tl" rotWithShape="0">
              <a:prstClr val="black">
                <a:alpha val="40000"/>
              </a:prstClr>
            </a:outerShdw>
          </a:effectLst>
        </p:spPr>
      </p:pic>
      <p:sp>
        <p:nvSpPr>
          <p:cNvPr id="11" name="TextBox 10"/>
          <p:cNvSpPr txBox="1"/>
          <p:nvPr/>
        </p:nvSpPr>
        <p:spPr>
          <a:xfrm>
            <a:off x="925886" y="4884639"/>
            <a:ext cx="3416320" cy="646331"/>
          </a:xfrm>
          <a:prstGeom prst="rect">
            <a:avLst/>
          </a:prstGeom>
          <a:noFill/>
        </p:spPr>
        <p:txBody>
          <a:bodyPr wrap="none" rtlCol="0">
            <a:spAutoFit/>
          </a:bodyPr>
          <a:lstStyle/>
          <a:p>
            <a:r>
              <a:rPr lang="zh-CN" altLang="en-US" sz="3600" dirty="0" smtClean="0">
                <a:latin typeface="隶书" pitchFamily="49" charset="-122"/>
                <a:ea typeface="隶书" pitchFamily="49" charset="-122"/>
              </a:rPr>
              <a:t>二、细胞的生长</a:t>
            </a:r>
            <a:endParaRPr lang="zh-CN" altLang="en-US" sz="3600" dirty="0">
              <a:latin typeface="隶书" pitchFamily="49" charset="-122"/>
              <a:ea typeface="隶书" pitchFamily="49" charset="-122"/>
            </a:endParaRPr>
          </a:p>
        </p:txBody>
      </p:sp>
      <p:sp>
        <p:nvSpPr>
          <p:cNvPr id="12" name="TextBox 11"/>
          <p:cNvSpPr txBox="1"/>
          <p:nvPr/>
        </p:nvSpPr>
        <p:spPr>
          <a:xfrm>
            <a:off x="1040185" y="860698"/>
            <a:ext cx="3416320" cy="646331"/>
          </a:xfrm>
          <a:prstGeom prst="rect">
            <a:avLst/>
          </a:prstGeom>
          <a:noFill/>
        </p:spPr>
        <p:txBody>
          <a:bodyPr wrap="none" rtlCol="0">
            <a:spAutoFit/>
          </a:bodyPr>
          <a:lstStyle/>
          <a:p>
            <a:r>
              <a:rPr lang="zh-CN" altLang="en-US" sz="3600" dirty="0" smtClean="0">
                <a:latin typeface="隶书" pitchFamily="49" charset="-122"/>
                <a:ea typeface="隶书" pitchFamily="49" charset="-122"/>
              </a:rPr>
              <a:t>一、细胞的分裂</a:t>
            </a:r>
            <a:endParaRPr lang="zh-CN" altLang="en-US" sz="3600" dirty="0">
              <a:latin typeface="隶书" pitchFamily="49" charset="-122"/>
              <a:ea typeface="隶书" pitchFamily="49" charset="-122"/>
            </a:endParaRPr>
          </a:p>
        </p:txBody>
      </p:sp>
      <p:sp>
        <p:nvSpPr>
          <p:cNvPr id="13" name="TextBox 12"/>
          <p:cNvSpPr txBox="1"/>
          <p:nvPr/>
        </p:nvSpPr>
        <p:spPr>
          <a:xfrm>
            <a:off x="968177" y="1580778"/>
            <a:ext cx="5493812" cy="646331"/>
          </a:xfrm>
          <a:prstGeom prst="rect">
            <a:avLst/>
          </a:prstGeom>
          <a:noFill/>
        </p:spPr>
        <p:txBody>
          <a:bodyPr wrap="none" rtlCol="0">
            <a:spAutoFit/>
          </a:bodyPr>
          <a:lstStyle/>
          <a:p>
            <a:r>
              <a:rPr lang="en-US" altLang="zh-CN" sz="3600" dirty="0" smtClean="0">
                <a:latin typeface="隶书" pitchFamily="49" charset="-122"/>
                <a:ea typeface="隶书" pitchFamily="49" charset="-122"/>
              </a:rPr>
              <a:t>1</a:t>
            </a:r>
            <a:r>
              <a:rPr lang="zh-CN" altLang="en-US" sz="3600" dirty="0" smtClean="0">
                <a:latin typeface="隶书" pitchFamily="49" charset="-122"/>
                <a:ea typeface="隶书" pitchFamily="49" charset="-122"/>
              </a:rPr>
              <a:t>、动植物细胞分裂的过程</a:t>
            </a:r>
            <a:endParaRPr lang="zh-CN" altLang="en-US" sz="3600" dirty="0">
              <a:latin typeface="隶书" pitchFamily="49" charset="-122"/>
              <a:ea typeface="隶书" pitchFamily="49" charset="-122"/>
            </a:endParaRPr>
          </a:p>
        </p:txBody>
      </p:sp>
      <p:sp>
        <p:nvSpPr>
          <p:cNvPr id="14" name="TextBox 13"/>
          <p:cNvSpPr txBox="1"/>
          <p:nvPr/>
        </p:nvSpPr>
        <p:spPr>
          <a:xfrm>
            <a:off x="896169" y="3380978"/>
            <a:ext cx="6878806" cy="646331"/>
          </a:xfrm>
          <a:prstGeom prst="rect">
            <a:avLst/>
          </a:prstGeom>
          <a:noFill/>
        </p:spPr>
        <p:txBody>
          <a:bodyPr wrap="none" rtlCol="0">
            <a:spAutoFit/>
          </a:bodyPr>
          <a:lstStyle/>
          <a:p>
            <a:r>
              <a:rPr lang="en-US" altLang="zh-CN" sz="3600" dirty="0" smtClean="0">
                <a:latin typeface="隶书" pitchFamily="49" charset="-122"/>
                <a:ea typeface="隶书" pitchFamily="49" charset="-122"/>
              </a:rPr>
              <a:t>2</a:t>
            </a:r>
            <a:r>
              <a:rPr lang="zh-CN" altLang="en-US" sz="3600" dirty="0" smtClean="0">
                <a:latin typeface="隶书" pitchFamily="49" charset="-122"/>
                <a:ea typeface="隶书" pitchFamily="49" charset="-122"/>
              </a:rPr>
              <a:t>、细胞分裂过程中染色体的变化</a:t>
            </a:r>
            <a:endParaRPr lang="zh-CN" altLang="en-US" sz="3600" dirty="0">
              <a:latin typeface="隶书" pitchFamily="49" charset="-122"/>
              <a:ea typeface="隶书" pitchFamily="49" charset="-122"/>
            </a:endParaRPr>
          </a:p>
        </p:txBody>
      </p:sp>
      <p:sp>
        <p:nvSpPr>
          <p:cNvPr id="15" name="矩形 14"/>
          <p:cNvSpPr/>
          <p:nvPr/>
        </p:nvSpPr>
        <p:spPr>
          <a:xfrm>
            <a:off x="2768377" y="2516882"/>
            <a:ext cx="1800200" cy="646331"/>
          </a:xfrm>
          <a:prstGeom prst="rect">
            <a:avLst/>
          </a:prstGeom>
        </p:spPr>
        <p:txBody>
          <a:bodyPr wrap="square">
            <a:spAutoFit/>
          </a:bodyPr>
          <a:lstStyle/>
          <a:p>
            <a:r>
              <a:rPr lang="zh-CN" altLang="en-US" sz="3600" dirty="0" smtClean="0">
                <a:solidFill>
                  <a:srgbClr val="FF0000"/>
                </a:solidFill>
                <a:latin typeface="经典美黑简" pitchFamily="49" charset="-122"/>
                <a:ea typeface="经典美黑简" pitchFamily="49" charset="-122"/>
                <a:cs typeface="经典美黑简" pitchFamily="49" charset="-122"/>
              </a:rPr>
              <a:t>细胞质</a:t>
            </a:r>
            <a:endParaRPr lang="zh-CN" altLang="en-US" sz="3600" dirty="0">
              <a:solidFill>
                <a:srgbClr val="FF0000"/>
              </a:solidFill>
              <a:latin typeface="经典美黑简" pitchFamily="49" charset="-122"/>
              <a:ea typeface="经典美黑简" pitchFamily="49" charset="-122"/>
              <a:cs typeface="经典美黑简" pitchFamily="49" charset="-122"/>
            </a:endParaRPr>
          </a:p>
        </p:txBody>
      </p:sp>
      <p:sp>
        <p:nvSpPr>
          <p:cNvPr id="16" name="矩形 15"/>
          <p:cNvSpPr/>
          <p:nvPr/>
        </p:nvSpPr>
        <p:spPr>
          <a:xfrm>
            <a:off x="5288657" y="2516882"/>
            <a:ext cx="1656184" cy="646331"/>
          </a:xfrm>
          <a:prstGeom prst="rect">
            <a:avLst/>
          </a:prstGeom>
        </p:spPr>
        <p:txBody>
          <a:bodyPr wrap="square">
            <a:spAutoFit/>
          </a:bodyPr>
          <a:lstStyle/>
          <a:p>
            <a:r>
              <a:rPr lang="zh-CN" altLang="en-US" sz="3600" dirty="0" smtClean="0">
                <a:solidFill>
                  <a:srgbClr val="FF0000"/>
                </a:solidFill>
                <a:latin typeface="经典美黑简" pitchFamily="49" charset="-122"/>
                <a:ea typeface="经典美黑简" pitchFamily="49" charset="-122"/>
                <a:cs typeface="经典美黑简" pitchFamily="49" charset="-122"/>
              </a:rPr>
              <a:t>细胞膜</a:t>
            </a:r>
            <a:endParaRPr lang="zh-CN" altLang="en-US" sz="3600" dirty="0">
              <a:solidFill>
                <a:srgbClr val="FF0000"/>
              </a:solidFill>
              <a:latin typeface="经典美黑简" pitchFamily="49" charset="-122"/>
              <a:ea typeface="经典美黑简" pitchFamily="49" charset="-122"/>
              <a:cs typeface="经典美黑简" pitchFamily="49" charset="-122"/>
            </a:endParaRPr>
          </a:p>
        </p:txBody>
      </p:sp>
      <p:cxnSp>
        <p:nvCxnSpPr>
          <p:cNvPr id="22" name="直接箭头连接符 21"/>
          <p:cNvCxnSpPr>
            <a:endCxn id="15" idx="1"/>
          </p:cNvCxnSpPr>
          <p:nvPr/>
        </p:nvCxnSpPr>
        <p:spPr>
          <a:xfrm>
            <a:off x="2264321" y="2840048"/>
            <a:ext cx="504056"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3" name="直接箭头连接符 22"/>
          <p:cNvCxnSpPr>
            <a:stCxn id="15" idx="3"/>
            <a:endCxn id="16" idx="1"/>
          </p:cNvCxnSpPr>
          <p:nvPr/>
        </p:nvCxnSpPr>
        <p:spPr>
          <a:xfrm>
            <a:off x="4568577" y="2840048"/>
            <a:ext cx="72008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4" name="TextBox 23"/>
          <p:cNvSpPr txBox="1"/>
          <p:nvPr/>
        </p:nvSpPr>
        <p:spPr>
          <a:xfrm>
            <a:off x="6656809" y="2588890"/>
            <a:ext cx="2160240" cy="584775"/>
          </a:xfrm>
          <a:prstGeom prst="rect">
            <a:avLst/>
          </a:prstGeom>
          <a:noFill/>
        </p:spPr>
        <p:txBody>
          <a:bodyPr wrap="square" rtlCol="0">
            <a:spAutoFit/>
          </a:bodyPr>
          <a:lstStyle/>
          <a:p>
            <a:r>
              <a:rPr lang="zh-CN" altLang="en-US" sz="3200" dirty="0" smtClean="0">
                <a:solidFill>
                  <a:srgbClr val="002060"/>
                </a:solidFill>
                <a:latin typeface="经典美黑简" pitchFamily="49" charset="-122"/>
                <a:ea typeface="经典美黑简" pitchFamily="49" charset="-122"/>
                <a:cs typeface="经典美黑简" pitchFamily="49" charset="-122"/>
              </a:rPr>
              <a:t>（细胞壁）</a:t>
            </a:r>
            <a:endParaRPr lang="zh-CN" altLang="en-US" sz="3200" dirty="0">
              <a:solidFill>
                <a:srgbClr val="002060"/>
              </a:solidFill>
              <a:latin typeface="经典美黑简" pitchFamily="49" charset="-122"/>
              <a:ea typeface="经典美黑简" pitchFamily="49" charset="-122"/>
              <a:cs typeface="经典美黑简" pitchFamily="49" charset="-122"/>
            </a:endParaRPr>
          </a:p>
        </p:txBody>
      </p:sp>
      <p:sp>
        <p:nvSpPr>
          <p:cNvPr id="25" name="矩形 24"/>
          <p:cNvSpPr/>
          <p:nvPr/>
        </p:nvSpPr>
        <p:spPr>
          <a:xfrm>
            <a:off x="968177" y="4173066"/>
            <a:ext cx="1224136" cy="646331"/>
          </a:xfrm>
          <a:prstGeom prst="rect">
            <a:avLst/>
          </a:prstGeom>
        </p:spPr>
        <p:txBody>
          <a:bodyPr wrap="square">
            <a:spAutoFit/>
          </a:bodyPr>
          <a:lstStyle/>
          <a:p>
            <a:r>
              <a:rPr lang="zh-CN" altLang="en-US" sz="3600" dirty="0" smtClean="0">
                <a:solidFill>
                  <a:srgbClr val="FF0000"/>
                </a:solidFill>
                <a:latin typeface="经典美黑简" pitchFamily="49" charset="-122"/>
                <a:ea typeface="经典美黑简" pitchFamily="49" charset="-122"/>
                <a:cs typeface="经典美黑简" pitchFamily="49" charset="-122"/>
              </a:rPr>
              <a:t>复制</a:t>
            </a:r>
            <a:endParaRPr lang="zh-CN" altLang="en-US" sz="3600" dirty="0">
              <a:solidFill>
                <a:srgbClr val="FF0000"/>
              </a:solidFill>
              <a:latin typeface="经典美黑简" pitchFamily="49" charset="-122"/>
              <a:ea typeface="经典美黑简" pitchFamily="49" charset="-122"/>
              <a:cs typeface="经典美黑简" pitchFamily="49" charset="-122"/>
            </a:endParaRPr>
          </a:p>
        </p:txBody>
      </p:sp>
      <p:sp>
        <p:nvSpPr>
          <p:cNvPr id="26" name="矩形 25"/>
          <p:cNvSpPr/>
          <p:nvPr/>
        </p:nvSpPr>
        <p:spPr>
          <a:xfrm>
            <a:off x="3056409" y="4173066"/>
            <a:ext cx="1152128" cy="646331"/>
          </a:xfrm>
          <a:prstGeom prst="rect">
            <a:avLst/>
          </a:prstGeom>
        </p:spPr>
        <p:txBody>
          <a:bodyPr wrap="square">
            <a:spAutoFit/>
          </a:bodyPr>
          <a:lstStyle/>
          <a:p>
            <a:r>
              <a:rPr lang="zh-CN" altLang="en-US" sz="3600" dirty="0" smtClean="0">
                <a:solidFill>
                  <a:srgbClr val="FF0000"/>
                </a:solidFill>
                <a:latin typeface="经典美黑简" pitchFamily="49" charset="-122"/>
                <a:ea typeface="经典美黑简" pitchFamily="49" charset="-122"/>
                <a:cs typeface="经典美黑简" pitchFamily="49" charset="-122"/>
              </a:rPr>
              <a:t>均分</a:t>
            </a:r>
            <a:endParaRPr lang="zh-CN" altLang="en-US" sz="3600" dirty="0">
              <a:solidFill>
                <a:srgbClr val="FF0000"/>
              </a:solidFill>
              <a:latin typeface="经典美黑简" pitchFamily="49" charset="-122"/>
              <a:ea typeface="经典美黑简" pitchFamily="49" charset="-122"/>
              <a:cs typeface="经典美黑简" pitchFamily="49" charset="-122"/>
            </a:endParaRPr>
          </a:p>
        </p:txBody>
      </p:sp>
      <p:cxnSp>
        <p:nvCxnSpPr>
          <p:cNvPr id="27" name="直接箭头连接符 26"/>
          <p:cNvCxnSpPr>
            <a:stCxn id="25" idx="3"/>
            <a:endCxn id="26" idx="1"/>
          </p:cNvCxnSpPr>
          <p:nvPr/>
        </p:nvCxnSpPr>
        <p:spPr>
          <a:xfrm>
            <a:off x="2192313" y="4496232"/>
            <a:ext cx="864096"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8" name="矩形 27"/>
          <p:cNvSpPr/>
          <p:nvPr/>
        </p:nvSpPr>
        <p:spPr>
          <a:xfrm>
            <a:off x="723008" y="2488307"/>
            <a:ext cx="1584176" cy="646331"/>
          </a:xfrm>
          <a:prstGeom prst="rect">
            <a:avLst/>
          </a:prstGeom>
        </p:spPr>
        <p:txBody>
          <a:bodyPr wrap="square">
            <a:spAutoFit/>
          </a:bodyPr>
          <a:lstStyle/>
          <a:p>
            <a:r>
              <a:rPr lang="zh-CN" altLang="en-US" sz="3600" dirty="0" smtClean="0">
                <a:solidFill>
                  <a:srgbClr val="FF0000"/>
                </a:solidFill>
                <a:latin typeface="经典美黑简" pitchFamily="49" charset="-122"/>
                <a:ea typeface="经典美黑简" pitchFamily="49" charset="-122"/>
                <a:cs typeface="经典美黑简" pitchFamily="49" charset="-122"/>
              </a:rPr>
              <a:t>细胞核</a:t>
            </a:r>
            <a:endParaRPr lang="zh-CN" altLang="en-US" sz="3600" dirty="0">
              <a:solidFill>
                <a:srgbClr val="FF0000"/>
              </a:solidFill>
              <a:latin typeface="经典美黑简" pitchFamily="49" charset="-122"/>
              <a:ea typeface="经典美黑简" pitchFamily="49" charset="-122"/>
              <a:cs typeface="经典美黑简" pitchFamily="49" charset="-122"/>
            </a:endParaRPr>
          </a:p>
        </p:txBody>
      </p:sp>
    </p:spTree>
    <p:extLst>
      <p:ext uri="{BB962C8B-B14F-4D97-AF65-F5344CB8AC3E}">
        <p14:creationId xmlns:p14="http://schemas.microsoft.com/office/powerpoint/2010/main" val="1585244837"/>
      </p:ext>
    </p:extLst>
  </p:cSld>
  <p:clrMapOvr>
    <a:masterClrMapping/>
  </p:clrMapOvr>
  <mc:AlternateContent xmlns:mc="http://schemas.openxmlformats.org/markup-compatibility/2006" xmlns:p14="http://schemas.microsoft.com/office/powerpoint/2010/main">
    <mc:Choice Requires="p14">
      <p:transition spd="slow" p14:dur="1600" advTm="3616">
        <p14:prism isInverted="1"/>
      </p:transition>
    </mc:Choice>
    <mc:Fallback xmlns="">
      <p:transition spd="slow" advTm="3616">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p:cTn id="14" dur="500" fill="hold"/>
                                        <p:tgtEl>
                                          <p:spTgt spid="13"/>
                                        </p:tgtEl>
                                        <p:attrNameLst>
                                          <p:attrName>ppt_w</p:attrName>
                                        </p:attrNameLst>
                                      </p:cBhvr>
                                      <p:tavLst>
                                        <p:tav tm="0">
                                          <p:val>
                                            <p:fltVal val="0"/>
                                          </p:val>
                                        </p:tav>
                                        <p:tav tm="100000">
                                          <p:val>
                                            <p:strVal val="#ppt_w"/>
                                          </p:val>
                                        </p:tav>
                                      </p:tavLst>
                                    </p:anim>
                                    <p:anim calcmode="lin" valueType="num">
                                      <p:cBhvr>
                                        <p:cTn id="15" dur="500" fill="hold"/>
                                        <p:tgtEl>
                                          <p:spTgt spid="13"/>
                                        </p:tgtEl>
                                        <p:attrNameLst>
                                          <p:attrName>ppt_h</p:attrName>
                                        </p:attrNameLst>
                                      </p:cBhvr>
                                      <p:tavLst>
                                        <p:tav tm="0">
                                          <p:val>
                                            <p:fltVal val="0"/>
                                          </p:val>
                                        </p:tav>
                                        <p:tav tm="100000">
                                          <p:val>
                                            <p:strVal val="#ppt_h"/>
                                          </p:val>
                                        </p:tav>
                                      </p:tavLst>
                                    </p:anim>
                                    <p:animEffect transition="in" filter="fade">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p:cTn id="21" dur="500" fill="hold"/>
                                        <p:tgtEl>
                                          <p:spTgt spid="28"/>
                                        </p:tgtEl>
                                        <p:attrNameLst>
                                          <p:attrName>ppt_w</p:attrName>
                                        </p:attrNameLst>
                                      </p:cBhvr>
                                      <p:tavLst>
                                        <p:tav tm="0">
                                          <p:val>
                                            <p:fltVal val="0"/>
                                          </p:val>
                                        </p:tav>
                                        <p:tav tm="100000">
                                          <p:val>
                                            <p:strVal val="#ppt_w"/>
                                          </p:val>
                                        </p:tav>
                                      </p:tavLst>
                                    </p:anim>
                                    <p:anim calcmode="lin" valueType="num">
                                      <p:cBhvr>
                                        <p:cTn id="22" dur="500" fill="hold"/>
                                        <p:tgtEl>
                                          <p:spTgt spid="28"/>
                                        </p:tgtEl>
                                        <p:attrNameLst>
                                          <p:attrName>ppt_h</p:attrName>
                                        </p:attrNameLst>
                                      </p:cBhvr>
                                      <p:tavLst>
                                        <p:tav tm="0">
                                          <p:val>
                                            <p:fltVal val="0"/>
                                          </p:val>
                                        </p:tav>
                                        <p:tav tm="100000">
                                          <p:val>
                                            <p:strVal val="#ppt_h"/>
                                          </p:val>
                                        </p:tav>
                                      </p:tavLst>
                                    </p:anim>
                                    <p:animEffect transition="in" filter="fade">
                                      <p:cBhvr>
                                        <p:cTn id="23" dur="500"/>
                                        <p:tgtEl>
                                          <p:spTgt spid="28"/>
                                        </p:tgtEl>
                                      </p:cBhvr>
                                    </p:animEffect>
                                  </p:childTnLst>
                                </p:cTn>
                              </p:par>
                              <p:par>
                                <p:cTn id="24" presetID="53" presetClass="entr" presetSubtype="0" fill="hold" grpId="0" nodeType="with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p:cTn id="26" dur="500" fill="hold"/>
                                        <p:tgtEl>
                                          <p:spTgt spid="15"/>
                                        </p:tgtEl>
                                        <p:attrNameLst>
                                          <p:attrName>ppt_w</p:attrName>
                                        </p:attrNameLst>
                                      </p:cBhvr>
                                      <p:tavLst>
                                        <p:tav tm="0">
                                          <p:val>
                                            <p:fltVal val="0"/>
                                          </p:val>
                                        </p:tav>
                                        <p:tav tm="100000">
                                          <p:val>
                                            <p:strVal val="#ppt_w"/>
                                          </p:val>
                                        </p:tav>
                                      </p:tavLst>
                                    </p:anim>
                                    <p:anim calcmode="lin" valueType="num">
                                      <p:cBhvr>
                                        <p:cTn id="27" dur="500" fill="hold"/>
                                        <p:tgtEl>
                                          <p:spTgt spid="15"/>
                                        </p:tgtEl>
                                        <p:attrNameLst>
                                          <p:attrName>ppt_h</p:attrName>
                                        </p:attrNameLst>
                                      </p:cBhvr>
                                      <p:tavLst>
                                        <p:tav tm="0">
                                          <p:val>
                                            <p:fltVal val="0"/>
                                          </p:val>
                                        </p:tav>
                                        <p:tav tm="100000">
                                          <p:val>
                                            <p:strVal val="#ppt_h"/>
                                          </p:val>
                                        </p:tav>
                                      </p:tavLst>
                                    </p:anim>
                                    <p:animEffect transition="in" filter="fade">
                                      <p:cBhvr>
                                        <p:cTn id="28" dur="500"/>
                                        <p:tgtEl>
                                          <p:spTgt spid="15"/>
                                        </p:tgtEl>
                                      </p:cBhvr>
                                    </p:animEffect>
                                  </p:childTnLst>
                                </p:cTn>
                              </p:par>
                              <p:par>
                                <p:cTn id="29" presetID="53"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animEffect transition="in" filter="fade">
                                      <p:cBhvr>
                                        <p:cTn id="33" dur="500"/>
                                        <p:tgtEl>
                                          <p:spTgt spid="16"/>
                                        </p:tgtEl>
                                      </p:cBhvr>
                                    </p:animEffect>
                                  </p:childTnLst>
                                </p:cTn>
                              </p:par>
                              <p:par>
                                <p:cTn id="34" presetID="53" presetClass="entr" presetSubtype="0" fill="hold" nodeType="withEffect">
                                  <p:stCondLst>
                                    <p:cond delay="0"/>
                                  </p:stCondLst>
                                  <p:childTnLst>
                                    <p:set>
                                      <p:cBhvr>
                                        <p:cTn id="35" dur="1" fill="hold">
                                          <p:stCondLst>
                                            <p:cond delay="0"/>
                                          </p:stCondLst>
                                        </p:cTn>
                                        <p:tgtEl>
                                          <p:spTgt spid="22"/>
                                        </p:tgtEl>
                                        <p:attrNameLst>
                                          <p:attrName>style.visibility</p:attrName>
                                        </p:attrNameLst>
                                      </p:cBhvr>
                                      <p:to>
                                        <p:strVal val="visible"/>
                                      </p:to>
                                    </p:set>
                                    <p:anim calcmode="lin" valueType="num">
                                      <p:cBhvr>
                                        <p:cTn id="36" dur="500" fill="hold"/>
                                        <p:tgtEl>
                                          <p:spTgt spid="22"/>
                                        </p:tgtEl>
                                        <p:attrNameLst>
                                          <p:attrName>ppt_w</p:attrName>
                                        </p:attrNameLst>
                                      </p:cBhvr>
                                      <p:tavLst>
                                        <p:tav tm="0">
                                          <p:val>
                                            <p:fltVal val="0"/>
                                          </p:val>
                                        </p:tav>
                                        <p:tav tm="100000">
                                          <p:val>
                                            <p:strVal val="#ppt_w"/>
                                          </p:val>
                                        </p:tav>
                                      </p:tavLst>
                                    </p:anim>
                                    <p:anim calcmode="lin" valueType="num">
                                      <p:cBhvr>
                                        <p:cTn id="37" dur="500" fill="hold"/>
                                        <p:tgtEl>
                                          <p:spTgt spid="22"/>
                                        </p:tgtEl>
                                        <p:attrNameLst>
                                          <p:attrName>ppt_h</p:attrName>
                                        </p:attrNameLst>
                                      </p:cBhvr>
                                      <p:tavLst>
                                        <p:tav tm="0">
                                          <p:val>
                                            <p:fltVal val="0"/>
                                          </p:val>
                                        </p:tav>
                                        <p:tav tm="100000">
                                          <p:val>
                                            <p:strVal val="#ppt_h"/>
                                          </p:val>
                                        </p:tav>
                                      </p:tavLst>
                                    </p:anim>
                                    <p:animEffect transition="in" filter="fade">
                                      <p:cBhvr>
                                        <p:cTn id="38" dur="500"/>
                                        <p:tgtEl>
                                          <p:spTgt spid="22"/>
                                        </p:tgtEl>
                                      </p:cBhvr>
                                    </p:animEffect>
                                  </p:childTnLst>
                                </p:cTn>
                              </p:par>
                              <p:par>
                                <p:cTn id="39" presetID="53"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p:cTn id="41" dur="500" fill="hold"/>
                                        <p:tgtEl>
                                          <p:spTgt spid="23"/>
                                        </p:tgtEl>
                                        <p:attrNameLst>
                                          <p:attrName>ppt_w</p:attrName>
                                        </p:attrNameLst>
                                      </p:cBhvr>
                                      <p:tavLst>
                                        <p:tav tm="0">
                                          <p:val>
                                            <p:fltVal val="0"/>
                                          </p:val>
                                        </p:tav>
                                        <p:tav tm="100000">
                                          <p:val>
                                            <p:strVal val="#ppt_w"/>
                                          </p:val>
                                        </p:tav>
                                      </p:tavLst>
                                    </p:anim>
                                    <p:anim calcmode="lin" valueType="num">
                                      <p:cBhvr>
                                        <p:cTn id="42" dur="500" fill="hold"/>
                                        <p:tgtEl>
                                          <p:spTgt spid="23"/>
                                        </p:tgtEl>
                                        <p:attrNameLst>
                                          <p:attrName>ppt_h</p:attrName>
                                        </p:attrNameLst>
                                      </p:cBhvr>
                                      <p:tavLst>
                                        <p:tav tm="0">
                                          <p:val>
                                            <p:fltVal val="0"/>
                                          </p:val>
                                        </p:tav>
                                        <p:tav tm="100000">
                                          <p:val>
                                            <p:strVal val="#ppt_h"/>
                                          </p:val>
                                        </p:tav>
                                      </p:tavLst>
                                    </p:anim>
                                    <p:animEffect transition="in" filter="fade">
                                      <p:cBhvr>
                                        <p:cTn id="43" dur="500"/>
                                        <p:tgtEl>
                                          <p:spTgt spid="23"/>
                                        </p:tgtEl>
                                      </p:cBhvr>
                                    </p:animEffect>
                                  </p:childTnLst>
                                </p:cTn>
                              </p:par>
                              <p:par>
                                <p:cTn id="44" presetID="53" presetClass="entr" presetSubtype="0"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 calcmode="lin" valueType="num">
                                      <p:cBhvr>
                                        <p:cTn id="46" dur="500" fill="hold"/>
                                        <p:tgtEl>
                                          <p:spTgt spid="24"/>
                                        </p:tgtEl>
                                        <p:attrNameLst>
                                          <p:attrName>ppt_w</p:attrName>
                                        </p:attrNameLst>
                                      </p:cBhvr>
                                      <p:tavLst>
                                        <p:tav tm="0">
                                          <p:val>
                                            <p:fltVal val="0"/>
                                          </p:val>
                                        </p:tav>
                                        <p:tav tm="100000">
                                          <p:val>
                                            <p:strVal val="#ppt_w"/>
                                          </p:val>
                                        </p:tav>
                                      </p:tavLst>
                                    </p:anim>
                                    <p:anim calcmode="lin" valueType="num">
                                      <p:cBhvr>
                                        <p:cTn id="47" dur="500" fill="hold"/>
                                        <p:tgtEl>
                                          <p:spTgt spid="24"/>
                                        </p:tgtEl>
                                        <p:attrNameLst>
                                          <p:attrName>ppt_h</p:attrName>
                                        </p:attrNameLst>
                                      </p:cBhvr>
                                      <p:tavLst>
                                        <p:tav tm="0">
                                          <p:val>
                                            <p:fltVal val="0"/>
                                          </p:val>
                                        </p:tav>
                                        <p:tav tm="100000">
                                          <p:val>
                                            <p:strVal val="#ppt_h"/>
                                          </p:val>
                                        </p:tav>
                                      </p:tavLst>
                                    </p:anim>
                                    <p:animEffect transition="in" filter="fade">
                                      <p:cBhvr>
                                        <p:cTn id="48" dur="500"/>
                                        <p:tgtEl>
                                          <p:spTgt spid="24"/>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0"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p:cTn id="53" dur="500" fill="hold"/>
                                        <p:tgtEl>
                                          <p:spTgt spid="14"/>
                                        </p:tgtEl>
                                        <p:attrNameLst>
                                          <p:attrName>ppt_w</p:attrName>
                                        </p:attrNameLst>
                                      </p:cBhvr>
                                      <p:tavLst>
                                        <p:tav tm="0">
                                          <p:val>
                                            <p:fltVal val="0"/>
                                          </p:val>
                                        </p:tav>
                                        <p:tav tm="100000">
                                          <p:val>
                                            <p:strVal val="#ppt_w"/>
                                          </p:val>
                                        </p:tav>
                                      </p:tavLst>
                                    </p:anim>
                                    <p:anim calcmode="lin" valueType="num">
                                      <p:cBhvr>
                                        <p:cTn id="54" dur="500" fill="hold"/>
                                        <p:tgtEl>
                                          <p:spTgt spid="14"/>
                                        </p:tgtEl>
                                        <p:attrNameLst>
                                          <p:attrName>ppt_h</p:attrName>
                                        </p:attrNameLst>
                                      </p:cBhvr>
                                      <p:tavLst>
                                        <p:tav tm="0">
                                          <p:val>
                                            <p:fltVal val="0"/>
                                          </p:val>
                                        </p:tav>
                                        <p:tav tm="100000">
                                          <p:val>
                                            <p:strVal val="#ppt_h"/>
                                          </p:val>
                                        </p:tav>
                                      </p:tavLst>
                                    </p:anim>
                                    <p:animEffect transition="in" filter="fade">
                                      <p:cBhvr>
                                        <p:cTn id="55" dur="500"/>
                                        <p:tgtEl>
                                          <p:spTgt spid="14"/>
                                        </p:tgtEl>
                                      </p:cBhvr>
                                    </p:animEffect>
                                  </p:childTnLst>
                                </p:cTn>
                              </p:par>
                            </p:childTnLst>
                          </p:cTn>
                        </p:par>
                      </p:childTnLst>
                    </p:cTn>
                  </p:par>
                  <p:par>
                    <p:cTn id="56" fill="hold">
                      <p:stCondLst>
                        <p:cond delay="indefinite"/>
                      </p:stCondLst>
                      <p:childTnLst>
                        <p:par>
                          <p:cTn id="57" fill="hold">
                            <p:stCondLst>
                              <p:cond delay="0"/>
                            </p:stCondLst>
                            <p:childTnLst>
                              <p:par>
                                <p:cTn id="58" presetID="53" presetClass="entr" presetSubtype="0" fill="hold" grpId="0" nodeType="clickEffect">
                                  <p:stCondLst>
                                    <p:cond delay="0"/>
                                  </p:stCondLst>
                                  <p:childTnLst>
                                    <p:set>
                                      <p:cBhvr>
                                        <p:cTn id="59" dur="1" fill="hold">
                                          <p:stCondLst>
                                            <p:cond delay="0"/>
                                          </p:stCondLst>
                                        </p:cTn>
                                        <p:tgtEl>
                                          <p:spTgt spid="25"/>
                                        </p:tgtEl>
                                        <p:attrNameLst>
                                          <p:attrName>style.visibility</p:attrName>
                                        </p:attrNameLst>
                                      </p:cBhvr>
                                      <p:to>
                                        <p:strVal val="visible"/>
                                      </p:to>
                                    </p:set>
                                    <p:anim calcmode="lin" valueType="num">
                                      <p:cBhvr>
                                        <p:cTn id="60" dur="500" fill="hold"/>
                                        <p:tgtEl>
                                          <p:spTgt spid="25"/>
                                        </p:tgtEl>
                                        <p:attrNameLst>
                                          <p:attrName>ppt_w</p:attrName>
                                        </p:attrNameLst>
                                      </p:cBhvr>
                                      <p:tavLst>
                                        <p:tav tm="0">
                                          <p:val>
                                            <p:fltVal val="0"/>
                                          </p:val>
                                        </p:tav>
                                        <p:tav tm="100000">
                                          <p:val>
                                            <p:strVal val="#ppt_w"/>
                                          </p:val>
                                        </p:tav>
                                      </p:tavLst>
                                    </p:anim>
                                    <p:anim calcmode="lin" valueType="num">
                                      <p:cBhvr>
                                        <p:cTn id="61" dur="500" fill="hold"/>
                                        <p:tgtEl>
                                          <p:spTgt spid="25"/>
                                        </p:tgtEl>
                                        <p:attrNameLst>
                                          <p:attrName>ppt_h</p:attrName>
                                        </p:attrNameLst>
                                      </p:cBhvr>
                                      <p:tavLst>
                                        <p:tav tm="0">
                                          <p:val>
                                            <p:fltVal val="0"/>
                                          </p:val>
                                        </p:tav>
                                        <p:tav tm="100000">
                                          <p:val>
                                            <p:strVal val="#ppt_h"/>
                                          </p:val>
                                        </p:tav>
                                      </p:tavLst>
                                    </p:anim>
                                    <p:animEffect transition="in" filter="fade">
                                      <p:cBhvr>
                                        <p:cTn id="62" dur="500"/>
                                        <p:tgtEl>
                                          <p:spTgt spid="25"/>
                                        </p:tgtEl>
                                      </p:cBhvr>
                                    </p:animEffect>
                                  </p:childTnLst>
                                </p:cTn>
                              </p:par>
                              <p:par>
                                <p:cTn id="63" presetID="53" presetClass="entr" presetSubtype="0" fill="hold" grpId="0" nodeType="withEffect">
                                  <p:stCondLst>
                                    <p:cond delay="0"/>
                                  </p:stCondLst>
                                  <p:childTnLst>
                                    <p:set>
                                      <p:cBhvr>
                                        <p:cTn id="64" dur="1" fill="hold">
                                          <p:stCondLst>
                                            <p:cond delay="0"/>
                                          </p:stCondLst>
                                        </p:cTn>
                                        <p:tgtEl>
                                          <p:spTgt spid="26"/>
                                        </p:tgtEl>
                                        <p:attrNameLst>
                                          <p:attrName>style.visibility</p:attrName>
                                        </p:attrNameLst>
                                      </p:cBhvr>
                                      <p:to>
                                        <p:strVal val="visible"/>
                                      </p:to>
                                    </p:set>
                                    <p:anim calcmode="lin" valueType="num">
                                      <p:cBhvr>
                                        <p:cTn id="65" dur="500" fill="hold"/>
                                        <p:tgtEl>
                                          <p:spTgt spid="26"/>
                                        </p:tgtEl>
                                        <p:attrNameLst>
                                          <p:attrName>ppt_w</p:attrName>
                                        </p:attrNameLst>
                                      </p:cBhvr>
                                      <p:tavLst>
                                        <p:tav tm="0">
                                          <p:val>
                                            <p:fltVal val="0"/>
                                          </p:val>
                                        </p:tav>
                                        <p:tav tm="100000">
                                          <p:val>
                                            <p:strVal val="#ppt_w"/>
                                          </p:val>
                                        </p:tav>
                                      </p:tavLst>
                                    </p:anim>
                                    <p:anim calcmode="lin" valueType="num">
                                      <p:cBhvr>
                                        <p:cTn id="66" dur="500" fill="hold"/>
                                        <p:tgtEl>
                                          <p:spTgt spid="26"/>
                                        </p:tgtEl>
                                        <p:attrNameLst>
                                          <p:attrName>ppt_h</p:attrName>
                                        </p:attrNameLst>
                                      </p:cBhvr>
                                      <p:tavLst>
                                        <p:tav tm="0">
                                          <p:val>
                                            <p:fltVal val="0"/>
                                          </p:val>
                                        </p:tav>
                                        <p:tav tm="100000">
                                          <p:val>
                                            <p:strVal val="#ppt_h"/>
                                          </p:val>
                                        </p:tav>
                                      </p:tavLst>
                                    </p:anim>
                                    <p:animEffect transition="in" filter="fade">
                                      <p:cBhvr>
                                        <p:cTn id="67" dur="500"/>
                                        <p:tgtEl>
                                          <p:spTgt spid="26"/>
                                        </p:tgtEl>
                                      </p:cBhvr>
                                    </p:animEffect>
                                  </p:childTnLst>
                                </p:cTn>
                              </p:par>
                              <p:par>
                                <p:cTn id="68" presetID="53" presetClass="entr" presetSubtype="0" fill="hold" nodeType="withEffect">
                                  <p:stCondLst>
                                    <p:cond delay="0"/>
                                  </p:stCondLst>
                                  <p:childTnLst>
                                    <p:set>
                                      <p:cBhvr>
                                        <p:cTn id="69" dur="1" fill="hold">
                                          <p:stCondLst>
                                            <p:cond delay="0"/>
                                          </p:stCondLst>
                                        </p:cTn>
                                        <p:tgtEl>
                                          <p:spTgt spid="27"/>
                                        </p:tgtEl>
                                        <p:attrNameLst>
                                          <p:attrName>style.visibility</p:attrName>
                                        </p:attrNameLst>
                                      </p:cBhvr>
                                      <p:to>
                                        <p:strVal val="visible"/>
                                      </p:to>
                                    </p:set>
                                    <p:anim calcmode="lin" valueType="num">
                                      <p:cBhvr>
                                        <p:cTn id="70" dur="500" fill="hold"/>
                                        <p:tgtEl>
                                          <p:spTgt spid="27"/>
                                        </p:tgtEl>
                                        <p:attrNameLst>
                                          <p:attrName>ppt_w</p:attrName>
                                        </p:attrNameLst>
                                      </p:cBhvr>
                                      <p:tavLst>
                                        <p:tav tm="0">
                                          <p:val>
                                            <p:fltVal val="0"/>
                                          </p:val>
                                        </p:tav>
                                        <p:tav tm="100000">
                                          <p:val>
                                            <p:strVal val="#ppt_w"/>
                                          </p:val>
                                        </p:tav>
                                      </p:tavLst>
                                    </p:anim>
                                    <p:anim calcmode="lin" valueType="num">
                                      <p:cBhvr>
                                        <p:cTn id="71" dur="500" fill="hold"/>
                                        <p:tgtEl>
                                          <p:spTgt spid="27"/>
                                        </p:tgtEl>
                                        <p:attrNameLst>
                                          <p:attrName>ppt_h</p:attrName>
                                        </p:attrNameLst>
                                      </p:cBhvr>
                                      <p:tavLst>
                                        <p:tav tm="0">
                                          <p:val>
                                            <p:fltVal val="0"/>
                                          </p:val>
                                        </p:tav>
                                        <p:tav tm="100000">
                                          <p:val>
                                            <p:strVal val="#ppt_h"/>
                                          </p:val>
                                        </p:tav>
                                      </p:tavLst>
                                    </p:anim>
                                    <p:animEffect transition="in" filter="fade">
                                      <p:cBhvr>
                                        <p:cTn id="72" dur="500"/>
                                        <p:tgtEl>
                                          <p:spTgt spid="27"/>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0" fill="hold" grpId="0" nodeType="clickEffect">
                                  <p:stCondLst>
                                    <p:cond delay="0"/>
                                  </p:stCondLst>
                                  <p:childTnLst>
                                    <p:set>
                                      <p:cBhvr>
                                        <p:cTn id="76" dur="1" fill="hold">
                                          <p:stCondLst>
                                            <p:cond delay="0"/>
                                          </p:stCondLst>
                                        </p:cTn>
                                        <p:tgtEl>
                                          <p:spTgt spid="11"/>
                                        </p:tgtEl>
                                        <p:attrNameLst>
                                          <p:attrName>style.visibility</p:attrName>
                                        </p:attrNameLst>
                                      </p:cBhvr>
                                      <p:to>
                                        <p:strVal val="visible"/>
                                      </p:to>
                                    </p:set>
                                    <p:anim calcmode="lin" valueType="num">
                                      <p:cBhvr>
                                        <p:cTn id="77" dur="500" fill="hold"/>
                                        <p:tgtEl>
                                          <p:spTgt spid="11"/>
                                        </p:tgtEl>
                                        <p:attrNameLst>
                                          <p:attrName>ppt_w</p:attrName>
                                        </p:attrNameLst>
                                      </p:cBhvr>
                                      <p:tavLst>
                                        <p:tav tm="0">
                                          <p:val>
                                            <p:fltVal val="0"/>
                                          </p:val>
                                        </p:tav>
                                        <p:tav tm="100000">
                                          <p:val>
                                            <p:strVal val="#ppt_w"/>
                                          </p:val>
                                        </p:tav>
                                      </p:tavLst>
                                    </p:anim>
                                    <p:anim calcmode="lin" valueType="num">
                                      <p:cBhvr>
                                        <p:cTn id="78" dur="500" fill="hold"/>
                                        <p:tgtEl>
                                          <p:spTgt spid="11"/>
                                        </p:tgtEl>
                                        <p:attrNameLst>
                                          <p:attrName>ppt_h</p:attrName>
                                        </p:attrNameLst>
                                      </p:cBhvr>
                                      <p:tavLst>
                                        <p:tav tm="0">
                                          <p:val>
                                            <p:fltVal val="0"/>
                                          </p:val>
                                        </p:tav>
                                        <p:tav tm="100000">
                                          <p:val>
                                            <p:strVal val="#ppt_h"/>
                                          </p:val>
                                        </p:tav>
                                      </p:tavLst>
                                    </p:anim>
                                    <p:animEffect transition="in" filter="fade">
                                      <p:cBhvr>
                                        <p:cTn id="7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24" grpId="0"/>
      <p:bldP spid="25" grpId="0"/>
      <p:bldP spid="26" grpId="0"/>
      <p:bldP spid="2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bwMode="auto">
          <a:xfrm>
            <a:off x="1803249" y="1724071"/>
            <a:ext cx="8570068" cy="2961201"/>
          </a:xfrm>
          <a:prstGeom prst="rect">
            <a:avLst/>
          </a:prstGeom>
          <a:solidFill>
            <a:schemeClr val="bg1"/>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rtl="0">
              <a:buFont typeface="Arial" panose="020B0604020202020204" pitchFamily="34" charset="0"/>
              <a:buNone/>
            </a:pPr>
            <a:endParaRPr lang="zh-CN" altLang="en-US">
              <a:solidFill>
                <a:srgbClr val="000000"/>
              </a:solidFill>
              <a:ea typeface="楷体" panose="02010609060101010101" pitchFamily="49" charset="-122"/>
              <a:sym typeface="Arial" panose="020B0604020202020204" pitchFamily="34" charset="0"/>
            </a:endParaRPr>
          </a:p>
        </p:txBody>
      </p:sp>
      <p:pic>
        <p:nvPicPr>
          <p:cNvPr id="7" name="图片 6"/>
          <p:cNvPicPr>
            <a:picLocks noChangeAspect="1"/>
          </p:cNvPicPr>
          <p:nvPr/>
        </p:nvPicPr>
        <p:blipFill rotWithShape="1">
          <a:blip r:embed="rId3" cstate="screen">
            <a:extLst>
              <a:ext uri="{28A0092B-C50C-407E-A947-70E740481C1C}">
                <a14:useLocalDpi xmlns:a14="http://schemas.microsoft.com/office/drawing/2010/main"/>
              </a:ext>
            </a:extLst>
          </a:blip>
          <a:srcRect l="2538" t="4668" r="5383" b="13302"/>
          <a:stretch/>
        </p:blipFill>
        <p:spPr>
          <a:xfrm>
            <a:off x="0" y="5787"/>
            <a:ext cx="12176567" cy="6852213"/>
          </a:xfrm>
          <a:prstGeom prst="rect">
            <a:avLst/>
          </a:prstGeom>
        </p:spPr>
      </p:pic>
      <p:sp>
        <p:nvSpPr>
          <p:cNvPr id="8" name="矩形 14"/>
          <p:cNvSpPr>
            <a:spLocks noChangeArrowheads="1"/>
          </p:cNvSpPr>
          <p:nvPr/>
        </p:nvSpPr>
        <p:spPr bwMode="auto">
          <a:xfrm>
            <a:off x="5442006" y="2889088"/>
            <a:ext cx="251613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4400" b="1" dirty="0" smtClean="0">
                <a:solidFill>
                  <a:srgbClr val="000000">
                    <a:lumMod val="85000"/>
                    <a:lumOff val="15000"/>
                  </a:srgbClr>
                </a:solidFill>
                <a:ea typeface="楷体" panose="02010609060101010101" pitchFamily="49" charset="-122"/>
                <a:sym typeface="Arial" panose="020B0604020202020204" pitchFamily="34" charset="0"/>
              </a:rPr>
              <a:t>课堂检测</a:t>
            </a:r>
            <a:endParaRPr lang="zh-CN" altLang="en-US" sz="4400" b="1" dirty="0">
              <a:solidFill>
                <a:srgbClr val="000000">
                  <a:lumMod val="85000"/>
                  <a:lumOff val="15000"/>
                </a:srgbClr>
              </a:solidFill>
              <a:ea typeface="楷体" panose="02010609060101010101" pitchFamily="49" charset="-122"/>
              <a:sym typeface="Arial" panose="020B0604020202020204" pitchFamily="34" charset="0"/>
            </a:endParaRPr>
          </a:p>
        </p:txBody>
      </p:sp>
      <p:sp>
        <p:nvSpPr>
          <p:cNvPr id="10" name="矩形 9"/>
          <p:cNvSpPr>
            <a:spLocks noChangeArrowheads="1"/>
          </p:cNvSpPr>
          <p:nvPr/>
        </p:nvSpPr>
        <p:spPr bwMode="auto">
          <a:xfrm>
            <a:off x="3155522" y="2419841"/>
            <a:ext cx="187474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9600" dirty="0" smtClean="0">
                <a:solidFill>
                  <a:srgbClr val="013C18"/>
                </a:solidFill>
                <a:ea typeface="楷体" panose="02010609060101010101" pitchFamily="49" charset="-122"/>
                <a:sym typeface="Arial" panose="020B0604020202020204" pitchFamily="34" charset="0"/>
              </a:rPr>
              <a:t>04</a:t>
            </a:r>
            <a:endParaRPr lang="zh-CN" altLang="en-US" sz="9600" dirty="0">
              <a:solidFill>
                <a:srgbClr val="013C18"/>
              </a:solidFill>
              <a:ea typeface="楷体" panose="02010609060101010101" pitchFamily="49" charset="-122"/>
              <a:sym typeface="Arial" panose="020B0604020202020204" pitchFamily="34" charset="0"/>
            </a:endParaRPr>
          </a:p>
        </p:txBody>
      </p:sp>
      <p:cxnSp>
        <p:nvCxnSpPr>
          <p:cNvPr id="3" name="直接连接符 2"/>
          <p:cNvCxnSpPr/>
          <p:nvPr/>
        </p:nvCxnSpPr>
        <p:spPr bwMode="auto">
          <a:xfrm flipH="1">
            <a:off x="5030270" y="2608797"/>
            <a:ext cx="476655" cy="1191749"/>
          </a:xfrm>
          <a:prstGeom prst="line">
            <a:avLst/>
          </a:prstGeom>
          <a:solidFill>
            <a:schemeClr val="accent1"/>
          </a:solidFill>
          <a:ln w="9525" cap="flat" cmpd="sng" algn="ctr">
            <a:solidFill>
              <a:schemeClr val="tx1"/>
            </a:solidFill>
            <a:prstDash val="solid"/>
            <a:round/>
            <a:headEnd type="none" w="med" len="med"/>
            <a:tailEnd type="none" w="med" len="med"/>
          </a:ln>
        </p:spPr>
      </p:cxnSp>
    </p:spTree>
    <p:custDataLst>
      <p:tags r:id="rId1"/>
    </p:custDataLst>
    <p:extLst>
      <p:ext uri="{BB962C8B-B14F-4D97-AF65-F5344CB8AC3E}">
        <p14:creationId xmlns:p14="http://schemas.microsoft.com/office/powerpoint/2010/main" val="2264667011"/>
      </p:ext>
    </p:extLst>
  </p:cSld>
  <p:clrMapOvr>
    <a:masterClrMapping/>
  </p:clrMapOvr>
  <mc:AlternateContent xmlns:mc="http://schemas.openxmlformats.org/markup-compatibility/2006" xmlns:p14="http://schemas.microsoft.com/office/powerpoint/2010/main">
    <mc:Choice Requires="p14">
      <p:transition spd="slow" p14:dur="1600" advTm="305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0C262D"/>
        </a:solid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3" cstate="screen">
            <a:extLst>
              <a:ext uri="{28A0092B-C50C-407E-A947-70E740481C1C}">
                <a14:useLocalDpi xmlns:a14="http://schemas.microsoft.com/office/drawing/2010/main"/>
              </a:ext>
            </a:extLst>
          </a:blip>
          <a:srcRect l="2538" t="4668" r="5383" b="13302"/>
          <a:stretch/>
        </p:blipFill>
        <p:spPr>
          <a:xfrm>
            <a:off x="0" y="5787"/>
            <a:ext cx="12176567" cy="6852213"/>
          </a:xfrm>
          <a:prstGeom prst="rect">
            <a:avLst/>
          </a:prstGeom>
        </p:spPr>
      </p:pic>
      <p:sp>
        <p:nvSpPr>
          <p:cNvPr id="3076" name="文本框 40"/>
          <p:cNvSpPr txBox="1"/>
          <p:nvPr/>
        </p:nvSpPr>
        <p:spPr>
          <a:xfrm>
            <a:off x="2497587" y="2873375"/>
            <a:ext cx="7802136" cy="923330"/>
          </a:xfrm>
          <a:prstGeom prst="rect">
            <a:avLst/>
          </a:prstGeom>
          <a:noFill/>
          <a:ln w="9525">
            <a:noFill/>
          </a:ln>
        </p:spPr>
        <p:txBody>
          <a:bodyPr wrap="none" anchor="t">
            <a:spAutoFit/>
          </a:bodyPr>
          <a:lstStyle/>
          <a:p>
            <a:pPr lvl="0" indent="0" eaLnBrk="0" hangingPunct="0"/>
            <a:r>
              <a:rPr lang="zh-CN" altLang="en-US" sz="5400" dirty="0" smtClean="0">
                <a:solidFill>
                  <a:schemeClr val="bg1"/>
                </a:solidFill>
                <a:ea typeface="楷体" panose="02010609060101010101" pitchFamily="49" charset="-122"/>
                <a:sym typeface="Arial" panose="020B0604020202020204" pitchFamily="34" charset="0"/>
              </a:rPr>
              <a:t>细胞通过分裂产生新细胞</a:t>
            </a:r>
            <a:endParaRPr lang="zh-CN" altLang="en-US" sz="5400" dirty="0">
              <a:solidFill>
                <a:schemeClr val="bg1"/>
              </a:solidFill>
              <a:ea typeface="楷体" panose="02010609060101010101" pitchFamily="49" charset="-122"/>
              <a:sym typeface="Arial" panose="020B0604020202020204" pitchFamily="34" charset="0"/>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3000" advTm="6917">
        <p14:shred pattern="rectangle"/>
      </p:transition>
    </mc:Choice>
    <mc:Fallback xmlns="">
      <p:transition spd="slow" advTm="6917">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076"/>
                                        </p:tgtEl>
                                        <p:attrNameLst>
                                          <p:attrName>style.visibility</p:attrName>
                                        </p:attrNameLst>
                                      </p:cBhvr>
                                      <p:to>
                                        <p:strVal val="visible"/>
                                      </p:to>
                                    </p:set>
                                    <p:anim calcmode="lin" valueType="num">
                                      <p:cBhvr>
                                        <p:cTn id="7" dur="500" fill="hold"/>
                                        <p:tgtEl>
                                          <p:spTgt spid="307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076"/>
                                        </p:tgtEl>
                                        <p:attrNameLst>
                                          <p:attrName>ppt_y</p:attrName>
                                        </p:attrNameLst>
                                      </p:cBhvr>
                                      <p:tavLst>
                                        <p:tav tm="0">
                                          <p:val>
                                            <p:strVal val="#ppt_y"/>
                                          </p:val>
                                        </p:tav>
                                        <p:tav tm="100000">
                                          <p:val>
                                            <p:strVal val="#ppt_y"/>
                                          </p:val>
                                        </p:tav>
                                      </p:tavLst>
                                    </p:anim>
                                    <p:anim calcmode="lin" valueType="num">
                                      <p:cBhvr>
                                        <p:cTn id="9" dur="500" fill="hold"/>
                                        <p:tgtEl>
                                          <p:spTgt spid="307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07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0" name="Rectangle 2"/>
          <p:cNvSpPr>
            <a:spLocks noChangeArrowheads="1"/>
          </p:cNvSpPr>
          <p:nvPr/>
        </p:nvSpPr>
        <p:spPr bwMode="auto">
          <a:xfrm>
            <a:off x="663679" y="494620"/>
            <a:ext cx="10766322"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tabLst/>
            </a:pPr>
            <a:r>
              <a:rPr kumimoji="0" lang="en-US" altLang="zh-CN"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1</a:t>
            </a:r>
            <a:r>
              <a:rPr lang="en-US" altLang="zh-CN" sz="2800" b="1" dirty="0">
                <a:solidFill>
                  <a:srgbClr val="000000"/>
                </a:solidFill>
                <a:latin typeface="宋体" pitchFamily="2" charset="-122"/>
                <a:cs typeface="Times New Roman" pitchFamily="18" charset="0"/>
              </a:rPr>
              <a:t>.</a:t>
            </a:r>
            <a:r>
              <a:rPr kumimoji="0" lang="zh-CN"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图</a:t>
            </a:r>
            <a:r>
              <a:rPr kumimoji="0" lang="zh-CN"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为植物细胞分裂过程中不同时期的图像</a:t>
            </a:r>
            <a:r>
              <a:rPr kumimoji="0" lang="en-US" altLang="zh-CN"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a:t>
            </a:r>
            <a:r>
              <a:rPr kumimoji="0" lang="zh-CN" altLang="en-US"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按发生分裂的先后顺序</a:t>
            </a:r>
            <a:r>
              <a:rPr kumimoji="0" lang="en-US" altLang="zh-CN"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a:t>
            </a:r>
            <a:r>
              <a:rPr kumimoji="0" lang="zh-CN" altLang="en-US"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正确的是</a:t>
            </a:r>
            <a:r>
              <a:rPr kumimoji="0" lang="en-US" altLang="zh-CN"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a:t>
            </a:r>
            <a:r>
              <a:rPr kumimoji="0" lang="zh-CN" altLang="en-US"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　　</a:t>
            </a:r>
            <a:r>
              <a:rPr kumimoji="0" lang="en-US" altLang="zh-CN"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a:t>
            </a:r>
          </a:p>
          <a:p>
            <a:pPr marL="0" marR="0" lvl="0" indent="0" algn="l" defTabSz="914400" rtl="0" eaLnBrk="1" fontAlgn="base" latinLnBrk="0" hangingPunct="1">
              <a:lnSpc>
                <a:spcPct val="150000"/>
              </a:lnSpc>
              <a:spcBef>
                <a:spcPct val="0"/>
              </a:spcBef>
              <a:spcAft>
                <a:spcPct val="0"/>
              </a:spcAft>
              <a:buClrTx/>
              <a:buSzTx/>
              <a:tabLst/>
            </a:pPr>
            <a:endParaRPr lang="en-US" altLang="zh-CN" sz="2800" b="1" dirty="0" smtClean="0">
              <a:solidFill>
                <a:srgbClr val="000000"/>
              </a:solidFill>
              <a:latin typeface="宋体" pitchFamily="2" charset="-122"/>
              <a:cs typeface="Times New Roman" pitchFamily="18" charset="0"/>
            </a:endParaRPr>
          </a:p>
          <a:p>
            <a:pPr marL="0" marR="0" lvl="0" indent="0" algn="l" defTabSz="914400" rtl="0" eaLnBrk="1" fontAlgn="base" latinLnBrk="0" hangingPunct="1">
              <a:lnSpc>
                <a:spcPct val="150000"/>
              </a:lnSpc>
              <a:spcBef>
                <a:spcPct val="0"/>
              </a:spcBef>
              <a:spcAft>
                <a:spcPct val="0"/>
              </a:spcAft>
              <a:buClrTx/>
              <a:buSzTx/>
              <a:tabLst/>
            </a:pPr>
            <a:endParaRPr kumimoji="0" lang="en-US" altLang="zh-CN"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endParaRPr>
          </a:p>
          <a:p>
            <a:pPr marL="0" marR="0" lvl="0" indent="0" algn="l" defTabSz="914400" rtl="0" eaLnBrk="1" fontAlgn="base" latinLnBrk="0" hangingPunct="1">
              <a:lnSpc>
                <a:spcPct val="150000"/>
              </a:lnSpc>
              <a:spcBef>
                <a:spcPct val="0"/>
              </a:spcBef>
              <a:spcAft>
                <a:spcPct val="0"/>
              </a:spcAft>
              <a:buClrTx/>
              <a:buSzTx/>
              <a:tabLst/>
            </a:pPr>
            <a:endParaRPr kumimoji="0" lang="en-US" altLang="zh-CN" sz="28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altLang="zh-CN" sz="28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pic>
        <p:nvPicPr>
          <p:cNvPr id="2049" name="FX15.eps"/>
          <p:cNvPicPr>
            <a:picLocks noChangeAspect="1" noChangeArrowheads="1"/>
          </p:cNvPicPr>
          <p:nvPr/>
        </p:nvPicPr>
        <p:blipFill>
          <a:blip r:embed="rId2" cstate="print"/>
          <a:srcRect/>
          <a:stretch>
            <a:fillRect/>
          </a:stretch>
        </p:blipFill>
        <p:spPr bwMode="auto">
          <a:xfrm>
            <a:off x="2411823" y="2129758"/>
            <a:ext cx="6431459" cy="1336113"/>
          </a:xfrm>
          <a:prstGeom prst="rect">
            <a:avLst/>
          </a:prstGeom>
          <a:noFill/>
        </p:spPr>
      </p:pic>
      <p:sp>
        <p:nvSpPr>
          <p:cNvPr id="7" name="Rectangle 3"/>
          <p:cNvSpPr>
            <a:spLocks noChangeArrowheads="1"/>
          </p:cNvSpPr>
          <p:nvPr/>
        </p:nvSpPr>
        <p:spPr bwMode="auto">
          <a:xfrm>
            <a:off x="724513" y="3605053"/>
            <a:ext cx="10602247"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altLang="zh-CN" sz="2800" b="0" i="0" u="none" strike="noStrike" cap="none" normalizeH="0" baseline="0" dirty="0" err="1" smtClean="0">
                <a:ln>
                  <a:noFill/>
                </a:ln>
                <a:solidFill>
                  <a:srgbClr val="000000"/>
                </a:solidFill>
                <a:effectLst/>
                <a:latin typeface="宋体" pitchFamily="2" charset="-122"/>
                <a:ea typeface="宋体" pitchFamily="2" charset="-122"/>
                <a:cs typeface="Times New Roman" pitchFamily="18" charset="0"/>
              </a:rPr>
              <a:t>A.a→b→c→d</a:t>
            </a:r>
            <a:r>
              <a:rPr kumimoji="0" lang="en-US" altLang="zh-CN" sz="2800"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  </a:t>
            </a:r>
            <a:r>
              <a:rPr kumimoji="0" lang="en-US" altLang="zh-CN" sz="2800" b="0" i="0" u="none" strike="noStrike" cap="none" normalizeH="0" baseline="0" dirty="0" err="1" smtClean="0">
                <a:ln>
                  <a:noFill/>
                </a:ln>
                <a:solidFill>
                  <a:srgbClr val="000000"/>
                </a:solidFill>
                <a:effectLst/>
                <a:latin typeface="宋体" pitchFamily="2" charset="-122"/>
                <a:ea typeface="宋体" pitchFamily="2" charset="-122"/>
                <a:cs typeface="Times New Roman" pitchFamily="18" charset="0"/>
              </a:rPr>
              <a:t>B.a→c→d→b</a:t>
            </a:r>
            <a:r>
              <a:rPr kumimoji="0" lang="en-US" altLang="zh-CN" sz="2800"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 </a:t>
            </a:r>
            <a:r>
              <a:rPr lang="en-US" altLang="zh-CN" sz="2800" dirty="0" smtClean="0">
                <a:solidFill>
                  <a:srgbClr val="000000"/>
                </a:solidFill>
                <a:latin typeface="宋体" pitchFamily="2" charset="-122"/>
                <a:cs typeface="Times New Roman" pitchFamily="18" charset="0"/>
              </a:rPr>
              <a:t> </a:t>
            </a:r>
            <a:r>
              <a:rPr kumimoji="0" lang="en-US" altLang="zh-CN" sz="2800" b="0" i="0" u="none" strike="noStrike" cap="none" normalizeH="0" baseline="0" dirty="0" err="1" smtClean="0">
                <a:ln>
                  <a:noFill/>
                </a:ln>
                <a:solidFill>
                  <a:srgbClr val="000000"/>
                </a:solidFill>
                <a:effectLst/>
                <a:latin typeface="宋体" pitchFamily="2" charset="-122"/>
                <a:ea typeface="宋体" pitchFamily="2" charset="-122"/>
                <a:cs typeface="Times New Roman" pitchFamily="18" charset="0"/>
              </a:rPr>
              <a:t>C.a→d→b→c</a:t>
            </a:r>
            <a:r>
              <a:rPr kumimoji="0" lang="en-US" altLang="zh-CN" sz="2800"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 </a:t>
            </a:r>
            <a:r>
              <a:rPr lang="en-US" altLang="zh-CN" sz="2800" dirty="0" smtClean="0">
                <a:solidFill>
                  <a:srgbClr val="000000"/>
                </a:solidFill>
                <a:latin typeface="宋体" pitchFamily="2" charset="-122"/>
                <a:cs typeface="Times New Roman" pitchFamily="18" charset="0"/>
              </a:rPr>
              <a:t> </a:t>
            </a:r>
            <a:r>
              <a:rPr kumimoji="0" lang="en-US" altLang="zh-CN" sz="2800" b="0" i="0" u="none" strike="noStrike" cap="none" normalizeH="0" baseline="0" dirty="0" err="1" smtClean="0">
                <a:ln>
                  <a:noFill/>
                </a:ln>
                <a:solidFill>
                  <a:srgbClr val="000000"/>
                </a:solidFill>
                <a:effectLst/>
                <a:latin typeface="宋体" pitchFamily="2" charset="-122"/>
                <a:ea typeface="宋体" pitchFamily="2" charset="-122"/>
                <a:cs typeface="Times New Roman" pitchFamily="18" charset="0"/>
              </a:rPr>
              <a:t>D.d→a→b→c</a:t>
            </a:r>
            <a:endParaRPr kumimoji="0" lang="en-US" altLang="zh-CN" sz="2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
        <p:nvSpPr>
          <p:cNvPr id="11" name="TextBox 10"/>
          <p:cNvSpPr txBox="1"/>
          <p:nvPr/>
        </p:nvSpPr>
        <p:spPr>
          <a:xfrm>
            <a:off x="2508655" y="1185333"/>
            <a:ext cx="526106" cy="707886"/>
          </a:xfrm>
          <a:prstGeom prst="rect">
            <a:avLst/>
          </a:prstGeom>
          <a:noFill/>
        </p:spPr>
        <p:txBody>
          <a:bodyPr wrap="none" rtlCol="0">
            <a:spAutoFit/>
          </a:bodyPr>
          <a:lstStyle/>
          <a:p>
            <a:r>
              <a:rPr lang="en-US" altLang="zh-CN" sz="4000" dirty="0" smtClean="0">
                <a:solidFill>
                  <a:srgbClr val="FF0000"/>
                </a:solidFill>
              </a:rPr>
              <a:t>B</a:t>
            </a:r>
            <a:endParaRPr lang="zh-CN" altLang="en-US" sz="4000" dirty="0">
              <a:solidFill>
                <a:srgbClr val="FF0000"/>
              </a:solidFill>
            </a:endParaRPr>
          </a:p>
        </p:txBody>
      </p:sp>
      <p:sp>
        <p:nvSpPr>
          <p:cNvPr id="2055" name="Rectangle 7"/>
          <p:cNvSpPr>
            <a:spLocks noChangeArrowheads="1"/>
          </p:cNvSpPr>
          <p:nvPr/>
        </p:nvSpPr>
        <p:spPr bwMode="auto">
          <a:xfrm>
            <a:off x="660399" y="4294370"/>
            <a:ext cx="10549467"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tabLst/>
            </a:pPr>
            <a:r>
              <a:rPr lang="en-US" altLang="zh-CN" sz="2800" b="1" dirty="0" smtClean="0">
                <a:solidFill>
                  <a:srgbClr val="000000"/>
                </a:solidFill>
                <a:latin typeface="宋体" pitchFamily="2" charset="-122"/>
                <a:cs typeface="Times New Roman" pitchFamily="18" charset="0"/>
              </a:rPr>
              <a:t>2</a:t>
            </a:r>
            <a:r>
              <a:rPr lang="en-US" altLang="zh-CN" sz="2800" b="1" dirty="0">
                <a:solidFill>
                  <a:srgbClr val="000000"/>
                </a:solidFill>
                <a:latin typeface="宋体" pitchFamily="2" charset="-122"/>
                <a:cs typeface="Times New Roman" pitchFamily="18" charset="0"/>
              </a:rPr>
              <a:t>.</a:t>
            </a:r>
            <a:r>
              <a:rPr kumimoji="0" lang="zh-CN"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细胞分裂</a:t>
            </a:r>
            <a:r>
              <a:rPr kumimoji="0" lang="zh-CN"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的结果是使细胞</a:t>
            </a:r>
            <a:r>
              <a:rPr kumimoji="0" lang="zh-CN" altLang="en-US"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	</a:t>
            </a:r>
            <a:r>
              <a:rPr kumimoji="0" lang="en-US" altLang="zh-CN"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a:t>
            </a:r>
            <a:r>
              <a:rPr kumimoji="0" lang="zh-CN" altLang="en-US"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　　</a:t>
            </a:r>
            <a:r>
              <a:rPr kumimoji="0" lang="en-US" altLang="zh-CN"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a:t>
            </a:r>
            <a:endParaRPr kumimoji="0" lang="en-US" altLang="zh-CN" sz="28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zh-CN"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A.</a:t>
            </a:r>
            <a:r>
              <a:rPr kumimoji="0" lang="zh-CN" altLang="en-US"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数量增加	  </a:t>
            </a:r>
            <a:r>
              <a:rPr kumimoji="0" lang="en-US" altLang="zh-CN"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B.</a:t>
            </a:r>
            <a:r>
              <a:rPr kumimoji="0" lang="zh-CN" altLang="en-US"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体积增大	</a:t>
            </a:r>
            <a:r>
              <a:rPr kumimoji="0" lang="en-US" altLang="zh-CN"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C.</a:t>
            </a:r>
            <a:r>
              <a:rPr kumimoji="0" lang="zh-CN" altLang="en-US"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功能增强 	</a:t>
            </a:r>
            <a:r>
              <a:rPr kumimoji="0" lang="en-US" altLang="zh-CN"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D.</a:t>
            </a:r>
            <a:r>
              <a:rPr kumimoji="0" lang="zh-CN" altLang="en-US" sz="28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种类增多</a:t>
            </a:r>
            <a:endParaRPr kumimoji="0" lang="zh-CN" altLang="en-US" sz="28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
        <p:nvSpPr>
          <p:cNvPr id="13" name="TextBox 12"/>
          <p:cNvSpPr txBox="1"/>
          <p:nvPr/>
        </p:nvSpPr>
        <p:spPr>
          <a:xfrm>
            <a:off x="5537200" y="4334933"/>
            <a:ext cx="526106" cy="707886"/>
          </a:xfrm>
          <a:prstGeom prst="rect">
            <a:avLst/>
          </a:prstGeom>
          <a:noFill/>
        </p:spPr>
        <p:txBody>
          <a:bodyPr wrap="none" rtlCol="0">
            <a:spAutoFit/>
          </a:bodyPr>
          <a:lstStyle/>
          <a:p>
            <a:r>
              <a:rPr lang="en-US" altLang="zh-CN" sz="4000" dirty="0" smtClean="0">
                <a:solidFill>
                  <a:srgbClr val="FF0000"/>
                </a:solidFill>
              </a:rPr>
              <a:t>A</a:t>
            </a:r>
            <a:endParaRPr lang="zh-CN" altLang="en-US" sz="4000"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Effect transition="in" filter="fade">
                                      <p:cBhvr>
                                        <p:cTn id="9" dur="500"/>
                                        <p:tgtEl>
                                          <p:spTgt spid="205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049"/>
                                        </p:tgtEl>
                                        <p:attrNameLst>
                                          <p:attrName>style.visibility</p:attrName>
                                        </p:attrNameLst>
                                      </p:cBhvr>
                                      <p:to>
                                        <p:strVal val="visible"/>
                                      </p:to>
                                    </p:set>
                                    <p:anim calcmode="lin" valueType="num">
                                      <p:cBhvr>
                                        <p:cTn id="14" dur="500" fill="hold"/>
                                        <p:tgtEl>
                                          <p:spTgt spid="2049"/>
                                        </p:tgtEl>
                                        <p:attrNameLst>
                                          <p:attrName>ppt_w</p:attrName>
                                        </p:attrNameLst>
                                      </p:cBhvr>
                                      <p:tavLst>
                                        <p:tav tm="0">
                                          <p:val>
                                            <p:fltVal val="0"/>
                                          </p:val>
                                        </p:tav>
                                        <p:tav tm="100000">
                                          <p:val>
                                            <p:strVal val="#ppt_w"/>
                                          </p:val>
                                        </p:tav>
                                      </p:tavLst>
                                    </p:anim>
                                    <p:anim calcmode="lin" valueType="num">
                                      <p:cBhvr>
                                        <p:cTn id="15" dur="500" fill="hold"/>
                                        <p:tgtEl>
                                          <p:spTgt spid="2049"/>
                                        </p:tgtEl>
                                        <p:attrNameLst>
                                          <p:attrName>ppt_h</p:attrName>
                                        </p:attrNameLst>
                                      </p:cBhvr>
                                      <p:tavLst>
                                        <p:tav tm="0">
                                          <p:val>
                                            <p:fltVal val="0"/>
                                          </p:val>
                                        </p:tav>
                                        <p:tav tm="100000">
                                          <p:val>
                                            <p:strVal val="#ppt_h"/>
                                          </p:val>
                                        </p:tav>
                                      </p:tavLst>
                                    </p:anim>
                                    <p:animEffect transition="in" filter="fade">
                                      <p:cBhvr>
                                        <p:cTn id="16" dur="500"/>
                                        <p:tgtEl>
                                          <p:spTgt spid="204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055"/>
                                        </p:tgtEl>
                                        <p:attrNameLst>
                                          <p:attrName>style.visibility</p:attrName>
                                        </p:attrNameLst>
                                      </p:cBhvr>
                                      <p:to>
                                        <p:strVal val="visible"/>
                                      </p:to>
                                    </p:set>
                                    <p:anim calcmode="lin" valueType="num">
                                      <p:cBhvr>
                                        <p:cTn id="35" dur="500" fill="hold"/>
                                        <p:tgtEl>
                                          <p:spTgt spid="2055"/>
                                        </p:tgtEl>
                                        <p:attrNameLst>
                                          <p:attrName>ppt_w</p:attrName>
                                        </p:attrNameLst>
                                      </p:cBhvr>
                                      <p:tavLst>
                                        <p:tav tm="0">
                                          <p:val>
                                            <p:fltVal val="0"/>
                                          </p:val>
                                        </p:tav>
                                        <p:tav tm="100000">
                                          <p:val>
                                            <p:strVal val="#ppt_w"/>
                                          </p:val>
                                        </p:tav>
                                      </p:tavLst>
                                    </p:anim>
                                    <p:anim calcmode="lin" valueType="num">
                                      <p:cBhvr>
                                        <p:cTn id="36" dur="500" fill="hold"/>
                                        <p:tgtEl>
                                          <p:spTgt spid="2055"/>
                                        </p:tgtEl>
                                        <p:attrNameLst>
                                          <p:attrName>ppt_h</p:attrName>
                                        </p:attrNameLst>
                                      </p:cBhvr>
                                      <p:tavLst>
                                        <p:tav tm="0">
                                          <p:val>
                                            <p:fltVal val="0"/>
                                          </p:val>
                                        </p:tav>
                                        <p:tav tm="100000">
                                          <p:val>
                                            <p:strVal val="#ppt_h"/>
                                          </p:val>
                                        </p:tav>
                                      </p:tavLst>
                                    </p:anim>
                                    <p:animEffect transition="in" filter="fade">
                                      <p:cBhvr>
                                        <p:cTn id="37" dur="500"/>
                                        <p:tgtEl>
                                          <p:spTgt spid="2055"/>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7" grpId="0"/>
      <p:bldP spid="11" grpId="0"/>
      <p:bldP spid="2055" grpId="0"/>
      <p:bldP spid="1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 name="矩形 1"/>
          <p:cNvSpPr/>
          <p:nvPr/>
        </p:nvSpPr>
        <p:spPr>
          <a:xfrm>
            <a:off x="632298" y="532067"/>
            <a:ext cx="10914434" cy="2031325"/>
          </a:xfrm>
          <a:prstGeom prst="rect">
            <a:avLst/>
          </a:prstGeom>
        </p:spPr>
        <p:txBody>
          <a:bodyPr wrap="square">
            <a:spAutoFit/>
          </a:bodyPr>
          <a:lstStyle/>
          <a:p>
            <a:pPr>
              <a:lnSpc>
                <a:spcPct val="150000"/>
              </a:lnSpc>
            </a:pPr>
            <a:r>
              <a:rPr lang="en-US" altLang="zh-CN" sz="2800" b="1" dirty="0"/>
              <a:t>3</a:t>
            </a:r>
            <a:r>
              <a:rPr lang="zh-CN" altLang="en-US" sz="2800" b="1" dirty="0" smtClean="0"/>
              <a:t>．</a:t>
            </a:r>
            <a:r>
              <a:rPr lang="zh-CN" altLang="en-US" sz="2800" b="1" dirty="0"/>
              <a:t>人的体细胞中有</a:t>
            </a:r>
            <a:r>
              <a:rPr lang="en-US" altLang="zh-CN" sz="2800" b="1" dirty="0"/>
              <a:t>23</a:t>
            </a:r>
            <a:r>
              <a:rPr lang="zh-CN" altLang="en-US" sz="2800" b="1" dirty="0"/>
              <a:t>对染色体，经分裂后形成的新细胞中染色体数为（　　）</a:t>
            </a:r>
          </a:p>
          <a:p>
            <a:pPr>
              <a:lnSpc>
                <a:spcPct val="150000"/>
              </a:lnSpc>
            </a:pPr>
            <a:r>
              <a:rPr lang="en-US" altLang="zh-CN" sz="2800" b="1" dirty="0"/>
              <a:t>A</a:t>
            </a:r>
            <a:r>
              <a:rPr lang="zh-CN" altLang="en-US" sz="2800" b="1" dirty="0"/>
              <a:t>．</a:t>
            </a:r>
            <a:r>
              <a:rPr lang="en-US" altLang="zh-CN" sz="2800" b="1" dirty="0"/>
              <a:t>23</a:t>
            </a:r>
            <a:r>
              <a:rPr lang="zh-CN" altLang="en-US" sz="2800" b="1" dirty="0"/>
              <a:t>对	</a:t>
            </a:r>
            <a:r>
              <a:rPr lang="en-US" altLang="zh-CN" sz="2800" b="1" dirty="0"/>
              <a:t>B</a:t>
            </a:r>
            <a:r>
              <a:rPr lang="zh-CN" altLang="en-US" sz="2800" b="1" dirty="0"/>
              <a:t>．</a:t>
            </a:r>
            <a:r>
              <a:rPr lang="en-US" altLang="zh-CN" sz="2800" b="1" dirty="0"/>
              <a:t>23</a:t>
            </a:r>
            <a:r>
              <a:rPr lang="zh-CN" altLang="en-US" sz="2800" b="1" dirty="0"/>
              <a:t>条	</a:t>
            </a:r>
            <a:r>
              <a:rPr lang="en-US" altLang="zh-CN" sz="2800" b="1" dirty="0"/>
              <a:t>C</a:t>
            </a:r>
            <a:r>
              <a:rPr lang="zh-CN" altLang="en-US" sz="2800" b="1" dirty="0"/>
              <a:t>．</a:t>
            </a:r>
            <a:r>
              <a:rPr lang="en-US" altLang="zh-CN" sz="2800" b="1" dirty="0"/>
              <a:t>13</a:t>
            </a:r>
            <a:r>
              <a:rPr lang="zh-CN" altLang="en-US" sz="2800" b="1" dirty="0"/>
              <a:t>条	</a:t>
            </a:r>
            <a:r>
              <a:rPr lang="en-US" altLang="zh-CN" sz="2800" b="1" dirty="0"/>
              <a:t>D</a:t>
            </a:r>
            <a:r>
              <a:rPr lang="zh-CN" altLang="en-US" sz="2800" b="1" dirty="0"/>
              <a:t>．</a:t>
            </a:r>
            <a:r>
              <a:rPr lang="en-US" altLang="zh-CN" sz="2800" b="1" dirty="0"/>
              <a:t>46</a:t>
            </a:r>
            <a:r>
              <a:rPr lang="zh-CN" altLang="en-US" sz="2800" b="1" dirty="0"/>
              <a:t>对</a:t>
            </a:r>
          </a:p>
        </p:txBody>
      </p:sp>
      <p:sp>
        <p:nvSpPr>
          <p:cNvPr id="6" name="TextBox 5"/>
          <p:cNvSpPr txBox="1"/>
          <p:nvPr/>
        </p:nvSpPr>
        <p:spPr>
          <a:xfrm>
            <a:off x="1599660" y="1151948"/>
            <a:ext cx="526106" cy="707886"/>
          </a:xfrm>
          <a:prstGeom prst="rect">
            <a:avLst/>
          </a:prstGeom>
          <a:noFill/>
        </p:spPr>
        <p:txBody>
          <a:bodyPr wrap="none" rtlCol="0">
            <a:spAutoFit/>
          </a:bodyPr>
          <a:lstStyle/>
          <a:p>
            <a:r>
              <a:rPr lang="en-US" altLang="zh-CN" sz="4000" dirty="0" smtClean="0">
                <a:solidFill>
                  <a:srgbClr val="FF0000"/>
                </a:solidFill>
              </a:rPr>
              <a:t>A</a:t>
            </a:r>
            <a:endParaRPr lang="zh-CN" altLang="en-US" sz="4000" dirty="0">
              <a:solidFill>
                <a:srgbClr val="FF0000"/>
              </a:solidFill>
            </a:endParaRPr>
          </a:p>
        </p:txBody>
      </p:sp>
      <p:sp>
        <p:nvSpPr>
          <p:cNvPr id="4" name="矩形 3"/>
          <p:cNvSpPr/>
          <p:nvPr/>
        </p:nvSpPr>
        <p:spPr>
          <a:xfrm>
            <a:off x="632299" y="2690336"/>
            <a:ext cx="10992254" cy="3323987"/>
          </a:xfrm>
          <a:prstGeom prst="rect">
            <a:avLst/>
          </a:prstGeom>
        </p:spPr>
        <p:txBody>
          <a:bodyPr wrap="square">
            <a:spAutoFit/>
          </a:bodyPr>
          <a:lstStyle/>
          <a:p>
            <a:pPr>
              <a:lnSpc>
                <a:spcPct val="150000"/>
              </a:lnSpc>
            </a:pPr>
            <a:r>
              <a:rPr lang="en-US" altLang="zh-CN" sz="2800" b="1" dirty="0"/>
              <a:t>4</a:t>
            </a:r>
            <a:r>
              <a:rPr lang="zh-CN" altLang="en-US" sz="2800" b="1" dirty="0" smtClean="0"/>
              <a:t>．</a:t>
            </a:r>
            <a:r>
              <a:rPr lang="zh-CN" altLang="en-US" sz="2800" b="1" dirty="0"/>
              <a:t>下列关于细胞分裂的叙述中正确的是（　　）</a:t>
            </a:r>
          </a:p>
          <a:p>
            <a:pPr>
              <a:lnSpc>
                <a:spcPct val="150000"/>
              </a:lnSpc>
            </a:pPr>
            <a:r>
              <a:rPr lang="en-US" altLang="zh-CN" sz="2800" b="1" dirty="0"/>
              <a:t>A</a:t>
            </a:r>
            <a:r>
              <a:rPr lang="zh-CN" altLang="en-US" sz="2800" b="1" dirty="0"/>
              <a:t>．细胞分裂前和细胞分裂后染色体的数目发生变化	</a:t>
            </a:r>
          </a:p>
          <a:p>
            <a:pPr>
              <a:lnSpc>
                <a:spcPct val="150000"/>
              </a:lnSpc>
            </a:pPr>
            <a:r>
              <a:rPr lang="en-US" altLang="zh-CN" sz="2800" b="1" dirty="0"/>
              <a:t>B</a:t>
            </a:r>
            <a:r>
              <a:rPr lang="zh-CN" altLang="en-US" sz="2800" b="1" dirty="0"/>
              <a:t>．细胞分裂能物使生物体的细胞数目增多、体积增大	</a:t>
            </a:r>
          </a:p>
          <a:p>
            <a:pPr>
              <a:lnSpc>
                <a:spcPct val="150000"/>
              </a:lnSpc>
            </a:pPr>
            <a:r>
              <a:rPr lang="en-US" altLang="zh-CN" sz="2800" b="1" dirty="0"/>
              <a:t>C</a:t>
            </a:r>
            <a:r>
              <a:rPr lang="zh-CN" altLang="en-US" sz="2800" b="1" dirty="0" smtClean="0"/>
              <a:t>．两</a:t>
            </a:r>
            <a:r>
              <a:rPr lang="zh-CN" altLang="en-US" sz="2800" b="1" dirty="0"/>
              <a:t>个新细胞与原细胞所含遗传物质相同	</a:t>
            </a:r>
          </a:p>
          <a:p>
            <a:pPr>
              <a:lnSpc>
                <a:spcPct val="150000"/>
              </a:lnSpc>
            </a:pPr>
            <a:r>
              <a:rPr lang="en-US" altLang="zh-CN" sz="2800" b="1" dirty="0"/>
              <a:t>D</a:t>
            </a:r>
            <a:r>
              <a:rPr lang="zh-CN" altLang="en-US" sz="2800" b="1" dirty="0"/>
              <a:t>．细胞分裂时</a:t>
            </a:r>
            <a:r>
              <a:rPr lang="zh-CN" altLang="en-US" sz="2800" b="1" dirty="0" smtClean="0"/>
              <a:t>细胞</a:t>
            </a:r>
            <a:r>
              <a:rPr lang="zh-CN" altLang="en-US" sz="2800" b="1" dirty="0"/>
              <a:t>质</a:t>
            </a:r>
            <a:r>
              <a:rPr lang="zh-CN" altLang="en-US" sz="2800" b="1" dirty="0" smtClean="0"/>
              <a:t>先一分为二</a:t>
            </a:r>
            <a:endParaRPr lang="zh-CN" altLang="en-US" sz="2800" b="1" dirty="0"/>
          </a:p>
        </p:txBody>
      </p:sp>
      <p:sp>
        <p:nvSpPr>
          <p:cNvPr id="9" name="TextBox 8"/>
          <p:cNvSpPr txBox="1"/>
          <p:nvPr/>
        </p:nvSpPr>
        <p:spPr>
          <a:xfrm>
            <a:off x="7387117" y="2690336"/>
            <a:ext cx="554960" cy="707886"/>
          </a:xfrm>
          <a:prstGeom prst="rect">
            <a:avLst/>
          </a:prstGeom>
          <a:noFill/>
        </p:spPr>
        <p:txBody>
          <a:bodyPr wrap="none" rtlCol="0">
            <a:spAutoFit/>
          </a:bodyPr>
          <a:lstStyle/>
          <a:p>
            <a:r>
              <a:rPr lang="en-US" altLang="zh-CN" sz="4000" dirty="0" smtClean="0">
                <a:solidFill>
                  <a:srgbClr val="FF0000"/>
                </a:solidFill>
              </a:rPr>
              <a:t>C</a:t>
            </a:r>
            <a:endParaRPr lang="zh-CN" altLang="en-US" sz="4000"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500" fill="hold"/>
                                        <p:tgtEl>
                                          <p:spTgt spid="9"/>
                                        </p:tgtEl>
                                        <p:attrNameLst>
                                          <p:attrName>ppt_w</p:attrName>
                                        </p:attrNameLst>
                                      </p:cBhvr>
                                      <p:tavLst>
                                        <p:tav tm="0">
                                          <p:val>
                                            <p:fltVal val="0"/>
                                          </p:val>
                                        </p:tav>
                                        <p:tav tm="100000">
                                          <p:val>
                                            <p:strVal val="#ppt_w"/>
                                          </p:val>
                                        </p:tav>
                                      </p:tavLst>
                                    </p:anim>
                                    <p:anim calcmode="lin" valueType="num">
                                      <p:cBhvr>
                                        <p:cTn id="29" dur="500" fill="hold"/>
                                        <p:tgtEl>
                                          <p:spTgt spid="9"/>
                                        </p:tgtEl>
                                        <p:attrNameLst>
                                          <p:attrName>ppt_h</p:attrName>
                                        </p:attrNameLst>
                                      </p:cBhvr>
                                      <p:tavLst>
                                        <p:tav tm="0">
                                          <p:val>
                                            <p:fltVal val="0"/>
                                          </p:val>
                                        </p:tav>
                                        <p:tav tm="100000">
                                          <p:val>
                                            <p:strVal val="#ppt_h"/>
                                          </p:val>
                                        </p:tav>
                                      </p:tavLst>
                                    </p:anim>
                                    <p:animEffect transition="in" filter="fade">
                                      <p:cBhvr>
                                        <p:cTn id="3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4"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671209" y="603514"/>
            <a:ext cx="10904706" cy="1947649"/>
          </a:xfrm>
          <a:prstGeom prst="rect">
            <a:avLst/>
          </a:prstGeom>
        </p:spPr>
        <p:txBody>
          <a:bodyPr wrap="square">
            <a:spAutoFit/>
          </a:bodyPr>
          <a:lstStyle/>
          <a:p>
            <a:pPr>
              <a:lnSpc>
                <a:spcPct val="150000"/>
              </a:lnSpc>
            </a:pPr>
            <a:r>
              <a:rPr lang="en-US" altLang="zh-CN" sz="2800" b="1" dirty="0"/>
              <a:t>5</a:t>
            </a:r>
            <a:r>
              <a:rPr lang="zh-CN" altLang="en-US" sz="2800" b="1" dirty="0" smtClean="0"/>
              <a:t>．</a:t>
            </a:r>
            <a:r>
              <a:rPr lang="zh-CN" altLang="en-US" sz="2800" b="1" dirty="0"/>
              <a:t>生物的生活离不开物质和能量，而除病毒外，生物都是由细胞构成的，所以构成生物体的细胞它们的生活同样也离不开物质和能量，请你根据图示回答问题。</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0453" y="2551163"/>
            <a:ext cx="7495897" cy="2290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矩形 4"/>
          <p:cNvSpPr/>
          <p:nvPr/>
        </p:nvSpPr>
        <p:spPr>
          <a:xfrm>
            <a:off x="745787" y="5002729"/>
            <a:ext cx="10755549" cy="1384995"/>
          </a:xfrm>
          <a:prstGeom prst="rect">
            <a:avLst/>
          </a:prstGeom>
        </p:spPr>
        <p:txBody>
          <a:bodyPr wrap="square">
            <a:spAutoFit/>
          </a:bodyPr>
          <a:lstStyle/>
          <a:p>
            <a:pPr>
              <a:lnSpc>
                <a:spcPct val="150000"/>
              </a:lnSpc>
            </a:pPr>
            <a:r>
              <a:rPr lang="zh-CN" altLang="en-US" sz="2800" b="1" dirty="0"/>
              <a:t>（</a:t>
            </a:r>
            <a:r>
              <a:rPr lang="en-US" altLang="zh-CN" sz="2800" b="1" dirty="0"/>
              <a:t>1</a:t>
            </a:r>
            <a:r>
              <a:rPr lang="zh-CN" altLang="en-US" sz="2800" b="1" dirty="0"/>
              <a:t>）图一表示的是物质进出细胞的过程，细胞中能控制物质进出的结构是</a:t>
            </a:r>
            <a:r>
              <a:rPr lang="zh-CN" altLang="en-US" sz="2800" b="1" u="sng" dirty="0"/>
              <a:t>　   　</a:t>
            </a:r>
            <a:r>
              <a:rPr lang="zh-CN" altLang="en-US" sz="2800" b="1" u="sng" dirty="0" smtClean="0"/>
              <a:t>    </a:t>
            </a:r>
            <a:r>
              <a:rPr lang="zh-CN" altLang="en-US" sz="2800" b="1" dirty="0" smtClean="0"/>
              <a:t>。</a:t>
            </a:r>
            <a:endParaRPr lang="zh-CN" altLang="en-US" sz="2800" b="1" dirty="0"/>
          </a:p>
        </p:txBody>
      </p:sp>
      <p:sp>
        <p:nvSpPr>
          <p:cNvPr id="6" name="TextBox 5"/>
          <p:cNvSpPr txBox="1"/>
          <p:nvPr/>
        </p:nvSpPr>
        <p:spPr>
          <a:xfrm>
            <a:off x="2024336" y="5749571"/>
            <a:ext cx="1261884" cy="523220"/>
          </a:xfrm>
          <a:prstGeom prst="rect">
            <a:avLst/>
          </a:prstGeom>
          <a:noFill/>
        </p:spPr>
        <p:txBody>
          <a:bodyPr wrap="none" rtlCol="0">
            <a:spAutoFit/>
          </a:bodyPr>
          <a:lstStyle/>
          <a:p>
            <a:r>
              <a:rPr lang="zh-CN" altLang="en-US" sz="2800" dirty="0" smtClean="0">
                <a:solidFill>
                  <a:srgbClr val="FF0000"/>
                </a:solidFill>
                <a:latin typeface="黑体" pitchFamily="49" charset="-122"/>
                <a:ea typeface="黑体" pitchFamily="49" charset="-122"/>
              </a:rPr>
              <a:t>细胞膜</a:t>
            </a:r>
            <a:endParaRPr lang="zh-CN" altLang="en-US" sz="2800" dirty="0">
              <a:solidFill>
                <a:srgbClr val="FF0000"/>
              </a:solidFill>
              <a:latin typeface="黑体" pitchFamily="49" charset="-122"/>
              <a:ea typeface="黑体" pitchFamily="49" charset="-122"/>
            </a:endParaRPr>
          </a:p>
        </p:txBody>
      </p:sp>
    </p:spTree>
    <p:extLst>
      <p:ext uri="{BB962C8B-B14F-4D97-AF65-F5344CB8AC3E}">
        <p14:creationId xmlns:p14="http://schemas.microsoft.com/office/powerpoint/2010/main" val="352155009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p:cTn id="14" dur="500" fill="hold"/>
                                        <p:tgtEl>
                                          <p:spTgt spid="2050"/>
                                        </p:tgtEl>
                                        <p:attrNameLst>
                                          <p:attrName>ppt_w</p:attrName>
                                        </p:attrNameLst>
                                      </p:cBhvr>
                                      <p:tavLst>
                                        <p:tav tm="0">
                                          <p:val>
                                            <p:fltVal val="0"/>
                                          </p:val>
                                        </p:tav>
                                        <p:tav tm="100000">
                                          <p:val>
                                            <p:strVal val="#ppt_w"/>
                                          </p:val>
                                        </p:tav>
                                      </p:tavLst>
                                    </p:anim>
                                    <p:anim calcmode="lin" valueType="num">
                                      <p:cBhvr>
                                        <p:cTn id="15" dur="500" fill="hold"/>
                                        <p:tgtEl>
                                          <p:spTgt spid="2050"/>
                                        </p:tgtEl>
                                        <p:attrNameLst>
                                          <p:attrName>ppt_h</p:attrName>
                                        </p:attrNameLst>
                                      </p:cBhvr>
                                      <p:tavLst>
                                        <p:tav tm="0">
                                          <p:val>
                                            <p:fltVal val="0"/>
                                          </p:val>
                                        </p:tav>
                                        <p:tav tm="100000">
                                          <p:val>
                                            <p:strVal val="#ppt_h"/>
                                          </p:val>
                                        </p:tav>
                                      </p:tavLst>
                                    </p:anim>
                                    <p:animEffect transition="in" filter="fade">
                                      <p:cBhvr>
                                        <p:cTn id="16" dur="500"/>
                                        <p:tgtEl>
                                          <p:spTgt spid="205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矩形 3"/>
          <p:cNvSpPr/>
          <p:nvPr/>
        </p:nvSpPr>
        <p:spPr>
          <a:xfrm>
            <a:off x="671209" y="523860"/>
            <a:ext cx="10972800" cy="4616648"/>
          </a:xfrm>
          <a:prstGeom prst="rect">
            <a:avLst/>
          </a:prstGeom>
        </p:spPr>
        <p:txBody>
          <a:bodyPr wrap="square">
            <a:spAutoFit/>
          </a:bodyPr>
          <a:lstStyle/>
          <a:p>
            <a:pPr>
              <a:lnSpc>
                <a:spcPct val="150000"/>
              </a:lnSpc>
            </a:pPr>
            <a:r>
              <a:rPr lang="zh-CN" altLang="en-US" sz="2800" b="1" dirty="0"/>
              <a:t>（</a:t>
            </a:r>
            <a:r>
              <a:rPr lang="en-US" altLang="zh-CN" sz="2800" b="1" dirty="0"/>
              <a:t>2</a:t>
            </a:r>
            <a:r>
              <a:rPr lang="zh-CN" altLang="en-US" sz="2800" b="1" dirty="0"/>
              <a:t>）图二表示的是细胞的</a:t>
            </a:r>
            <a:r>
              <a:rPr lang="zh-CN" altLang="en-US" sz="2800" b="1" u="sng" dirty="0"/>
              <a:t>　   　</a:t>
            </a:r>
            <a:r>
              <a:rPr lang="zh-CN" altLang="en-US" sz="2800" b="1" u="sng" dirty="0" smtClean="0"/>
              <a:t>     </a:t>
            </a:r>
            <a:r>
              <a:rPr lang="zh-CN" altLang="en-US" sz="2800" b="1" dirty="0" smtClean="0"/>
              <a:t>过程</a:t>
            </a:r>
            <a:r>
              <a:rPr lang="zh-CN" altLang="en-US" sz="2800" b="1" dirty="0"/>
              <a:t>，图一和图二细胞核中都有染色体，请</a:t>
            </a:r>
            <a:r>
              <a:rPr lang="zh-CN" altLang="en-US" sz="2800" b="1" dirty="0" smtClean="0"/>
              <a:t>写出细胞核、染色体</a:t>
            </a:r>
            <a:r>
              <a:rPr lang="zh-CN" altLang="en-US" sz="2800" b="1" dirty="0"/>
              <a:t>、</a:t>
            </a:r>
            <a:r>
              <a:rPr lang="en-US" altLang="zh-CN" sz="2800" b="1" dirty="0" smtClean="0"/>
              <a:t>DNA</a:t>
            </a:r>
            <a:r>
              <a:rPr lang="zh-CN" altLang="en-US" sz="2800" b="1" dirty="0" smtClean="0"/>
              <a:t>三</a:t>
            </a:r>
            <a:r>
              <a:rPr lang="zh-CN" altLang="en-US" sz="2800" b="1" dirty="0"/>
              <a:t>者在概念上的大小关系</a:t>
            </a:r>
            <a:r>
              <a:rPr lang="zh-CN" altLang="en-US" sz="2800" b="1" dirty="0" smtClean="0"/>
              <a:t>，细胞核＞</a:t>
            </a:r>
            <a:r>
              <a:rPr lang="zh-CN" altLang="en-US" sz="2800" b="1" u="sng" dirty="0"/>
              <a:t>　   　</a:t>
            </a:r>
            <a:r>
              <a:rPr lang="zh-CN" altLang="en-US" sz="2800" b="1" u="sng" dirty="0" smtClean="0"/>
              <a:t>    </a:t>
            </a:r>
            <a:r>
              <a:rPr lang="zh-CN" altLang="en-US" sz="2800" b="1" dirty="0" smtClean="0"/>
              <a:t>＞</a:t>
            </a:r>
            <a:r>
              <a:rPr lang="zh-CN" altLang="en-US" sz="2800" b="1" u="sng" dirty="0"/>
              <a:t>　   　</a:t>
            </a:r>
            <a:r>
              <a:rPr lang="zh-CN" altLang="en-US" sz="2800" b="1" dirty="0"/>
              <a:t>。</a:t>
            </a:r>
          </a:p>
          <a:p>
            <a:pPr>
              <a:lnSpc>
                <a:spcPct val="150000"/>
              </a:lnSpc>
            </a:pPr>
            <a:r>
              <a:rPr lang="zh-CN" altLang="en-US" sz="2800" b="1" dirty="0"/>
              <a:t>（</a:t>
            </a:r>
            <a:r>
              <a:rPr lang="en-US" altLang="zh-CN" sz="2800" b="1" dirty="0"/>
              <a:t>3</a:t>
            </a:r>
            <a:r>
              <a:rPr lang="zh-CN" altLang="en-US" sz="2800" b="1" dirty="0" smtClean="0"/>
              <a:t>）假设</a:t>
            </a:r>
            <a:r>
              <a:rPr lang="zh-CN" altLang="en-US" sz="2800" b="1" dirty="0"/>
              <a:t>原细胞染色体的数目为</a:t>
            </a:r>
            <a:r>
              <a:rPr lang="en-US" altLang="zh-CN" sz="2800" b="1" dirty="0"/>
              <a:t>2n</a:t>
            </a:r>
            <a:r>
              <a:rPr lang="zh-CN" altLang="en-US" sz="2800" b="1" dirty="0"/>
              <a:t>，以下能正确表示细胞整个分裂过程中染色体数目变化的是</a:t>
            </a:r>
            <a:r>
              <a:rPr lang="zh-CN" altLang="en-US" sz="2800" b="1" u="sng" dirty="0"/>
              <a:t>　   　</a:t>
            </a:r>
            <a:r>
              <a:rPr lang="zh-CN" altLang="en-US" sz="2800" b="1" dirty="0"/>
              <a:t>。</a:t>
            </a:r>
          </a:p>
          <a:p>
            <a:pPr>
              <a:lnSpc>
                <a:spcPct val="150000"/>
              </a:lnSpc>
            </a:pPr>
            <a:r>
              <a:rPr lang="en-US" altLang="zh-CN" sz="2800" b="1" dirty="0"/>
              <a:t>A</a:t>
            </a:r>
            <a:r>
              <a:rPr lang="zh-CN" altLang="en-US" sz="2800" b="1" dirty="0"/>
              <a:t>、</a:t>
            </a:r>
            <a:r>
              <a:rPr lang="en-US" altLang="zh-CN" sz="2800" b="1" dirty="0"/>
              <a:t>2n→2n→2n    </a:t>
            </a:r>
            <a:r>
              <a:rPr lang="en-US" altLang="zh-CN" sz="2800" b="1" dirty="0" smtClean="0"/>
              <a:t>   B</a:t>
            </a:r>
            <a:r>
              <a:rPr lang="zh-CN" altLang="en-US" sz="2800" b="1" dirty="0"/>
              <a:t>、</a:t>
            </a:r>
            <a:r>
              <a:rPr lang="en-US" altLang="zh-CN" sz="2800" b="1" dirty="0"/>
              <a:t>2n→6n→2n     </a:t>
            </a:r>
            <a:endParaRPr lang="en-US" altLang="zh-CN" sz="2800" b="1" dirty="0" smtClean="0"/>
          </a:p>
          <a:p>
            <a:pPr>
              <a:lnSpc>
                <a:spcPct val="150000"/>
              </a:lnSpc>
            </a:pPr>
            <a:r>
              <a:rPr lang="en-US" altLang="zh-CN" sz="2800" b="1" dirty="0" smtClean="0"/>
              <a:t>C</a:t>
            </a:r>
            <a:r>
              <a:rPr lang="zh-CN" altLang="en-US" sz="2800" b="1" dirty="0"/>
              <a:t>、</a:t>
            </a:r>
            <a:r>
              <a:rPr lang="en-US" altLang="zh-CN" sz="2800" b="1" dirty="0"/>
              <a:t>2n→4n→2n       D</a:t>
            </a:r>
            <a:r>
              <a:rPr lang="zh-CN" altLang="en-US" sz="2800" b="1" dirty="0"/>
              <a:t>、</a:t>
            </a:r>
            <a:r>
              <a:rPr lang="en-US" altLang="zh-CN" sz="2800" b="1" dirty="0"/>
              <a:t>2n→8n→2n</a:t>
            </a:r>
          </a:p>
        </p:txBody>
      </p:sp>
      <p:sp>
        <p:nvSpPr>
          <p:cNvPr id="6" name="TextBox 5"/>
          <p:cNvSpPr txBox="1"/>
          <p:nvPr/>
        </p:nvSpPr>
        <p:spPr>
          <a:xfrm>
            <a:off x="4835629" y="534111"/>
            <a:ext cx="1620957" cy="523220"/>
          </a:xfrm>
          <a:prstGeom prst="rect">
            <a:avLst/>
          </a:prstGeom>
          <a:noFill/>
        </p:spPr>
        <p:txBody>
          <a:bodyPr wrap="none" rtlCol="0">
            <a:spAutoFit/>
          </a:bodyPr>
          <a:lstStyle/>
          <a:p>
            <a:r>
              <a:rPr lang="zh-CN" altLang="en-US" sz="2800" dirty="0" smtClean="0">
                <a:solidFill>
                  <a:srgbClr val="FF0000"/>
                </a:solidFill>
                <a:latin typeface="黑体" pitchFamily="49" charset="-122"/>
                <a:ea typeface="黑体" pitchFamily="49" charset="-122"/>
              </a:rPr>
              <a:t>细胞分裂</a:t>
            </a:r>
            <a:endParaRPr lang="zh-CN" altLang="en-US" sz="2800" dirty="0">
              <a:solidFill>
                <a:srgbClr val="FF0000"/>
              </a:solidFill>
              <a:latin typeface="黑体" pitchFamily="49" charset="-122"/>
              <a:ea typeface="黑体" pitchFamily="49" charset="-122"/>
            </a:endParaRPr>
          </a:p>
        </p:txBody>
      </p:sp>
      <p:sp>
        <p:nvSpPr>
          <p:cNvPr id="7" name="TextBox 6"/>
          <p:cNvSpPr txBox="1"/>
          <p:nvPr/>
        </p:nvSpPr>
        <p:spPr>
          <a:xfrm>
            <a:off x="1936787" y="1868761"/>
            <a:ext cx="1261884" cy="523220"/>
          </a:xfrm>
          <a:prstGeom prst="rect">
            <a:avLst/>
          </a:prstGeom>
          <a:noFill/>
        </p:spPr>
        <p:txBody>
          <a:bodyPr wrap="none" rtlCol="0">
            <a:spAutoFit/>
          </a:bodyPr>
          <a:lstStyle/>
          <a:p>
            <a:r>
              <a:rPr lang="zh-CN" altLang="en-US" sz="2800" dirty="0">
                <a:solidFill>
                  <a:srgbClr val="FF0000"/>
                </a:solidFill>
                <a:latin typeface="黑体" pitchFamily="49" charset="-122"/>
                <a:ea typeface="黑体" pitchFamily="49" charset="-122"/>
              </a:rPr>
              <a:t>染色体</a:t>
            </a:r>
          </a:p>
        </p:txBody>
      </p:sp>
      <p:sp>
        <p:nvSpPr>
          <p:cNvPr id="8" name="TextBox 7"/>
          <p:cNvSpPr txBox="1"/>
          <p:nvPr/>
        </p:nvSpPr>
        <p:spPr>
          <a:xfrm>
            <a:off x="3731447" y="1877370"/>
            <a:ext cx="723275" cy="523220"/>
          </a:xfrm>
          <a:prstGeom prst="rect">
            <a:avLst/>
          </a:prstGeom>
          <a:noFill/>
        </p:spPr>
        <p:txBody>
          <a:bodyPr wrap="none" rtlCol="0">
            <a:spAutoFit/>
          </a:bodyPr>
          <a:lstStyle/>
          <a:p>
            <a:r>
              <a:rPr lang="en-US" altLang="zh-CN" sz="2800" dirty="0" smtClean="0">
                <a:solidFill>
                  <a:srgbClr val="FF0000"/>
                </a:solidFill>
                <a:latin typeface="黑体" pitchFamily="49" charset="-122"/>
                <a:ea typeface="黑体" pitchFamily="49" charset="-122"/>
              </a:rPr>
              <a:t>DNA</a:t>
            </a:r>
            <a:endParaRPr lang="zh-CN" altLang="en-US" sz="2800" dirty="0">
              <a:solidFill>
                <a:srgbClr val="FF0000"/>
              </a:solidFill>
              <a:latin typeface="黑体" pitchFamily="49" charset="-122"/>
              <a:ea typeface="黑体" pitchFamily="49" charset="-122"/>
            </a:endParaRPr>
          </a:p>
        </p:txBody>
      </p:sp>
      <p:sp>
        <p:nvSpPr>
          <p:cNvPr id="9" name="TextBox 8"/>
          <p:cNvSpPr txBox="1"/>
          <p:nvPr/>
        </p:nvSpPr>
        <p:spPr>
          <a:xfrm>
            <a:off x="5370651" y="3210652"/>
            <a:ext cx="364202" cy="523220"/>
          </a:xfrm>
          <a:prstGeom prst="rect">
            <a:avLst/>
          </a:prstGeom>
          <a:noFill/>
        </p:spPr>
        <p:txBody>
          <a:bodyPr wrap="none" rtlCol="0">
            <a:spAutoFit/>
          </a:bodyPr>
          <a:lstStyle/>
          <a:p>
            <a:r>
              <a:rPr lang="en-US" altLang="zh-CN" sz="2800" dirty="0" smtClean="0">
                <a:solidFill>
                  <a:srgbClr val="FF0000"/>
                </a:solidFill>
                <a:latin typeface="黑体" pitchFamily="49" charset="-122"/>
                <a:ea typeface="黑体" pitchFamily="49" charset="-122"/>
              </a:rPr>
              <a:t>C</a:t>
            </a:r>
            <a:endParaRPr lang="zh-CN" altLang="en-US" sz="2800" dirty="0">
              <a:solidFill>
                <a:srgbClr val="FF0000"/>
              </a:solidFill>
              <a:latin typeface="黑体" pitchFamily="49" charset="-122"/>
              <a:ea typeface="黑体" pitchFamily="49" charset="-122"/>
            </a:endParaRPr>
          </a:p>
        </p:txBody>
      </p:sp>
    </p:spTree>
    <p:extLst>
      <p:ext uri="{BB962C8B-B14F-4D97-AF65-F5344CB8AC3E}">
        <p14:creationId xmlns:p14="http://schemas.microsoft.com/office/powerpoint/2010/main" val="370692700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500" fill="hold"/>
                                        <p:tgtEl>
                                          <p:spTgt spid="9"/>
                                        </p:tgtEl>
                                        <p:attrNameLst>
                                          <p:attrName>ppt_w</p:attrName>
                                        </p:attrNameLst>
                                      </p:cBhvr>
                                      <p:tavLst>
                                        <p:tav tm="0">
                                          <p:val>
                                            <p:fltVal val="0"/>
                                          </p:val>
                                        </p:tav>
                                        <p:tav tm="100000">
                                          <p:val>
                                            <p:strVal val="#ppt_w"/>
                                          </p:val>
                                        </p:tav>
                                      </p:tavLst>
                                    </p:anim>
                                    <p:anim calcmode="lin" valueType="num">
                                      <p:cBhvr>
                                        <p:cTn id="36" dur="500" fill="hold"/>
                                        <p:tgtEl>
                                          <p:spTgt spid="9"/>
                                        </p:tgtEl>
                                        <p:attrNameLst>
                                          <p:attrName>ppt_h</p:attrName>
                                        </p:attrNameLst>
                                      </p:cBhvr>
                                      <p:tavLst>
                                        <p:tav tm="0">
                                          <p:val>
                                            <p:fltVal val="0"/>
                                          </p:val>
                                        </p:tav>
                                        <p:tav tm="100000">
                                          <p:val>
                                            <p:strVal val="#ppt_h"/>
                                          </p:val>
                                        </p:tav>
                                      </p:tavLst>
                                    </p:anim>
                                    <p:animEffect transition="in" filter="fade">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13361" y="615555"/>
            <a:ext cx="10755550" cy="1301318"/>
          </a:xfrm>
          <a:prstGeom prst="rect">
            <a:avLst/>
          </a:prstGeom>
        </p:spPr>
        <p:txBody>
          <a:bodyPr wrap="square">
            <a:spAutoFit/>
          </a:bodyPr>
          <a:lstStyle/>
          <a:p>
            <a:pPr>
              <a:lnSpc>
                <a:spcPct val="150000"/>
              </a:lnSpc>
            </a:pPr>
            <a:r>
              <a:rPr lang="en-US" altLang="zh-CN" sz="2800" b="1" dirty="0"/>
              <a:t>13</a:t>
            </a:r>
            <a:r>
              <a:rPr lang="zh-CN" altLang="en-US" sz="2800" b="1" dirty="0"/>
              <a:t>．如图表示洋葱根尖细胞分裂过程中染色体的变化，请据图回答问题。</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53358" y="1916873"/>
            <a:ext cx="2852906" cy="2766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矩形 4"/>
          <p:cNvSpPr/>
          <p:nvPr/>
        </p:nvSpPr>
        <p:spPr>
          <a:xfrm>
            <a:off x="859276" y="1916873"/>
            <a:ext cx="7243864" cy="2677656"/>
          </a:xfrm>
          <a:prstGeom prst="rect">
            <a:avLst/>
          </a:prstGeom>
        </p:spPr>
        <p:txBody>
          <a:bodyPr wrap="square">
            <a:spAutoFit/>
          </a:bodyPr>
          <a:lstStyle/>
          <a:p>
            <a:pPr>
              <a:lnSpc>
                <a:spcPct val="150000"/>
              </a:lnSpc>
            </a:pPr>
            <a:r>
              <a:rPr lang="zh-CN" altLang="en-US" sz="2800" b="1" dirty="0"/>
              <a:t>（</a:t>
            </a:r>
            <a:r>
              <a:rPr lang="en-US" altLang="zh-CN" sz="2800" b="1" dirty="0"/>
              <a:t>1</a:t>
            </a:r>
            <a:r>
              <a:rPr lang="zh-CN" altLang="en-US" sz="2800" b="1" dirty="0"/>
              <a:t>）细胞中能被碱性染料染成深色的物质是</a:t>
            </a:r>
            <a:r>
              <a:rPr lang="zh-CN" altLang="en-US" sz="2800" b="1" u="sng" dirty="0"/>
              <a:t>　   </a:t>
            </a:r>
            <a:r>
              <a:rPr lang="zh-CN" altLang="en-US" sz="2800" b="1" u="sng" dirty="0" smtClean="0"/>
              <a:t>   </a:t>
            </a:r>
            <a:r>
              <a:rPr lang="zh-CN" altLang="en-US" sz="2800" b="1" u="sng" dirty="0"/>
              <a:t>　</a:t>
            </a:r>
            <a:r>
              <a:rPr lang="zh-CN" altLang="en-US" sz="2800" b="1" dirty="0"/>
              <a:t>。</a:t>
            </a:r>
          </a:p>
          <a:p>
            <a:pPr>
              <a:lnSpc>
                <a:spcPct val="150000"/>
              </a:lnSpc>
            </a:pPr>
            <a:r>
              <a:rPr lang="zh-CN" altLang="en-US" sz="2800" b="1" dirty="0"/>
              <a:t>（</a:t>
            </a:r>
            <a:r>
              <a:rPr lang="en-US" altLang="zh-CN" sz="2800" b="1" dirty="0"/>
              <a:t>2</a:t>
            </a:r>
            <a:r>
              <a:rPr lang="zh-CN" altLang="en-US" sz="2800" b="1" dirty="0"/>
              <a:t>）染色体由</a:t>
            </a:r>
            <a:r>
              <a:rPr lang="zh-CN" altLang="en-US" sz="2800" b="1" u="sng" dirty="0"/>
              <a:t>　  </a:t>
            </a:r>
            <a:r>
              <a:rPr lang="zh-CN" altLang="en-US" sz="2800" b="1" u="sng" dirty="0" smtClean="0"/>
              <a:t>    </a:t>
            </a:r>
            <a:r>
              <a:rPr lang="zh-CN" altLang="en-US" sz="2800" b="1" u="sng" dirty="0"/>
              <a:t>　</a:t>
            </a:r>
            <a:r>
              <a:rPr lang="zh-CN" altLang="en-US" sz="2800" b="1" dirty="0"/>
              <a:t>和</a:t>
            </a:r>
            <a:r>
              <a:rPr lang="zh-CN" altLang="en-US" sz="2800" b="1" u="sng" dirty="0"/>
              <a:t>　 </a:t>
            </a:r>
            <a:r>
              <a:rPr lang="zh-CN" altLang="en-US" sz="2800" b="1" u="sng" dirty="0" smtClean="0"/>
              <a:t>     </a:t>
            </a:r>
            <a:r>
              <a:rPr lang="zh-CN" altLang="en-US" sz="2800" b="1" u="sng" dirty="0"/>
              <a:t>　</a:t>
            </a:r>
            <a:r>
              <a:rPr lang="zh-CN" altLang="en-US" sz="2800" b="1" dirty="0"/>
              <a:t>组成，所以说染色体是遗传信息的载体</a:t>
            </a:r>
            <a:r>
              <a:rPr lang="zh-CN" altLang="en-US" sz="2800" b="1" dirty="0" smtClean="0"/>
              <a:t>。</a:t>
            </a:r>
            <a:endParaRPr lang="zh-CN" altLang="en-US" sz="2800" b="1" dirty="0"/>
          </a:p>
        </p:txBody>
      </p:sp>
      <p:sp>
        <p:nvSpPr>
          <p:cNvPr id="6" name="矩形 5"/>
          <p:cNvSpPr/>
          <p:nvPr/>
        </p:nvSpPr>
        <p:spPr>
          <a:xfrm>
            <a:off x="859275" y="4876269"/>
            <a:ext cx="10492903" cy="954107"/>
          </a:xfrm>
          <a:prstGeom prst="rect">
            <a:avLst/>
          </a:prstGeom>
        </p:spPr>
        <p:txBody>
          <a:bodyPr wrap="square">
            <a:spAutoFit/>
          </a:bodyPr>
          <a:lstStyle/>
          <a:p>
            <a:r>
              <a:rPr lang="zh-CN" altLang="en-US" sz="2800" b="1" dirty="0"/>
              <a:t>（</a:t>
            </a:r>
            <a:r>
              <a:rPr lang="en-US" altLang="zh-CN" sz="2800" b="1" dirty="0"/>
              <a:t>3</a:t>
            </a:r>
            <a:r>
              <a:rPr lang="zh-CN" altLang="en-US" sz="2800" b="1" dirty="0"/>
              <a:t>）若洋葱体细胞中含有</a:t>
            </a:r>
            <a:r>
              <a:rPr lang="en-US" altLang="zh-CN" sz="2800" b="1" dirty="0"/>
              <a:t>X</a:t>
            </a:r>
            <a:r>
              <a:rPr lang="zh-CN" altLang="en-US" sz="2800" b="1" dirty="0"/>
              <a:t>条染色体，在细胞分裂过程中，染色体的数目变化情况是</a:t>
            </a:r>
            <a:r>
              <a:rPr lang="zh-CN" altLang="en-US" sz="2800" b="1" u="sng" dirty="0"/>
              <a:t>　   　</a:t>
            </a:r>
            <a:r>
              <a:rPr lang="zh-CN" altLang="en-US" sz="2800" b="1" u="sng" dirty="0" smtClean="0"/>
              <a:t>       </a:t>
            </a:r>
            <a:r>
              <a:rPr lang="zh-CN" altLang="en-US" sz="2800" b="1" dirty="0" smtClean="0"/>
              <a:t>。</a:t>
            </a:r>
            <a:endParaRPr lang="zh-CN" altLang="en-US" sz="2800" b="1" dirty="0"/>
          </a:p>
        </p:txBody>
      </p:sp>
      <p:sp>
        <p:nvSpPr>
          <p:cNvPr id="8" name="TextBox 7"/>
          <p:cNvSpPr txBox="1"/>
          <p:nvPr/>
        </p:nvSpPr>
        <p:spPr>
          <a:xfrm>
            <a:off x="1382311" y="2636720"/>
            <a:ext cx="1261884" cy="523220"/>
          </a:xfrm>
          <a:prstGeom prst="rect">
            <a:avLst/>
          </a:prstGeom>
          <a:noFill/>
        </p:spPr>
        <p:txBody>
          <a:bodyPr wrap="none" rtlCol="0">
            <a:spAutoFit/>
          </a:bodyPr>
          <a:lstStyle/>
          <a:p>
            <a:r>
              <a:rPr lang="zh-CN" altLang="en-US" sz="2800" dirty="0">
                <a:solidFill>
                  <a:srgbClr val="FF0000"/>
                </a:solidFill>
                <a:latin typeface="黑体" pitchFamily="49" charset="-122"/>
                <a:ea typeface="黑体" pitchFamily="49" charset="-122"/>
              </a:rPr>
              <a:t>染色体</a:t>
            </a:r>
          </a:p>
        </p:txBody>
      </p:sp>
      <p:sp>
        <p:nvSpPr>
          <p:cNvPr id="9" name="TextBox 8"/>
          <p:cNvSpPr txBox="1"/>
          <p:nvPr/>
        </p:nvSpPr>
        <p:spPr>
          <a:xfrm>
            <a:off x="3532123" y="3300100"/>
            <a:ext cx="723275" cy="523220"/>
          </a:xfrm>
          <a:prstGeom prst="rect">
            <a:avLst/>
          </a:prstGeom>
          <a:noFill/>
        </p:spPr>
        <p:txBody>
          <a:bodyPr wrap="none" rtlCol="0">
            <a:spAutoFit/>
          </a:bodyPr>
          <a:lstStyle/>
          <a:p>
            <a:r>
              <a:rPr lang="en-US" altLang="zh-CN" sz="2800" dirty="0" smtClean="0">
                <a:solidFill>
                  <a:srgbClr val="FF0000"/>
                </a:solidFill>
                <a:latin typeface="黑体" pitchFamily="49" charset="-122"/>
                <a:ea typeface="黑体" pitchFamily="49" charset="-122"/>
              </a:rPr>
              <a:t>DNA</a:t>
            </a:r>
            <a:endParaRPr lang="zh-CN" altLang="en-US" sz="2800" dirty="0">
              <a:solidFill>
                <a:srgbClr val="FF0000"/>
              </a:solidFill>
              <a:latin typeface="黑体" pitchFamily="49" charset="-122"/>
              <a:ea typeface="黑体" pitchFamily="49" charset="-122"/>
            </a:endParaRPr>
          </a:p>
        </p:txBody>
      </p:sp>
      <p:sp>
        <p:nvSpPr>
          <p:cNvPr id="10" name="TextBox 9"/>
          <p:cNvSpPr txBox="1"/>
          <p:nvPr/>
        </p:nvSpPr>
        <p:spPr>
          <a:xfrm>
            <a:off x="4978302" y="3300100"/>
            <a:ext cx="1261884" cy="523220"/>
          </a:xfrm>
          <a:prstGeom prst="rect">
            <a:avLst/>
          </a:prstGeom>
          <a:noFill/>
        </p:spPr>
        <p:txBody>
          <a:bodyPr wrap="none" rtlCol="0">
            <a:spAutoFit/>
          </a:bodyPr>
          <a:lstStyle/>
          <a:p>
            <a:r>
              <a:rPr lang="zh-CN" altLang="en-US" sz="2800" dirty="0">
                <a:solidFill>
                  <a:srgbClr val="FF0000"/>
                </a:solidFill>
                <a:latin typeface="黑体" pitchFamily="49" charset="-122"/>
                <a:ea typeface="黑体" pitchFamily="49" charset="-122"/>
              </a:rPr>
              <a:t>蛋白质</a:t>
            </a:r>
          </a:p>
        </p:txBody>
      </p:sp>
      <p:sp>
        <p:nvSpPr>
          <p:cNvPr id="11" name="TextBox 10"/>
          <p:cNvSpPr txBox="1"/>
          <p:nvPr/>
        </p:nvSpPr>
        <p:spPr>
          <a:xfrm>
            <a:off x="4288621" y="5263712"/>
            <a:ext cx="1261884" cy="523220"/>
          </a:xfrm>
          <a:prstGeom prst="rect">
            <a:avLst/>
          </a:prstGeom>
          <a:noFill/>
        </p:spPr>
        <p:txBody>
          <a:bodyPr wrap="none" rtlCol="0">
            <a:spAutoFit/>
          </a:bodyPr>
          <a:lstStyle/>
          <a:p>
            <a:r>
              <a:rPr lang="en-US" altLang="zh-CN" sz="2800" dirty="0" smtClean="0">
                <a:solidFill>
                  <a:srgbClr val="FF0000"/>
                </a:solidFill>
                <a:latin typeface="黑体" pitchFamily="49" charset="-122"/>
                <a:ea typeface="黑体" pitchFamily="49" charset="-122"/>
              </a:rPr>
              <a:t>X-2X-X</a:t>
            </a:r>
            <a:endParaRPr lang="zh-CN" altLang="en-US" sz="2800" dirty="0">
              <a:solidFill>
                <a:srgbClr val="FF0000"/>
              </a:solidFill>
              <a:latin typeface="黑体" pitchFamily="49" charset="-122"/>
              <a:ea typeface="黑体" pitchFamily="49" charset="-122"/>
            </a:endParaRPr>
          </a:p>
        </p:txBody>
      </p:sp>
    </p:spTree>
    <p:extLst>
      <p:ext uri="{BB962C8B-B14F-4D97-AF65-F5344CB8AC3E}">
        <p14:creationId xmlns:p14="http://schemas.microsoft.com/office/powerpoint/2010/main" val="149288404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 calcmode="lin" valueType="num">
                                      <p:cBhvr>
                                        <p:cTn id="14" dur="500" fill="hold"/>
                                        <p:tgtEl>
                                          <p:spTgt spid="3074"/>
                                        </p:tgtEl>
                                        <p:attrNameLst>
                                          <p:attrName>ppt_w</p:attrName>
                                        </p:attrNameLst>
                                      </p:cBhvr>
                                      <p:tavLst>
                                        <p:tav tm="0">
                                          <p:val>
                                            <p:fltVal val="0"/>
                                          </p:val>
                                        </p:tav>
                                        <p:tav tm="100000">
                                          <p:val>
                                            <p:strVal val="#ppt_w"/>
                                          </p:val>
                                        </p:tav>
                                      </p:tavLst>
                                    </p:anim>
                                    <p:anim calcmode="lin" valueType="num">
                                      <p:cBhvr>
                                        <p:cTn id="15" dur="500" fill="hold"/>
                                        <p:tgtEl>
                                          <p:spTgt spid="3074"/>
                                        </p:tgtEl>
                                        <p:attrNameLst>
                                          <p:attrName>ppt_h</p:attrName>
                                        </p:attrNameLst>
                                      </p:cBhvr>
                                      <p:tavLst>
                                        <p:tav tm="0">
                                          <p:val>
                                            <p:fltVal val="0"/>
                                          </p:val>
                                        </p:tav>
                                        <p:tav tm="100000">
                                          <p:val>
                                            <p:strVal val="#ppt_h"/>
                                          </p:val>
                                        </p:tav>
                                      </p:tavLst>
                                    </p:anim>
                                    <p:animEffect transition="in" filter="fade">
                                      <p:cBhvr>
                                        <p:cTn id="16" dur="500"/>
                                        <p:tgtEl>
                                          <p:spTgt spid="307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p:cTn id="26" dur="500" fill="hold"/>
                                        <p:tgtEl>
                                          <p:spTgt spid="6"/>
                                        </p:tgtEl>
                                        <p:attrNameLst>
                                          <p:attrName>ppt_w</p:attrName>
                                        </p:attrNameLst>
                                      </p:cBhvr>
                                      <p:tavLst>
                                        <p:tav tm="0">
                                          <p:val>
                                            <p:fltVal val="0"/>
                                          </p:val>
                                        </p:tav>
                                        <p:tav tm="100000">
                                          <p:val>
                                            <p:strVal val="#ppt_w"/>
                                          </p:val>
                                        </p:tav>
                                      </p:tavLst>
                                    </p:anim>
                                    <p:anim calcmode="lin" valueType="num">
                                      <p:cBhvr>
                                        <p:cTn id="27" dur="500" fill="hold"/>
                                        <p:tgtEl>
                                          <p:spTgt spid="6"/>
                                        </p:tgtEl>
                                        <p:attrNameLst>
                                          <p:attrName>ppt_h</p:attrName>
                                        </p:attrNameLst>
                                      </p:cBhvr>
                                      <p:tavLst>
                                        <p:tav tm="0">
                                          <p:val>
                                            <p:fltVal val="0"/>
                                          </p:val>
                                        </p:tav>
                                        <p:tav tm="100000">
                                          <p:val>
                                            <p:strVal val="#ppt_h"/>
                                          </p:val>
                                        </p:tav>
                                      </p:tavLst>
                                    </p:anim>
                                    <p:animEffect transition="in" filter="fade">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p:cTn id="40" dur="500" fill="hold"/>
                                        <p:tgtEl>
                                          <p:spTgt spid="9"/>
                                        </p:tgtEl>
                                        <p:attrNameLst>
                                          <p:attrName>ppt_w</p:attrName>
                                        </p:attrNameLst>
                                      </p:cBhvr>
                                      <p:tavLst>
                                        <p:tav tm="0">
                                          <p:val>
                                            <p:fltVal val="0"/>
                                          </p:val>
                                        </p:tav>
                                        <p:tav tm="100000">
                                          <p:val>
                                            <p:strVal val="#ppt_w"/>
                                          </p:val>
                                        </p:tav>
                                      </p:tavLst>
                                    </p:anim>
                                    <p:anim calcmode="lin" valueType="num">
                                      <p:cBhvr>
                                        <p:cTn id="41" dur="500" fill="hold"/>
                                        <p:tgtEl>
                                          <p:spTgt spid="9"/>
                                        </p:tgtEl>
                                        <p:attrNameLst>
                                          <p:attrName>ppt_h</p:attrName>
                                        </p:attrNameLst>
                                      </p:cBhvr>
                                      <p:tavLst>
                                        <p:tav tm="0">
                                          <p:val>
                                            <p:fltVal val="0"/>
                                          </p:val>
                                        </p:tav>
                                        <p:tav tm="100000">
                                          <p:val>
                                            <p:strVal val="#ppt_h"/>
                                          </p:val>
                                        </p:tav>
                                      </p:tavLst>
                                    </p:anim>
                                    <p:animEffect transition="in" filter="fade">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p:cTn id="47" dur="500" fill="hold"/>
                                        <p:tgtEl>
                                          <p:spTgt spid="10"/>
                                        </p:tgtEl>
                                        <p:attrNameLst>
                                          <p:attrName>ppt_w</p:attrName>
                                        </p:attrNameLst>
                                      </p:cBhvr>
                                      <p:tavLst>
                                        <p:tav tm="0">
                                          <p:val>
                                            <p:fltVal val="0"/>
                                          </p:val>
                                        </p:tav>
                                        <p:tav tm="100000">
                                          <p:val>
                                            <p:strVal val="#ppt_w"/>
                                          </p:val>
                                        </p:tav>
                                      </p:tavLst>
                                    </p:anim>
                                    <p:anim calcmode="lin" valueType="num">
                                      <p:cBhvr>
                                        <p:cTn id="48" dur="500" fill="hold"/>
                                        <p:tgtEl>
                                          <p:spTgt spid="10"/>
                                        </p:tgtEl>
                                        <p:attrNameLst>
                                          <p:attrName>ppt_h</p:attrName>
                                        </p:attrNameLst>
                                      </p:cBhvr>
                                      <p:tavLst>
                                        <p:tav tm="0">
                                          <p:val>
                                            <p:fltVal val="0"/>
                                          </p:val>
                                        </p:tav>
                                        <p:tav tm="100000">
                                          <p:val>
                                            <p:strVal val="#ppt_h"/>
                                          </p:val>
                                        </p:tav>
                                      </p:tavLst>
                                    </p:anim>
                                    <p:animEffect transition="in" filter="fade">
                                      <p:cBhvr>
                                        <p:cTn id="49" dur="500"/>
                                        <p:tgtEl>
                                          <p:spTgt spid="10"/>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fade">
                                      <p:cBhvr>
                                        <p:cTn id="5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9" grpId="0"/>
      <p:bldP spid="10" grpId="0"/>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3" cstate="screen">
            <a:extLst>
              <a:ext uri="{28A0092B-C50C-407E-A947-70E740481C1C}">
                <a14:useLocalDpi xmlns:a14="http://schemas.microsoft.com/office/drawing/2010/main"/>
              </a:ext>
            </a:extLst>
          </a:blip>
          <a:srcRect l="2538" t="4668" r="5383" b="13302"/>
          <a:stretch/>
        </p:blipFill>
        <p:spPr>
          <a:xfrm>
            <a:off x="0" y="5787"/>
            <a:ext cx="12176567" cy="6852213"/>
          </a:xfrm>
          <a:prstGeom prst="rect">
            <a:avLst/>
          </a:prstGeom>
        </p:spPr>
      </p:pic>
      <p:sp>
        <p:nvSpPr>
          <p:cNvPr id="3076" name="文本框 40"/>
          <p:cNvSpPr txBox="1"/>
          <p:nvPr/>
        </p:nvSpPr>
        <p:spPr>
          <a:xfrm>
            <a:off x="4720272" y="2967335"/>
            <a:ext cx="2954655" cy="923330"/>
          </a:xfrm>
          <a:prstGeom prst="rect">
            <a:avLst/>
          </a:prstGeom>
          <a:noFill/>
          <a:ln w="9525">
            <a:noFill/>
          </a:ln>
        </p:spPr>
        <p:txBody>
          <a:bodyPr wrap="none" anchor="t">
            <a:spAutoFit/>
          </a:bodyPr>
          <a:lstStyle/>
          <a:p>
            <a:pPr lvl="0" indent="0" eaLnBrk="0" hangingPunct="0"/>
            <a:r>
              <a:rPr lang="zh-CN" altLang="en-US" sz="5400" dirty="0">
                <a:solidFill>
                  <a:schemeClr val="bg1"/>
                </a:solidFill>
                <a:ea typeface="楷体" panose="02010609060101010101" pitchFamily="49" charset="-122"/>
                <a:sym typeface="Arial" panose="020B0604020202020204" pitchFamily="34" charset="0"/>
              </a:rPr>
              <a:t>谢谢观看</a:t>
            </a:r>
          </a:p>
        </p:txBody>
      </p:sp>
    </p:spTree>
    <p:custDataLst>
      <p:tags r:id="rId1"/>
    </p:custDataLst>
    <p:extLst>
      <p:ext uri="{BB962C8B-B14F-4D97-AF65-F5344CB8AC3E}">
        <p14:creationId xmlns:p14="http://schemas.microsoft.com/office/powerpoint/2010/main" val="4145108134"/>
      </p:ext>
    </p:extLst>
  </p:cSld>
  <p:clrMapOvr>
    <a:masterClrMapping/>
  </p:clrMapOvr>
  <mc:AlternateContent xmlns:mc="http://schemas.openxmlformats.org/markup-compatibility/2006" xmlns:p14="http://schemas.microsoft.com/office/powerpoint/2010/main">
    <mc:Choice Requires="p14">
      <p:transition spd="slow" p14:dur="3000" advTm="6917">
        <p14:shred pattern="rectangle"/>
      </p:transition>
    </mc:Choice>
    <mc:Fallback xmlns="">
      <p:transition spd="slow" advTm="6917">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076"/>
                                        </p:tgtEl>
                                        <p:attrNameLst>
                                          <p:attrName>style.visibility</p:attrName>
                                        </p:attrNameLst>
                                      </p:cBhvr>
                                      <p:to>
                                        <p:strVal val="visible"/>
                                      </p:to>
                                    </p:set>
                                    <p:anim calcmode="lin" valueType="num">
                                      <p:cBhvr>
                                        <p:cTn id="7" dur="500" fill="hold"/>
                                        <p:tgtEl>
                                          <p:spTgt spid="307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076"/>
                                        </p:tgtEl>
                                        <p:attrNameLst>
                                          <p:attrName>ppt_y</p:attrName>
                                        </p:attrNameLst>
                                      </p:cBhvr>
                                      <p:tavLst>
                                        <p:tav tm="0">
                                          <p:val>
                                            <p:strVal val="#ppt_y"/>
                                          </p:val>
                                        </p:tav>
                                        <p:tav tm="100000">
                                          <p:val>
                                            <p:strVal val="#ppt_y"/>
                                          </p:val>
                                        </p:tav>
                                      </p:tavLst>
                                    </p:anim>
                                    <p:anim calcmode="lin" valueType="num">
                                      <p:cBhvr>
                                        <p:cTn id="9" dur="500" fill="hold"/>
                                        <p:tgtEl>
                                          <p:spTgt spid="307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07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C262D"/>
        </a:solidFill>
        <a:effectLst/>
      </p:bgPr>
    </p:bg>
    <p:spTree>
      <p:nvGrpSpPr>
        <p:cNvPr id="1" name=""/>
        <p:cNvGrpSpPr/>
        <p:nvPr/>
      </p:nvGrpSpPr>
      <p:grpSpPr>
        <a:xfrm>
          <a:off x="0" y="0"/>
          <a:ext cx="0" cy="0"/>
          <a:chOff x="0" y="0"/>
          <a:chExt cx="0" cy="0"/>
        </a:xfrm>
      </p:grpSpPr>
      <p:pic>
        <p:nvPicPr>
          <p:cNvPr id="6" name="图片 5"/>
          <p:cNvPicPr>
            <a:picLocks noChangeAspect="1"/>
          </p:cNvPicPr>
          <p:nvPr/>
        </p:nvPicPr>
        <p:blipFill>
          <a:blip r:embed="rId4" cstate="print"/>
          <a:stretch>
            <a:fillRect/>
          </a:stretch>
        </p:blipFill>
        <p:spPr>
          <a:xfrm>
            <a:off x="890739" y="656395"/>
            <a:ext cx="2970215" cy="3470302"/>
          </a:xfrm>
          <a:prstGeom prst="rect">
            <a:avLst/>
          </a:prstGeom>
        </p:spPr>
      </p:pic>
      <p:sp>
        <p:nvSpPr>
          <p:cNvPr id="7" name="椭圆 6"/>
          <p:cNvSpPr/>
          <p:nvPr/>
        </p:nvSpPr>
        <p:spPr bwMode="auto">
          <a:xfrm>
            <a:off x="1454872" y="1713639"/>
            <a:ext cx="3391383" cy="3391383"/>
          </a:xfrm>
          <a:prstGeom prst="ellipse">
            <a:avLst/>
          </a:prstGeom>
          <a:noFill/>
          <a:ln w="9525" cap="flat" cmpd="sng" algn="ctr">
            <a:gradFill>
              <a:gsLst>
                <a:gs pos="0">
                  <a:srgbClr val="317456">
                    <a:alpha val="0"/>
                  </a:srgbClr>
                </a:gs>
                <a:gs pos="100000">
                  <a:srgbClr val="0C262D"/>
                </a:gs>
              </a:gsLst>
              <a:lin ang="5400000" scaled="1"/>
            </a:gra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ea typeface="楷体" panose="02010609060101010101" pitchFamily="49" charset="-122"/>
              <a:sym typeface="Arial" panose="020B0604020202020204" pitchFamily="34" charset="0"/>
            </a:endParaRPr>
          </a:p>
        </p:txBody>
      </p:sp>
      <p:sp>
        <p:nvSpPr>
          <p:cNvPr id="29" name="椭圆 28"/>
          <p:cNvSpPr/>
          <p:nvPr/>
        </p:nvSpPr>
        <p:spPr bwMode="auto">
          <a:xfrm>
            <a:off x="1649315" y="1481131"/>
            <a:ext cx="3391383" cy="3391383"/>
          </a:xfrm>
          <a:prstGeom prst="ellipse">
            <a:avLst/>
          </a:prstGeom>
          <a:noFill/>
          <a:ln w="19050" cap="flat" cmpd="sng" algn="ctr">
            <a:gradFill>
              <a:gsLst>
                <a:gs pos="0">
                  <a:srgbClr val="317456">
                    <a:alpha val="0"/>
                  </a:srgbClr>
                </a:gs>
                <a:gs pos="100000">
                  <a:srgbClr val="0C262D"/>
                </a:gs>
              </a:gsLst>
              <a:lin ang="5400000" scaled="1"/>
            </a:gra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ea typeface="楷体" panose="02010609060101010101" pitchFamily="49" charset="-122"/>
              <a:sym typeface="Arial" panose="020B0604020202020204" pitchFamily="34" charset="0"/>
            </a:endParaRPr>
          </a:p>
        </p:txBody>
      </p:sp>
      <p:sp>
        <p:nvSpPr>
          <p:cNvPr id="30" name="椭圆 29"/>
          <p:cNvSpPr/>
          <p:nvPr/>
        </p:nvSpPr>
        <p:spPr bwMode="auto">
          <a:xfrm>
            <a:off x="1265581" y="1457847"/>
            <a:ext cx="3391383" cy="3391383"/>
          </a:xfrm>
          <a:prstGeom prst="ellipse">
            <a:avLst/>
          </a:prstGeom>
          <a:noFill/>
          <a:ln w="19050" cap="flat" cmpd="sng" algn="ctr">
            <a:gradFill>
              <a:gsLst>
                <a:gs pos="0">
                  <a:srgbClr val="317456">
                    <a:alpha val="0"/>
                  </a:srgbClr>
                </a:gs>
                <a:gs pos="100000">
                  <a:srgbClr val="0C262D"/>
                </a:gs>
              </a:gsLst>
              <a:lin ang="5400000" scaled="1"/>
            </a:gra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ea typeface="楷体" panose="02010609060101010101" pitchFamily="49" charset="-122"/>
              <a:sym typeface="Arial" panose="020B0604020202020204" pitchFamily="34" charset="0"/>
            </a:endParaRPr>
          </a:p>
        </p:txBody>
      </p:sp>
      <p:sp>
        <p:nvSpPr>
          <p:cNvPr id="20" name="椭圆 6"/>
          <p:cNvSpPr>
            <a:spLocks noChangeArrowheads="1"/>
          </p:cNvSpPr>
          <p:nvPr/>
        </p:nvSpPr>
        <p:spPr bwMode="auto">
          <a:xfrm>
            <a:off x="5804475" y="1571826"/>
            <a:ext cx="658812" cy="658813"/>
          </a:xfrm>
          <a:prstGeom prst="ellipse">
            <a:avLst/>
          </a:prstGeom>
          <a:solidFill>
            <a:srgbClr val="013C18"/>
          </a:solid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CBA76B"/>
              </a:solidFill>
              <a:ea typeface="楷体" panose="02010609060101010101" pitchFamily="49" charset="-122"/>
              <a:sym typeface="Arial" panose="020B0604020202020204" pitchFamily="34" charset="0"/>
            </a:endParaRPr>
          </a:p>
        </p:txBody>
      </p:sp>
      <p:sp>
        <p:nvSpPr>
          <p:cNvPr id="21" name="椭圆 7"/>
          <p:cNvSpPr>
            <a:spLocks noChangeArrowheads="1"/>
          </p:cNvSpPr>
          <p:nvPr/>
        </p:nvSpPr>
        <p:spPr bwMode="auto">
          <a:xfrm>
            <a:off x="5804475" y="2518010"/>
            <a:ext cx="658812" cy="658813"/>
          </a:xfrm>
          <a:prstGeom prst="ellipse">
            <a:avLst/>
          </a:prstGeom>
          <a:solidFill>
            <a:srgbClr val="013C18"/>
          </a:solid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CBA76B"/>
              </a:solidFill>
              <a:ea typeface="楷体" panose="02010609060101010101" pitchFamily="49" charset="-122"/>
              <a:sym typeface="Arial" panose="020B0604020202020204" pitchFamily="34" charset="0"/>
            </a:endParaRPr>
          </a:p>
        </p:txBody>
      </p:sp>
      <p:sp>
        <p:nvSpPr>
          <p:cNvPr id="22" name="椭圆 8"/>
          <p:cNvSpPr>
            <a:spLocks noChangeArrowheads="1"/>
          </p:cNvSpPr>
          <p:nvPr/>
        </p:nvSpPr>
        <p:spPr bwMode="auto">
          <a:xfrm>
            <a:off x="5804475" y="3534619"/>
            <a:ext cx="658812" cy="658813"/>
          </a:xfrm>
          <a:prstGeom prst="ellipse">
            <a:avLst/>
          </a:prstGeom>
          <a:solidFill>
            <a:srgbClr val="013C18"/>
          </a:solid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CBA76B"/>
              </a:solidFill>
              <a:ea typeface="楷体" panose="02010609060101010101" pitchFamily="49" charset="-122"/>
              <a:sym typeface="Arial" panose="020B0604020202020204" pitchFamily="34" charset="0"/>
            </a:endParaRPr>
          </a:p>
        </p:txBody>
      </p:sp>
      <p:sp>
        <p:nvSpPr>
          <p:cNvPr id="34" name="TextBox 4"/>
          <p:cNvSpPr>
            <a:spLocks noChangeArrowheads="1"/>
          </p:cNvSpPr>
          <p:nvPr/>
        </p:nvSpPr>
        <p:spPr bwMode="auto">
          <a:xfrm>
            <a:off x="6650851" y="1350850"/>
            <a:ext cx="2439953" cy="65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2800" b="1" dirty="0" smtClean="0">
                <a:solidFill>
                  <a:schemeClr val="tx1">
                    <a:lumMod val="85000"/>
                    <a:lumOff val="15000"/>
                  </a:schemeClr>
                </a:solidFill>
                <a:ea typeface="楷体" panose="02010609060101010101" pitchFamily="49" charset="-122"/>
                <a:sym typeface="Arial" panose="020B0604020202020204" pitchFamily="34" charset="0"/>
              </a:rPr>
              <a:t>细胞分裂</a:t>
            </a:r>
            <a:endParaRPr lang="en-US" altLang="zh-CN" sz="2800" b="1" dirty="0">
              <a:solidFill>
                <a:schemeClr val="tx1">
                  <a:lumMod val="85000"/>
                  <a:lumOff val="15000"/>
                </a:schemeClr>
              </a:solidFill>
              <a:ea typeface="楷体" panose="02010609060101010101" pitchFamily="49" charset="-122"/>
              <a:sym typeface="Arial" panose="020B0604020202020204" pitchFamily="34" charset="0"/>
            </a:endParaRPr>
          </a:p>
        </p:txBody>
      </p:sp>
      <p:sp>
        <p:nvSpPr>
          <p:cNvPr id="35" name="TextBox 4"/>
          <p:cNvSpPr>
            <a:spLocks noChangeArrowheads="1"/>
          </p:cNvSpPr>
          <p:nvPr/>
        </p:nvSpPr>
        <p:spPr bwMode="auto">
          <a:xfrm>
            <a:off x="6650851" y="2441159"/>
            <a:ext cx="2439953" cy="65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2800" b="1" dirty="0" smtClean="0">
                <a:solidFill>
                  <a:schemeClr val="tx1">
                    <a:lumMod val="85000"/>
                    <a:lumOff val="15000"/>
                  </a:schemeClr>
                </a:solidFill>
                <a:ea typeface="楷体" panose="02010609060101010101" pitchFamily="49" charset="-122"/>
                <a:sym typeface="Arial" panose="020B0604020202020204" pitchFamily="34" charset="0"/>
              </a:rPr>
              <a:t>细胞生长</a:t>
            </a:r>
            <a:endParaRPr lang="en-US" altLang="zh-CN" sz="2800" b="1" dirty="0">
              <a:solidFill>
                <a:schemeClr val="tx1">
                  <a:lumMod val="85000"/>
                  <a:lumOff val="15000"/>
                </a:schemeClr>
              </a:solidFill>
              <a:ea typeface="楷体" panose="02010609060101010101" pitchFamily="49" charset="-122"/>
              <a:sym typeface="Arial" panose="020B0604020202020204" pitchFamily="34" charset="0"/>
            </a:endParaRPr>
          </a:p>
        </p:txBody>
      </p:sp>
      <p:sp>
        <p:nvSpPr>
          <p:cNvPr id="36" name="TextBox 4"/>
          <p:cNvSpPr>
            <a:spLocks noChangeArrowheads="1"/>
          </p:cNvSpPr>
          <p:nvPr/>
        </p:nvSpPr>
        <p:spPr bwMode="auto">
          <a:xfrm>
            <a:off x="6650851" y="3531468"/>
            <a:ext cx="2439953" cy="65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2800" b="1" dirty="0" smtClean="0">
                <a:solidFill>
                  <a:schemeClr val="tx1">
                    <a:lumMod val="85000"/>
                    <a:lumOff val="15000"/>
                  </a:schemeClr>
                </a:solidFill>
                <a:ea typeface="楷体" panose="02010609060101010101" pitchFamily="49" charset="-122"/>
                <a:sym typeface="Arial" panose="020B0604020202020204" pitchFamily="34" charset="0"/>
              </a:rPr>
              <a:t>课堂小结</a:t>
            </a:r>
            <a:endParaRPr lang="en-US" altLang="zh-CN" sz="2800" b="1" dirty="0">
              <a:solidFill>
                <a:schemeClr val="tx1">
                  <a:lumMod val="85000"/>
                  <a:lumOff val="15000"/>
                </a:schemeClr>
              </a:solidFill>
              <a:ea typeface="楷体" panose="02010609060101010101" pitchFamily="49" charset="-122"/>
              <a:sym typeface="Arial" panose="020B0604020202020204" pitchFamily="34" charset="0"/>
            </a:endParaRPr>
          </a:p>
        </p:txBody>
      </p:sp>
      <p:sp>
        <p:nvSpPr>
          <p:cNvPr id="37" name="矩形 20"/>
          <p:cNvSpPr>
            <a:spLocks noChangeArrowheads="1"/>
          </p:cNvSpPr>
          <p:nvPr/>
        </p:nvSpPr>
        <p:spPr bwMode="auto">
          <a:xfrm>
            <a:off x="5840987" y="1603576"/>
            <a:ext cx="639919" cy="584775"/>
          </a:xfrm>
          <a:prstGeom prst="rect">
            <a:avLst/>
          </a:prstGeom>
          <a:noFill/>
          <a:ln>
            <a:noFill/>
          </a:ln>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3200" dirty="0">
                <a:solidFill>
                  <a:schemeClr val="bg1"/>
                </a:solidFill>
                <a:ea typeface="楷体" panose="02010609060101010101" pitchFamily="49" charset="-122"/>
                <a:sym typeface="Arial" panose="020B0604020202020204" pitchFamily="34" charset="0"/>
              </a:rPr>
              <a:t>01</a:t>
            </a:r>
            <a:endParaRPr lang="zh-CN" altLang="en-US" sz="3200" dirty="0">
              <a:solidFill>
                <a:schemeClr val="bg1"/>
              </a:solidFill>
              <a:ea typeface="楷体" panose="02010609060101010101" pitchFamily="49" charset="-122"/>
              <a:sym typeface="Arial" panose="020B0604020202020204" pitchFamily="34" charset="0"/>
            </a:endParaRPr>
          </a:p>
        </p:txBody>
      </p:sp>
      <p:sp>
        <p:nvSpPr>
          <p:cNvPr id="38" name="矩形 21"/>
          <p:cNvSpPr>
            <a:spLocks noChangeArrowheads="1"/>
          </p:cNvSpPr>
          <p:nvPr/>
        </p:nvSpPr>
        <p:spPr bwMode="auto">
          <a:xfrm>
            <a:off x="5815587" y="2559285"/>
            <a:ext cx="639919" cy="584775"/>
          </a:xfrm>
          <a:prstGeom prst="rect">
            <a:avLst/>
          </a:prstGeom>
          <a:noFill/>
          <a:ln>
            <a:noFill/>
          </a:ln>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3200" dirty="0">
                <a:solidFill>
                  <a:schemeClr val="bg1"/>
                </a:solidFill>
                <a:ea typeface="楷体" panose="02010609060101010101" pitchFamily="49" charset="-122"/>
                <a:sym typeface="Arial" panose="020B0604020202020204" pitchFamily="34" charset="0"/>
              </a:rPr>
              <a:t>02</a:t>
            </a:r>
            <a:endParaRPr lang="zh-CN" altLang="en-US" sz="3200" dirty="0">
              <a:solidFill>
                <a:schemeClr val="bg1"/>
              </a:solidFill>
              <a:ea typeface="楷体" panose="02010609060101010101" pitchFamily="49" charset="-122"/>
              <a:sym typeface="Arial" panose="020B0604020202020204" pitchFamily="34" charset="0"/>
            </a:endParaRPr>
          </a:p>
        </p:txBody>
      </p:sp>
      <p:sp>
        <p:nvSpPr>
          <p:cNvPr id="39" name="矩形 22"/>
          <p:cNvSpPr>
            <a:spLocks noChangeArrowheads="1"/>
          </p:cNvSpPr>
          <p:nvPr/>
        </p:nvSpPr>
        <p:spPr bwMode="auto">
          <a:xfrm>
            <a:off x="5815587" y="3564782"/>
            <a:ext cx="639919" cy="584775"/>
          </a:xfrm>
          <a:prstGeom prst="rect">
            <a:avLst/>
          </a:prstGeom>
          <a:noFill/>
          <a:ln>
            <a:noFill/>
          </a:ln>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3200" dirty="0">
                <a:solidFill>
                  <a:schemeClr val="bg1"/>
                </a:solidFill>
                <a:ea typeface="楷体" panose="02010609060101010101" pitchFamily="49" charset="-122"/>
                <a:sym typeface="Arial" panose="020B0604020202020204" pitchFamily="34" charset="0"/>
              </a:rPr>
              <a:t>03</a:t>
            </a:r>
            <a:endParaRPr lang="zh-CN" altLang="en-US" sz="3200" dirty="0">
              <a:solidFill>
                <a:schemeClr val="bg1"/>
              </a:solidFill>
              <a:ea typeface="楷体" panose="02010609060101010101" pitchFamily="49" charset="-122"/>
              <a:sym typeface="Arial" panose="020B0604020202020204" pitchFamily="34" charset="0"/>
            </a:endParaRPr>
          </a:p>
        </p:txBody>
      </p:sp>
      <p:sp>
        <p:nvSpPr>
          <p:cNvPr id="17" name="椭圆 8"/>
          <p:cNvSpPr>
            <a:spLocks noChangeArrowheads="1"/>
          </p:cNvSpPr>
          <p:nvPr/>
        </p:nvSpPr>
        <p:spPr bwMode="auto">
          <a:xfrm>
            <a:off x="5804475" y="4583991"/>
            <a:ext cx="658812" cy="658813"/>
          </a:xfrm>
          <a:prstGeom prst="ellipse">
            <a:avLst/>
          </a:prstGeom>
          <a:solidFill>
            <a:srgbClr val="013C18"/>
          </a:solid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endParaRPr lang="zh-CN" altLang="zh-CN">
              <a:solidFill>
                <a:srgbClr val="CBA76B"/>
              </a:solidFill>
              <a:ea typeface="楷体" panose="02010609060101010101" pitchFamily="49" charset="-122"/>
              <a:sym typeface="Arial" panose="020B0604020202020204" pitchFamily="34" charset="0"/>
            </a:endParaRPr>
          </a:p>
        </p:txBody>
      </p:sp>
      <p:sp>
        <p:nvSpPr>
          <p:cNvPr id="19" name="TextBox 4"/>
          <p:cNvSpPr>
            <a:spLocks noChangeArrowheads="1"/>
          </p:cNvSpPr>
          <p:nvPr/>
        </p:nvSpPr>
        <p:spPr bwMode="auto">
          <a:xfrm>
            <a:off x="6650851" y="4621777"/>
            <a:ext cx="2439953" cy="65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2800" b="1" dirty="0" smtClean="0">
                <a:solidFill>
                  <a:schemeClr val="tx1">
                    <a:lumMod val="85000"/>
                    <a:lumOff val="15000"/>
                  </a:schemeClr>
                </a:solidFill>
                <a:ea typeface="楷体" panose="02010609060101010101" pitchFamily="49" charset="-122"/>
                <a:sym typeface="Arial" panose="020B0604020202020204" pitchFamily="34" charset="0"/>
              </a:rPr>
              <a:t>课堂检测</a:t>
            </a:r>
            <a:endParaRPr lang="en-US" altLang="zh-CN" sz="2800" b="1" dirty="0">
              <a:solidFill>
                <a:schemeClr val="tx1">
                  <a:lumMod val="85000"/>
                  <a:lumOff val="15000"/>
                </a:schemeClr>
              </a:solidFill>
              <a:ea typeface="楷体" panose="02010609060101010101" pitchFamily="49" charset="-122"/>
              <a:sym typeface="Arial" panose="020B0604020202020204" pitchFamily="34" charset="0"/>
            </a:endParaRPr>
          </a:p>
        </p:txBody>
      </p:sp>
      <p:sp>
        <p:nvSpPr>
          <p:cNvPr id="24" name="矩形 22"/>
          <p:cNvSpPr>
            <a:spLocks noChangeArrowheads="1"/>
          </p:cNvSpPr>
          <p:nvPr/>
        </p:nvSpPr>
        <p:spPr bwMode="auto">
          <a:xfrm>
            <a:off x="5815587" y="4614154"/>
            <a:ext cx="639919" cy="584775"/>
          </a:xfrm>
          <a:prstGeom prst="rect">
            <a:avLst/>
          </a:prstGeom>
          <a:noFill/>
          <a:ln>
            <a:noFill/>
          </a:ln>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3200" dirty="0">
                <a:solidFill>
                  <a:schemeClr val="bg1"/>
                </a:solidFill>
                <a:ea typeface="楷体" panose="02010609060101010101" pitchFamily="49" charset="-122"/>
                <a:sym typeface="Arial" panose="020B0604020202020204" pitchFamily="34" charset="0"/>
              </a:rPr>
              <a:t>04</a:t>
            </a:r>
            <a:endParaRPr lang="zh-CN" altLang="en-US" sz="3200" dirty="0">
              <a:solidFill>
                <a:schemeClr val="bg1"/>
              </a:solidFill>
              <a:ea typeface="楷体" panose="02010609060101010101" pitchFamily="49" charset="-122"/>
              <a:sym typeface="Arial" panose="020B0604020202020204" pitchFamily="34" charset="0"/>
            </a:endParaRPr>
          </a:p>
        </p:txBody>
      </p:sp>
      <p:pic>
        <p:nvPicPr>
          <p:cNvPr id="4" name="图片 3"/>
          <p:cNvPicPr>
            <a:picLocks noChangeAspect="1"/>
          </p:cNvPicPr>
          <p:nvPr/>
        </p:nvPicPr>
        <p:blipFill>
          <a:blip r:embed="rId5" cstate="print"/>
          <a:stretch>
            <a:fillRect/>
          </a:stretch>
        </p:blipFill>
        <p:spPr>
          <a:xfrm>
            <a:off x="9391295" y="253777"/>
            <a:ext cx="2013750" cy="1878750"/>
          </a:xfrm>
          <a:prstGeom prst="rect">
            <a:avLst/>
          </a:prstGeom>
        </p:spPr>
      </p:pic>
      <p:pic>
        <p:nvPicPr>
          <p:cNvPr id="5" name="图片 4"/>
          <p:cNvPicPr>
            <a:picLocks noChangeAspect="1"/>
          </p:cNvPicPr>
          <p:nvPr/>
        </p:nvPicPr>
        <p:blipFill>
          <a:blip r:embed="rId6" cstate="print"/>
          <a:stretch>
            <a:fillRect/>
          </a:stretch>
        </p:blipFill>
        <p:spPr>
          <a:xfrm>
            <a:off x="10312716" y="209905"/>
            <a:ext cx="1721250" cy="3015000"/>
          </a:xfrm>
          <a:prstGeom prst="rect">
            <a:avLst/>
          </a:prstGeom>
        </p:spPr>
      </p:pic>
      <p:grpSp>
        <p:nvGrpSpPr>
          <p:cNvPr id="23" name="组合 22"/>
          <p:cNvGrpSpPr/>
          <p:nvPr/>
        </p:nvGrpSpPr>
        <p:grpSpPr>
          <a:xfrm>
            <a:off x="2085486" y="2662457"/>
            <a:ext cx="2503243" cy="1352718"/>
            <a:chOff x="741779" y="510429"/>
            <a:chExt cx="2503243" cy="1352718"/>
          </a:xfrm>
        </p:grpSpPr>
        <p:sp>
          <p:nvSpPr>
            <p:cNvPr id="25" name="TextBox 12"/>
            <p:cNvSpPr txBox="1"/>
            <p:nvPr/>
          </p:nvSpPr>
          <p:spPr>
            <a:xfrm>
              <a:off x="1190908" y="510429"/>
              <a:ext cx="1483733" cy="861770"/>
            </a:xfrm>
            <a:prstGeom prst="rect">
              <a:avLst/>
            </a:prstGeom>
            <a:noFill/>
          </p:spPr>
          <p:txBody>
            <a:bodyPr wrap="none" lIns="121917" tIns="60958" rIns="121917" bIns="60958" rtlCol="0">
              <a:spAutoFit/>
            </a:bodyPr>
            <a:lstStyle/>
            <a:p>
              <a:r>
                <a:rPr lang="zh-CN" altLang="en-US" sz="4800" b="1" dirty="0">
                  <a:solidFill>
                    <a:srgbClr val="317456"/>
                  </a:solidFill>
                  <a:ea typeface="楷体" panose="02010609060101010101" pitchFamily="49" charset="-122"/>
                  <a:sym typeface="Arial" panose="020B0604020202020204" pitchFamily="34" charset="0"/>
                </a:rPr>
                <a:t>目录</a:t>
              </a:r>
            </a:p>
          </p:txBody>
        </p:sp>
        <p:sp>
          <p:nvSpPr>
            <p:cNvPr id="26" name="TextBox 13"/>
            <p:cNvSpPr txBox="1"/>
            <p:nvPr/>
          </p:nvSpPr>
          <p:spPr>
            <a:xfrm>
              <a:off x="741779" y="1247598"/>
              <a:ext cx="2503243" cy="615549"/>
            </a:xfrm>
            <a:prstGeom prst="rect">
              <a:avLst/>
            </a:prstGeom>
            <a:noFill/>
          </p:spPr>
          <p:txBody>
            <a:bodyPr wrap="none" lIns="121917" tIns="60958" rIns="121917" bIns="60958" rtlCol="0">
              <a:spAutoFit/>
            </a:bodyPr>
            <a:lstStyle/>
            <a:p>
              <a:r>
                <a:rPr lang="en-US" altLang="zh-CN" sz="3200" dirty="0">
                  <a:solidFill>
                    <a:srgbClr val="317456"/>
                  </a:solidFill>
                  <a:ea typeface="楷体" panose="02010609060101010101" pitchFamily="49" charset="-122"/>
                  <a:sym typeface="Arial" panose="020B0604020202020204" pitchFamily="34" charset="0"/>
                </a:rPr>
                <a:t>CONTENTS</a:t>
              </a:r>
              <a:endParaRPr lang="zh-CN" altLang="en-US" sz="3200" dirty="0">
                <a:solidFill>
                  <a:srgbClr val="317456"/>
                </a:solidFill>
                <a:ea typeface="楷体" panose="02010609060101010101" pitchFamily="49" charset="-122"/>
                <a:sym typeface="Arial" panose="020B0604020202020204" pitchFamily="34" charset="0"/>
              </a:endParaRP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2260">
        <p14:prism isInverted="1"/>
      </p:transition>
    </mc:Choice>
    <mc:Fallback xmlns="">
      <p:transition spd="slow" advTm="226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ppt_x"/>
                                          </p:val>
                                        </p:tav>
                                        <p:tav tm="100000">
                                          <p:val>
                                            <p:strVal val="#ppt_x"/>
                                          </p:val>
                                        </p:tav>
                                      </p:tavLst>
                                    </p:anim>
                                    <p:anim calcmode="lin" valueType="num">
                                      <p:cBhvr additive="base">
                                        <p:cTn id="12" dur="500" fill="hold"/>
                                        <p:tgtEl>
                                          <p:spTgt spid="2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anim calcmode="lin" valueType="num">
                                      <p:cBhvr additive="base">
                                        <p:cTn id="15" dur="500" fill="hold"/>
                                        <p:tgtEl>
                                          <p:spTgt spid="22"/>
                                        </p:tgtEl>
                                        <p:attrNameLst>
                                          <p:attrName>ppt_x</p:attrName>
                                        </p:attrNameLst>
                                      </p:cBhvr>
                                      <p:tavLst>
                                        <p:tav tm="0">
                                          <p:val>
                                            <p:strVal val="#ppt_x"/>
                                          </p:val>
                                        </p:tav>
                                        <p:tav tm="100000">
                                          <p:val>
                                            <p:strVal val="#ppt_x"/>
                                          </p:val>
                                        </p:tav>
                                      </p:tavLst>
                                    </p:anim>
                                    <p:anim calcmode="lin" valueType="num">
                                      <p:cBhvr additive="base">
                                        <p:cTn id="16" dur="500" fill="hold"/>
                                        <p:tgtEl>
                                          <p:spTgt spid="2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anim calcmode="lin" valueType="num">
                                      <p:cBhvr additive="base">
                                        <p:cTn id="19" dur="500" fill="hold"/>
                                        <p:tgtEl>
                                          <p:spTgt spid="34"/>
                                        </p:tgtEl>
                                        <p:attrNameLst>
                                          <p:attrName>ppt_x</p:attrName>
                                        </p:attrNameLst>
                                      </p:cBhvr>
                                      <p:tavLst>
                                        <p:tav tm="0">
                                          <p:val>
                                            <p:strVal val="#ppt_x"/>
                                          </p:val>
                                        </p:tav>
                                        <p:tav tm="100000">
                                          <p:val>
                                            <p:strVal val="#ppt_x"/>
                                          </p:val>
                                        </p:tav>
                                      </p:tavLst>
                                    </p:anim>
                                    <p:anim calcmode="lin" valueType="num">
                                      <p:cBhvr additive="base">
                                        <p:cTn id="20" dur="500" fill="hold"/>
                                        <p:tgtEl>
                                          <p:spTgt spid="3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5"/>
                                        </p:tgtEl>
                                        <p:attrNameLst>
                                          <p:attrName>style.visibility</p:attrName>
                                        </p:attrNameLst>
                                      </p:cBhvr>
                                      <p:to>
                                        <p:strVal val="visible"/>
                                      </p:to>
                                    </p:set>
                                    <p:anim calcmode="lin" valueType="num">
                                      <p:cBhvr additive="base">
                                        <p:cTn id="23" dur="500" fill="hold"/>
                                        <p:tgtEl>
                                          <p:spTgt spid="35"/>
                                        </p:tgtEl>
                                        <p:attrNameLst>
                                          <p:attrName>ppt_x</p:attrName>
                                        </p:attrNameLst>
                                      </p:cBhvr>
                                      <p:tavLst>
                                        <p:tav tm="0">
                                          <p:val>
                                            <p:strVal val="#ppt_x"/>
                                          </p:val>
                                        </p:tav>
                                        <p:tav tm="100000">
                                          <p:val>
                                            <p:strVal val="#ppt_x"/>
                                          </p:val>
                                        </p:tav>
                                      </p:tavLst>
                                    </p:anim>
                                    <p:anim calcmode="lin" valueType="num">
                                      <p:cBhvr additive="base">
                                        <p:cTn id="24" dur="500" fill="hold"/>
                                        <p:tgtEl>
                                          <p:spTgt spid="35"/>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anim calcmode="lin" valueType="num">
                                      <p:cBhvr additive="base">
                                        <p:cTn id="27" dur="500" fill="hold"/>
                                        <p:tgtEl>
                                          <p:spTgt spid="36"/>
                                        </p:tgtEl>
                                        <p:attrNameLst>
                                          <p:attrName>ppt_x</p:attrName>
                                        </p:attrNameLst>
                                      </p:cBhvr>
                                      <p:tavLst>
                                        <p:tav tm="0">
                                          <p:val>
                                            <p:strVal val="#ppt_x"/>
                                          </p:val>
                                        </p:tav>
                                        <p:tav tm="100000">
                                          <p:val>
                                            <p:strVal val="#ppt_x"/>
                                          </p:val>
                                        </p:tav>
                                      </p:tavLst>
                                    </p:anim>
                                    <p:anim calcmode="lin" valueType="num">
                                      <p:cBhvr additive="base">
                                        <p:cTn id="28" dur="500" fill="hold"/>
                                        <p:tgtEl>
                                          <p:spTgt spid="36"/>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cBhvr additive="base">
                                        <p:cTn id="31" dur="500" fill="hold"/>
                                        <p:tgtEl>
                                          <p:spTgt spid="37"/>
                                        </p:tgtEl>
                                        <p:attrNameLst>
                                          <p:attrName>ppt_x</p:attrName>
                                        </p:attrNameLst>
                                      </p:cBhvr>
                                      <p:tavLst>
                                        <p:tav tm="0">
                                          <p:val>
                                            <p:strVal val="#ppt_x"/>
                                          </p:val>
                                        </p:tav>
                                        <p:tav tm="100000">
                                          <p:val>
                                            <p:strVal val="#ppt_x"/>
                                          </p:val>
                                        </p:tav>
                                      </p:tavLst>
                                    </p:anim>
                                    <p:anim calcmode="lin" valueType="num">
                                      <p:cBhvr additive="base">
                                        <p:cTn id="32" dur="500" fill="hold"/>
                                        <p:tgtEl>
                                          <p:spTgt spid="3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8"/>
                                        </p:tgtEl>
                                        <p:attrNameLst>
                                          <p:attrName>style.visibility</p:attrName>
                                        </p:attrNameLst>
                                      </p:cBhvr>
                                      <p:to>
                                        <p:strVal val="visible"/>
                                      </p:to>
                                    </p:set>
                                    <p:anim calcmode="lin" valueType="num">
                                      <p:cBhvr additive="base">
                                        <p:cTn id="35" dur="500" fill="hold"/>
                                        <p:tgtEl>
                                          <p:spTgt spid="38"/>
                                        </p:tgtEl>
                                        <p:attrNameLst>
                                          <p:attrName>ppt_x</p:attrName>
                                        </p:attrNameLst>
                                      </p:cBhvr>
                                      <p:tavLst>
                                        <p:tav tm="0">
                                          <p:val>
                                            <p:strVal val="#ppt_x"/>
                                          </p:val>
                                        </p:tav>
                                        <p:tav tm="100000">
                                          <p:val>
                                            <p:strVal val="#ppt_x"/>
                                          </p:val>
                                        </p:tav>
                                      </p:tavLst>
                                    </p:anim>
                                    <p:anim calcmode="lin" valueType="num">
                                      <p:cBhvr additive="base">
                                        <p:cTn id="36" dur="500" fill="hold"/>
                                        <p:tgtEl>
                                          <p:spTgt spid="38"/>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anim calcmode="lin" valueType="num">
                                      <p:cBhvr additive="base">
                                        <p:cTn id="39" dur="500" fill="hold"/>
                                        <p:tgtEl>
                                          <p:spTgt spid="39"/>
                                        </p:tgtEl>
                                        <p:attrNameLst>
                                          <p:attrName>ppt_x</p:attrName>
                                        </p:attrNameLst>
                                      </p:cBhvr>
                                      <p:tavLst>
                                        <p:tav tm="0">
                                          <p:val>
                                            <p:strVal val="#ppt_x"/>
                                          </p:val>
                                        </p:tav>
                                        <p:tav tm="100000">
                                          <p:val>
                                            <p:strVal val="#ppt_x"/>
                                          </p:val>
                                        </p:tav>
                                      </p:tavLst>
                                    </p:anim>
                                    <p:anim calcmode="lin" valueType="num">
                                      <p:cBhvr additive="base">
                                        <p:cTn id="40" dur="500" fill="hold"/>
                                        <p:tgtEl>
                                          <p:spTgt spid="3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additive="base">
                                        <p:cTn id="47" dur="500" fill="hold"/>
                                        <p:tgtEl>
                                          <p:spTgt spid="19"/>
                                        </p:tgtEl>
                                        <p:attrNameLst>
                                          <p:attrName>ppt_x</p:attrName>
                                        </p:attrNameLst>
                                      </p:cBhvr>
                                      <p:tavLst>
                                        <p:tav tm="0">
                                          <p:val>
                                            <p:strVal val="#ppt_x"/>
                                          </p:val>
                                        </p:tav>
                                        <p:tav tm="100000">
                                          <p:val>
                                            <p:strVal val="#ppt_x"/>
                                          </p:val>
                                        </p:tav>
                                      </p:tavLst>
                                    </p:anim>
                                    <p:anim calcmode="lin" valueType="num">
                                      <p:cBhvr additive="base">
                                        <p:cTn id="48" dur="500" fill="hold"/>
                                        <p:tgtEl>
                                          <p:spTgt spid="19"/>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additive="base">
                                        <p:cTn id="51" dur="500" fill="hold"/>
                                        <p:tgtEl>
                                          <p:spTgt spid="24"/>
                                        </p:tgtEl>
                                        <p:attrNameLst>
                                          <p:attrName>ppt_x</p:attrName>
                                        </p:attrNameLst>
                                      </p:cBhvr>
                                      <p:tavLst>
                                        <p:tav tm="0">
                                          <p:val>
                                            <p:strVal val="#ppt_x"/>
                                          </p:val>
                                        </p:tav>
                                        <p:tav tm="100000">
                                          <p:val>
                                            <p:strVal val="#ppt_x"/>
                                          </p:val>
                                        </p:tav>
                                      </p:tavLst>
                                    </p:anim>
                                    <p:anim calcmode="lin" valueType="num">
                                      <p:cBhvr additive="base">
                                        <p:cTn id="5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34" grpId="0"/>
      <p:bldP spid="35" grpId="0"/>
      <p:bldP spid="36" grpId="0"/>
      <p:bldP spid="37" grpId="0"/>
      <p:bldP spid="38" grpId="0"/>
      <p:bldP spid="39" grpId="0"/>
      <p:bldP spid="17" grpId="0" animBg="1"/>
      <p:bldP spid="19" grpId="0"/>
      <p:bldP spid="24"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矩形 1"/>
          <p:cNvSpPr/>
          <p:nvPr/>
        </p:nvSpPr>
        <p:spPr bwMode="auto">
          <a:xfrm>
            <a:off x="1803249" y="1724071"/>
            <a:ext cx="8570068" cy="2961201"/>
          </a:xfrm>
          <a:prstGeom prst="rect">
            <a:avLst/>
          </a:prstGeom>
          <a:solidFill>
            <a:schemeClr val="bg1"/>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ea typeface="楷体" panose="02010609060101010101" pitchFamily="49" charset="-122"/>
              <a:sym typeface="Arial" panose="020B0604020202020204" pitchFamily="34" charset="0"/>
            </a:endParaRPr>
          </a:p>
        </p:txBody>
      </p:sp>
      <p:pic>
        <p:nvPicPr>
          <p:cNvPr id="7" name="图片 6"/>
          <p:cNvPicPr>
            <a:picLocks noChangeAspect="1"/>
          </p:cNvPicPr>
          <p:nvPr/>
        </p:nvPicPr>
        <p:blipFill rotWithShape="1">
          <a:blip r:embed="rId3" cstate="screen">
            <a:extLst>
              <a:ext uri="{28A0092B-C50C-407E-A947-70E740481C1C}">
                <a14:useLocalDpi xmlns:a14="http://schemas.microsoft.com/office/drawing/2010/main"/>
              </a:ext>
            </a:extLst>
          </a:blip>
          <a:srcRect l="2538" t="4668" r="5383" b="13302"/>
          <a:stretch/>
        </p:blipFill>
        <p:spPr>
          <a:xfrm>
            <a:off x="0" y="5787"/>
            <a:ext cx="12176567" cy="6852213"/>
          </a:xfrm>
          <a:prstGeom prst="rect">
            <a:avLst/>
          </a:prstGeom>
        </p:spPr>
      </p:pic>
      <p:sp>
        <p:nvSpPr>
          <p:cNvPr id="8" name="矩形 14"/>
          <p:cNvSpPr>
            <a:spLocks noChangeArrowheads="1"/>
          </p:cNvSpPr>
          <p:nvPr/>
        </p:nvSpPr>
        <p:spPr bwMode="auto">
          <a:xfrm>
            <a:off x="5427719" y="2917663"/>
            <a:ext cx="2458981"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4400" b="1" dirty="0" smtClean="0">
                <a:solidFill>
                  <a:schemeClr val="tx1">
                    <a:lumMod val="85000"/>
                    <a:lumOff val="15000"/>
                  </a:schemeClr>
                </a:solidFill>
                <a:ea typeface="楷体" panose="02010609060101010101" pitchFamily="49" charset="-122"/>
                <a:sym typeface="Arial" panose="020B0604020202020204" pitchFamily="34" charset="0"/>
              </a:rPr>
              <a:t>细胞分裂</a:t>
            </a:r>
            <a:endParaRPr lang="zh-CN" altLang="en-US" sz="4400" b="1" dirty="0">
              <a:solidFill>
                <a:schemeClr val="tx1">
                  <a:lumMod val="85000"/>
                  <a:lumOff val="15000"/>
                </a:schemeClr>
              </a:solidFill>
              <a:ea typeface="楷体" panose="02010609060101010101" pitchFamily="49" charset="-122"/>
              <a:sym typeface="Arial" panose="020B0604020202020204" pitchFamily="34" charset="0"/>
            </a:endParaRPr>
          </a:p>
        </p:txBody>
      </p:sp>
      <p:sp>
        <p:nvSpPr>
          <p:cNvPr id="10" name="矩形 9"/>
          <p:cNvSpPr>
            <a:spLocks noChangeArrowheads="1"/>
          </p:cNvSpPr>
          <p:nvPr/>
        </p:nvSpPr>
        <p:spPr bwMode="auto">
          <a:xfrm>
            <a:off x="3155522" y="2419841"/>
            <a:ext cx="187474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9600" dirty="0">
                <a:solidFill>
                  <a:srgbClr val="013C18"/>
                </a:solidFill>
                <a:ea typeface="楷体" panose="02010609060101010101" pitchFamily="49" charset="-122"/>
                <a:sym typeface="Arial" panose="020B0604020202020204" pitchFamily="34" charset="0"/>
              </a:rPr>
              <a:t>01</a:t>
            </a:r>
            <a:endParaRPr lang="zh-CN" altLang="en-US" sz="9600" dirty="0">
              <a:solidFill>
                <a:srgbClr val="013C18"/>
              </a:solidFill>
              <a:ea typeface="楷体" panose="02010609060101010101" pitchFamily="49" charset="-122"/>
              <a:sym typeface="Arial" panose="020B0604020202020204" pitchFamily="34" charset="0"/>
            </a:endParaRPr>
          </a:p>
        </p:txBody>
      </p:sp>
      <p:cxnSp>
        <p:nvCxnSpPr>
          <p:cNvPr id="3" name="直接连接符 2"/>
          <p:cNvCxnSpPr/>
          <p:nvPr/>
        </p:nvCxnSpPr>
        <p:spPr bwMode="auto">
          <a:xfrm flipH="1">
            <a:off x="5030270" y="2608797"/>
            <a:ext cx="476655" cy="1191749"/>
          </a:xfrm>
          <a:prstGeom prst="line">
            <a:avLst/>
          </a:prstGeom>
          <a:solidFill>
            <a:schemeClr val="accent1"/>
          </a:solidFill>
          <a:ln w="9525" cap="flat" cmpd="sng" algn="ctr">
            <a:solidFill>
              <a:schemeClr val="tx1"/>
            </a:solidFill>
            <a:prstDash val="solid"/>
            <a:round/>
            <a:headEnd type="none" w="med" len="med"/>
            <a:tailEnd type="none" w="med" len="med"/>
          </a:ln>
        </p:spPr>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3050">
        <p14:prism isInverted="1"/>
      </p:transition>
    </mc:Choice>
    <mc:Fallback xmlns="">
      <p:transition spd="slow" advTm="305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矩形 33"/>
          <p:cNvSpPr/>
          <p:nvPr/>
        </p:nvSpPr>
        <p:spPr>
          <a:xfrm>
            <a:off x="1101588" y="422161"/>
            <a:ext cx="3791423" cy="523220"/>
          </a:xfrm>
          <a:prstGeom prst="rect">
            <a:avLst/>
          </a:prstGeom>
        </p:spPr>
        <p:txBody>
          <a:bodyPr wrap="none">
            <a:spAutoFit/>
          </a:bodyPr>
          <a:lstStyle/>
          <a:p>
            <a:pPr algn="ctr">
              <a:defRPr/>
            </a:pPr>
            <a:r>
              <a:rPr lang="zh-CN" altLang="en-US" sz="2800" b="1" dirty="0" smtClean="0">
                <a:solidFill>
                  <a:schemeClr val="tx1">
                    <a:lumMod val="85000"/>
                    <a:lumOff val="15000"/>
                  </a:schemeClr>
                </a:solidFill>
                <a:latin typeface="+mn-ea"/>
                <a:ea typeface="+mn-ea"/>
                <a:sym typeface="Arial" panose="020B0604020202020204" pitchFamily="34" charset="0"/>
              </a:rPr>
              <a:t>细胞如何进行分裂呢？</a:t>
            </a:r>
            <a:endParaRPr lang="zh-CN" altLang="en-US" sz="2800" b="1" dirty="0">
              <a:solidFill>
                <a:schemeClr val="tx1">
                  <a:lumMod val="85000"/>
                  <a:lumOff val="15000"/>
                </a:schemeClr>
              </a:solidFill>
              <a:latin typeface="+mn-ea"/>
              <a:ea typeface="+mn-ea"/>
              <a:sym typeface="Arial" panose="020B0604020202020204" pitchFamily="34" charset="0"/>
            </a:endParaRPr>
          </a:p>
        </p:txBody>
      </p:sp>
      <p:pic>
        <p:nvPicPr>
          <p:cNvPr id="2" name="图片 1"/>
          <p:cNvPicPr>
            <a:picLocks noChangeAspect="1"/>
          </p:cNvPicPr>
          <p:nvPr/>
        </p:nvPicPr>
        <p:blipFill>
          <a:blip r:embed="rId3" cstate="print"/>
          <a:stretch>
            <a:fillRect/>
          </a:stretch>
        </p:blipFill>
        <p:spPr>
          <a:xfrm>
            <a:off x="277900" y="394046"/>
            <a:ext cx="607500" cy="573750"/>
          </a:xfrm>
          <a:prstGeom prst="rect">
            <a:avLst/>
          </a:prstGeom>
          <a:effectLst>
            <a:outerShdw blurRad="50800" dist="38100" dir="2700000" algn="tl" rotWithShape="0">
              <a:prstClr val="black">
                <a:alpha val="40000"/>
              </a:prstClr>
            </a:outerShdw>
          </a:effectLst>
        </p:spPr>
      </p:pic>
      <p:pic>
        <p:nvPicPr>
          <p:cNvPr id="32770" name="Picture 2" descr="https://timgsa.baidu.com/timg?image&amp;quality=80&amp;size=b9999_10000&amp;sec=1604246481434&amp;di=f62f94de170739a3f59ae175dc96f469&amp;imgtype=0&amp;src=http%3A%2F%2Fstatic.zujuan.xkw.com%2FUpload%2F2020-04%2F23%2F0d966f67-8a73-4c3d-b915-f731fbe5f7a6%2Fpaper.files%2Fimage001.png"/>
          <p:cNvPicPr>
            <a:picLocks noChangeAspect="1" noChangeArrowheads="1"/>
          </p:cNvPicPr>
          <p:nvPr/>
        </p:nvPicPr>
        <p:blipFill>
          <a:blip r:embed="rId4" cstate="print"/>
          <a:srcRect/>
          <a:stretch>
            <a:fillRect/>
          </a:stretch>
        </p:blipFill>
        <p:spPr bwMode="auto">
          <a:xfrm>
            <a:off x="3255962" y="1309687"/>
            <a:ext cx="5730875" cy="3510163"/>
          </a:xfrm>
          <a:prstGeom prst="rect">
            <a:avLst/>
          </a:prstGeom>
          <a:noFill/>
        </p:spPr>
      </p:pic>
      <p:sp>
        <p:nvSpPr>
          <p:cNvPr id="9" name="矩形 8"/>
          <p:cNvSpPr/>
          <p:nvPr/>
        </p:nvSpPr>
        <p:spPr>
          <a:xfrm>
            <a:off x="3532376" y="5222761"/>
            <a:ext cx="4873450" cy="523220"/>
          </a:xfrm>
          <a:prstGeom prst="rect">
            <a:avLst/>
          </a:prstGeom>
        </p:spPr>
        <p:txBody>
          <a:bodyPr wrap="none">
            <a:spAutoFit/>
          </a:bodyPr>
          <a:lstStyle/>
          <a:p>
            <a:pPr algn="ctr">
              <a:defRPr/>
            </a:pPr>
            <a:r>
              <a:rPr lang="zh-CN" altLang="en-US" sz="2800" b="1" dirty="0" smtClean="0">
                <a:solidFill>
                  <a:schemeClr val="tx1">
                    <a:lumMod val="85000"/>
                    <a:lumOff val="15000"/>
                  </a:schemeClr>
                </a:solidFill>
                <a:latin typeface="+mn-ea"/>
                <a:ea typeface="+mn-ea"/>
                <a:sym typeface="Arial" panose="020B0604020202020204" pitchFamily="34" charset="0"/>
              </a:rPr>
              <a:t>动植物细胞分裂过程一样吗？</a:t>
            </a:r>
            <a:endParaRPr lang="zh-CN" altLang="en-US" sz="2800" b="1" dirty="0">
              <a:solidFill>
                <a:schemeClr val="tx1">
                  <a:lumMod val="85000"/>
                  <a:lumOff val="15000"/>
                </a:schemeClr>
              </a:solidFill>
              <a:latin typeface="+mn-ea"/>
              <a:ea typeface="+mn-ea"/>
              <a:sym typeface="Arial" panose="020B0604020202020204" pitchFamily="34" charset="0"/>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4125">
        <p14:prism isInverted="1"/>
      </p:transition>
    </mc:Choice>
    <mc:Fallback xmlns="">
      <p:transition spd="slow" advTm="4125">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p:cTn id="7" dur="500" fill="hold"/>
                                        <p:tgtEl>
                                          <p:spTgt spid="32770"/>
                                        </p:tgtEl>
                                        <p:attrNameLst>
                                          <p:attrName>ppt_w</p:attrName>
                                        </p:attrNameLst>
                                      </p:cBhvr>
                                      <p:tavLst>
                                        <p:tav tm="0">
                                          <p:val>
                                            <p:fltVal val="0"/>
                                          </p:val>
                                        </p:tav>
                                        <p:tav tm="100000">
                                          <p:val>
                                            <p:strVal val="#ppt_w"/>
                                          </p:val>
                                        </p:tav>
                                      </p:tavLst>
                                    </p:anim>
                                    <p:anim calcmode="lin" valueType="num">
                                      <p:cBhvr>
                                        <p:cTn id="8" dur="500" fill="hold"/>
                                        <p:tgtEl>
                                          <p:spTgt spid="32770"/>
                                        </p:tgtEl>
                                        <p:attrNameLst>
                                          <p:attrName>ppt_h</p:attrName>
                                        </p:attrNameLst>
                                      </p:cBhvr>
                                      <p:tavLst>
                                        <p:tav tm="0">
                                          <p:val>
                                            <p:fltVal val="0"/>
                                          </p:val>
                                        </p:tav>
                                        <p:tav tm="100000">
                                          <p:val>
                                            <p:strVal val="#ppt_h"/>
                                          </p:val>
                                        </p:tav>
                                      </p:tavLst>
                                    </p:anim>
                                    <p:animEffect transition="in" filter="fade">
                                      <p:cBhvr>
                                        <p:cTn id="9" dur="500"/>
                                        <p:tgtEl>
                                          <p:spTgt spid="3277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53250" name="Picture 2" descr="https://ss0.bdstatic.com/70cFvHSh_Q1YnxGkpoWK1HF6hhy/it/u=3111173299,3685596915&amp;fm=26&amp;gp=0.jpg"/>
          <p:cNvPicPr>
            <a:picLocks noChangeAspect="1" noChangeArrowheads="1"/>
          </p:cNvPicPr>
          <p:nvPr/>
        </p:nvPicPr>
        <p:blipFill>
          <a:blip r:embed="rId2" cstate="print"/>
          <a:srcRect b="26235"/>
          <a:stretch>
            <a:fillRect/>
          </a:stretch>
        </p:blipFill>
        <p:spPr bwMode="auto">
          <a:xfrm>
            <a:off x="2643188" y="762000"/>
            <a:ext cx="7045055" cy="1652588"/>
          </a:xfrm>
          <a:prstGeom prst="rect">
            <a:avLst/>
          </a:prstGeom>
          <a:noFill/>
        </p:spPr>
      </p:pic>
      <p:pic>
        <p:nvPicPr>
          <p:cNvPr id="7" name="Picture 2" descr="pic_38103"/>
          <p:cNvPicPr>
            <a:picLocks noChangeAspect="1" noChangeArrowheads="1"/>
          </p:cNvPicPr>
          <p:nvPr/>
        </p:nvPicPr>
        <p:blipFill>
          <a:blip r:embed="rId3" cstate="print"/>
          <a:srcRect/>
          <a:stretch>
            <a:fillRect/>
          </a:stretch>
        </p:blipFill>
        <p:spPr bwMode="auto">
          <a:xfrm>
            <a:off x="2614613" y="3419475"/>
            <a:ext cx="7115174" cy="1902772"/>
          </a:xfrm>
          <a:prstGeom prst="rect">
            <a:avLst/>
          </a:prstGeom>
          <a:noFill/>
          <a:ln w="9525">
            <a:noFill/>
            <a:miter lim="800000"/>
            <a:headEnd/>
            <a:tailEnd/>
          </a:ln>
        </p:spPr>
      </p:pic>
      <p:sp>
        <p:nvSpPr>
          <p:cNvPr id="8" name="TextBox 7"/>
          <p:cNvSpPr txBox="1"/>
          <p:nvPr/>
        </p:nvSpPr>
        <p:spPr>
          <a:xfrm>
            <a:off x="3957638" y="2643188"/>
            <a:ext cx="4134465" cy="523220"/>
          </a:xfrm>
          <a:prstGeom prst="rect">
            <a:avLst/>
          </a:prstGeom>
          <a:noFill/>
        </p:spPr>
        <p:txBody>
          <a:bodyPr wrap="none" rtlCol="0">
            <a:spAutoFit/>
          </a:bodyPr>
          <a:lstStyle/>
          <a:p>
            <a:r>
              <a:rPr lang="zh-CN" altLang="en-US" sz="2800" b="1" dirty="0" smtClean="0">
                <a:latin typeface="隶书" pitchFamily="49" charset="-122"/>
                <a:ea typeface="隶书" pitchFamily="49" charset="-122"/>
              </a:rPr>
              <a:t>动物细胞分裂过程示意图</a:t>
            </a:r>
            <a:endParaRPr lang="zh-CN" altLang="en-US" sz="2800" b="1" dirty="0">
              <a:latin typeface="隶书" pitchFamily="49" charset="-122"/>
              <a:ea typeface="隶书" pitchFamily="49" charset="-122"/>
            </a:endParaRPr>
          </a:p>
        </p:txBody>
      </p:sp>
      <p:sp>
        <p:nvSpPr>
          <p:cNvPr id="9" name="TextBox 8"/>
          <p:cNvSpPr txBox="1"/>
          <p:nvPr/>
        </p:nvSpPr>
        <p:spPr>
          <a:xfrm>
            <a:off x="3971926" y="5529263"/>
            <a:ext cx="4152099" cy="523220"/>
          </a:xfrm>
          <a:prstGeom prst="rect">
            <a:avLst/>
          </a:prstGeom>
          <a:noFill/>
        </p:spPr>
        <p:txBody>
          <a:bodyPr wrap="none" rtlCol="0">
            <a:spAutoFit/>
          </a:bodyPr>
          <a:lstStyle/>
          <a:p>
            <a:r>
              <a:rPr lang="zh-CN" altLang="en-US" sz="2800" b="1" dirty="0" smtClean="0">
                <a:latin typeface="隶书" pitchFamily="49" charset="-122"/>
                <a:ea typeface="隶书" pitchFamily="49" charset="-122"/>
              </a:rPr>
              <a:t>植物细胞分裂过程示意图</a:t>
            </a:r>
            <a:endParaRPr lang="zh-CN" altLang="en-US" sz="2800" b="1" dirty="0">
              <a:latin typeface="隶书" pitchFamily="49" charset="-122"/>
              <a:ea typeface="隶书" pitchFamily="49" charset="-122"/>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53250"/>
                                        </p:tgtEl>
                                        <p:attrNameLst>
                                          <p:attrName>style.visibility</p:attrName>
                                        </p:attrNameLst>
                                      </p:cBhvr>
                                      <p:to>
                                        <p:strVal val="visible"/>
                                      </p:to>
                                    </p:set>
                                    <p:anim calcmode="lin" valueType="num">
                                      <p:cBhvr>
                                        <p:cTn id="7" dur="500" fill="hold"/>
                                        <p:tgtEl>
                                          <p:spTgt spid="53250"/>
                                        </p:tgtEl>
                                        <p:attrNameLst>
                                          <p:attrName>ppt_w</p:attrName>
                                        </p:attrNameLst>
                                      </p:cBhvr>
                                      <p:tavLst>
                                        <p:tav tm="0">
                                          <p:val>
                                            <p:fltVal val="0"/>
                                          </p:val>
                                        </p:tav>
                                        <p:tav tm="100000">
                                          <p:val>
                                            <p:strVal val="#ppt_w"/>
                                          </p:val>
                                        </p:tav>
                                      </p:tavLst>
                                    </p:anim>
                                    <p:anim calcmode="lin" valueType="num">
                                      <p:cBhvr>
                                        <p:cTn id="8" dur="500" fill="hold"/>
                                        <p:tgtEl>
                                          <p:spTgt spid="53250"/>
                                        </p:tgtEl>
                                        <p:attrNameLst>
                                          <p:attrName>ppt_h</p:attrName>
                                        </p:attrNameLst>
                                      </p:cBhvr>
                                      <p:tavLst>
                                        <p:tav tm="0">
                                          <p:val>
                                            <p:fltVal val="0"/>
                                          </p:val>
                                        </p:tav>
                                        <p:tav tm="100000">
                                          <p:val>
                                            <p:strVal val="#ppt_h"/>
                                          </p:val>
                                        </p:tav>
                                      </p:tavLst>
                                    </p:anim>
                                    <p:animEffect transition="in" filter="fade">
                                      <p:cBhvr>
                                        <p:cTn id="9" dur="500"/>
                                        <p:tgtEl>
                                          <p:spTgt spid="5325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500" fill="hold"/>
                                        <p:tgtEl>
                                          <p:spTgt spid="9"/>
                                        </p:tgtEl>
                                        <p:attrNameLst>
                                          <p:attrName>ppt_w</p:attrName>
                                        </p:attrNameLst>
                                      </p:cBhvr>
                                      <p:tavLst>
                                        <p:tav tm="0">
                                          <p:val>
                                            <p:fltVal val="0"/>
                                          </p:val>
                                        </p:tav>
                                        <p:tav tm="100000">
                                          <p:val>
                                            <p:strVal val="#ppt_w"/>
                                          </p:val>
                                        </p:tav>
                                      </p:tavLst>
                                    </p:anim>
                                    <p:anim calcmode="lin" valueType="num">
                                      <p:cBhvr>
                                        <p:cTn id="27" dur="500" fill="hold"/>
                                        <p:tgtEl>
                                          <p:spTgt spid="9"/>
                                        </p:tgtEl>
                                        <p:attrNameLst>
                                          <p:attrName>ppt_h</p:attrName>
                                        </p:attrNameLst>
                                      </p:cBhvr>
                                      <p:tavLst>
                                        <p:tav tm="0">
                                          <p:val>
                                            <p:fltVal val="0"/>
                                          </p:val>
                                        </p:tav>
                                        <p:tav tm="100000">
                                          <p:val>
                                            <p:strVal val="#ppt_h"/>
                                          </p:val>
                                        </p:tav>
                                      </p:tavLst>
                                    </p:anim>
                                    <p:animEffect transition="in" filter="fade">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85814" y="771526"/>
            <a:ext cx="1557969" cy="777061"/>
          </a:xfrm>
          <a:prstGeom prst="horizontalScroll">
            <a:avLst/>
          </a:prstGeom>
          <a:noFill/>
          <a:ln>
            <a:solidFill>
              <a:srgbClr val="559F42"/>
            </a:solidFill>
          </a:ln>
        </p:spPr>
        <p:txBody>
          <a:bodyPr wrap="none" rtlCol="0">
            <a:spAutoFit/>
          </a:bodyPr>
          <a:lstStyle/>
          <a:p>
            <a:r>
              <a:rPr lang="zh-CN" altLang="en-US" sz="3200" b="1" i="1" dirty="0" smtClean="0">
                <a:solidFill>
                  <a:srgbClr val="0070C0"/>
                </a:solidFill>
                <a:latin typeface="黑体" pitchFamily="49" charset="-122"/>
                <a:ea typeface="黑体" pitchFamily="49" charset="-122"/>
              </a:rPr>
              <a:t>说一说</a:t>
            </a:r>
            <a:endParaRPr lang="zh-CN" altLang="en-US" sz="3200" b="1" i="1" dirty="0">
              <a:solidFill>
                <a:srgbClr val="0070C0"/>
              </a:solidFill>
              <a:latin typeface="黑体" pitchFamily="49" charset="-122"/>
              <a:ea typeface="黑体" pitchFamily="49" charset="-122"/>
            </a:endParaRPr>
          </a:p>
        </p:txBody>
      </p:sp>
      <p:sp>
        <p:nvSpPr>
          <p:cNvPr id="6" name="TextBox 5"/>
          <p:cNvSpPr txBox="1"/>
          <p:nvPr/>
        </p:nvSpPr>
        <p:spPr>
          <a:xfrm>
            <a:off x="2571750" y="1643063"/>
            <a:ext cx="4693914" cy="523220"/>
          </a:xfrm>
          <a:prstGeom prst="rect">
            <a:avLst/>
          </a:prstGeom>
          <a:noFill/>
        </p:spPr>
        <p:txBody>
          <a:bodyPr wrap="none" rtlCol="0">
            <a:spAutoFit/>
          </a:bodyPr>
          <a:lstStyle/>
          <a:p>
            <a:r>
              <a:rPr lang="en-US" altLang="zh-CN" sz="2800" b="1" dirty="0" smtClean="0"/>
              <a:t>1</a:t>
            </a:r>
            <a:r>
              <a:rPr lang="zh-CN" altLang="en-US" sz="2800" b="1" dirty="0" smtClean="0"/>
              <a:t>、动物细胞是如何分裂的？</a:t>
            </a:r>
            <a:endParaRPr lang="zh-CN" altLang="en-US" sz="2800" b="1" dirty="0"/>
          </a:p>
        </p:txBody>
      </p:sp>
      <p:sp>
        <p:nvSpPr>
          <p:cNvPr id="7" name="TextBox 6"/>
          <p:cNvSpPr txBox="1"/>
          <p:nvPr/>
        </p:nvSpPr>
        <p:spPr>
          <a:xfrm>
            <a:off x="2543175" y="2907506"/>
            <a:ext cx="4693914" cy="523220"/>
          </a:xfrm>
          <a:prstGeom prst="rect">
            <a:avLst/>
          </a:prstGeom>
          <a:noFill/>
        </p:spPr>
        <p:txBody>
          <a:bodyPr wrap="none" rtlCol="0">
            <a:spAutoFit/>
          </a:bodyPr>
          <a:lstStyle/>
          <a:p>
            <a:r>
              <a:rPr lang="en-US" altLang="zh-CN" sz="2800" b="1" dirty="0" smtClean="0"/>
              <a:t>2</a:t>
            </a:r>
            <a:r>
              <a:rPr lang="zh-CN" altLang="en-US" sz="2800" b="1" dirty="0" smtClean="0"/>
              <a:t>、植物细胞是如何分裂的？</a:t>
            </a:r>
            <a:endParaRPr lang="zh-CN" altLang="en-US" sz="2800" b="1" dirty="0"/>
          </a:p>
        </p:txBody>
      </p:sp>
      <p:sp>
        <p:nvSpPr>
          <p:cNvPr id="8" name="TextBox 7"/>
          <p:cNvSpPr txBox="1"/>
          <p:nvPr/>
        </p:nvSpPr>
        <p:spPr>
          <a:xfrm>
            <a:off x="2557462" y="4129086"/>
            <a:ext cx="5771132" cy="523220"/>
          </a:xfrm>
          <a:prstGeom prst="rect">
            <a:avLst/>
          </a:prstGeom>
          <a:noFill/>
        </p:spPr>
        <p:txBody>
          <a:bodyPr wrap="none" rtlCol="0">
            <a:spAutoFit/>
          </a:bodyPr>
          <a:lstStyle/>
          <a:p>
            <a:r>
              <a:rPr lang="en-US" altLang="zh-CN" sz="2800" b="1" dirty="0" smtClean="0"/>
              <a:t>3</a:t>
            </a:r>
            <a:r>
              <a:rPr lang="zh-CN" altLang="en-US" sz="2800" b="1" dirty="0" smtClean="0"/>
              <a:t>、动植物细胞分裂过程有何异同？</a:t>
            </a:r>
            <a:endParaRPr lang="zh-CN" altLang="en-US" sz="2800" b="1" dirty="0"/>
          </a:p>
        </p:txBody>
      </p:sp>
      <p:sp>
        <p:nvSpPr>
          <p:cNvPr id="9" name="TextBox 8"/>
          <p:cNvSpPr txBox="1"/>
          <p:nvPr/>
        </p:nvSpPr>
        <p:spPr>
          <a:xfrm>
            <a:off x="628651" y="3514724"/>
            <a:ext cx="1261884" cy="523220"/>
          </a:xfrm>
          <a:prstGeom prst="rect">
            <a:avLst/>
          </a:prstGeom>
          <a:noFill/>
        </p:spPr>
        <p:txBody>
          <a:bodyPr wrap="none" rtlCol="0">
            <a:spAutoFit/>
          </a:bodyPr>
          <a:lstStyle/>
          <a:p>
            <a:r>
              <a:rPr lang="zh-CN" altLang="en-US" sz="2800" b="1" dirty="0" smtClean="0">
                <a:solidFill>
                  <a:srgbClr val="0070C0"/>
                </a:solidFill>
              </a:rPr>
              <a:t>细胞核</a:t>
            </a:r>
            <a:endParaRPr lang="zh-CN" altLang="en-US" sz="2800" b="1" dirty="0">
              <a:solidFill>
                <a:srgbClr val="0070C0"/>
              </a:solidFill>
            </a:endParaRPr>
          </a:p>
        </p:txBody>
      </p:sp>
      <p:sp>
        <p:nvSpPr>
          <p:cNvPr id="10" name="TextBox 9"/>
          <p:cNvSpPr txBox="1"/>
          <p:nvPr/>
        </p:nvSpPr>
        <p:spPr>
          <a:xfrm>
            <a:off x="2743201" y="3514724"/>
            <a:ext cx="1261884" cy="523220"/>
          </a:xfrm>
          <a:prstGeom prst="rect">
            <a:avLst/>
          </a:prstGeom>
          <a:noFill/>
        </p:spPr>
        <p:txBody>
          <a:bodyPr wrap="none" rtlCol="0">
            <a:spAutoFit/>
          </a:bodyPr>
          <a:lstStyle/>
          <a:p>
            <a:r>
              <a:rPr lang="zh-CN" altLang="en-US" sz="2800" b="1" dirty="0" smtClean="0">
                <a:solidFill>
                  <a:srgbClr val="0070C0"/>
                </a:solidFill>
              </a:rPr>
              <a:t>细胞质</a:t>
            </a:r>
            <a:endParaRPr lang="zh-CN" altLang="en-US" sz="2800" b="1" dirty="0">
              <a:solidFill>
                <a:srgbClr val="0070C0"/>
              </a:solidFill>
            </a:endParaRPr>
          </a:p>
        </p:txBody>
      </p:sp>
      <p:sp>
        <p:nvSpPr>
          <p:cNvPr id="11" name="TextBox 10"/>
          <p:cNvSpPr txBox="1"/>
          <p:nvPr/>
        </p:nvSpPr>
        <p:spPr>
          <a:xfrm>
            <a:off x="4857751" y="3514724"/>
            <a:ext cx="6676828" cy="523220"/>
          </a:xfrm>
          <a:prstGeom prst="rect">
            <a:avLst/>
          </a:prstGeom>
          <a:noFill/>
        </p:spPr>
        <p:txBody>
          <a:bodyPr wrap="none" rtlCol="0">
            <a:spAutoFit/>
          </a:bodyPr>
          <a:lstStyle/>
          <a:p>
            <a:r>
              <a:rPr lang="zh-CN" altLang="en-US" sz="2800" b="1" dirty="0" smtClean="0">
                <a:solidFill>
                  <a:srgbClr val="FF0000"/>
                </a:solidFill>
              </a:rPr>
              <a:t>在原来细胞中央形成新的细胞膜和细胞壁</a:t>
            </a:r>
            <a:endParaRPr lang="zh-CN" altLang="en-US" sz="2800" b="1" dirty="0">
              <a:solidFill>
                <a:srgbClr val="FF0000"/>
              </a:solidFill>
            </a:endParaRPr>
          </a:p>
        </p:txBody>
      </p:sp>
      <p:cxnSp>
        <p:nvCxnSpPr>
          <p:cNvPr id="13" name="直接箭头连接符 12"/>
          <p:cNvCxnSpPr>
            <a:stCxn id="9" idx="3"/>
            <a:endCxn id="10" idx="1"/>
          </p:cNvCxnSpPr>
          <p:nvPr/>
        </p:nvCxnSpPr>
        <p:spPr bwMode="auto">
          <a:xfrm>
            <a:off x="1890535" y="3776334"/>
            <a:ext cx="852666" cy="0"/>
          </a:xfrm>
          <a:prstGeom prst="straightConnector1">
            <a:avLst/>
          </a:prstGeom>
          <a:solidFill>
            <a:schemeClr val="accent1"/>
          </a:solidFill>
          <a:ln w="9525" cap="flat" cmpd="sng" algn="ctr">
            <a:solidFill>
              <a:schemeClr val="tx1"/>
            </a:solidFill>
            <a:prstDash val="solid"/>
            <a:round/>
            <a:headEnd type="none" w="med" len="med"/>
            <a:tailEnd type="arrow"/>
          </a:ln>
        </p:spPr>
      </p:cxnSp>
      <p:cxnSp>
        <p:nvCxnSpPr>
          <p:cNvPr id="15" name="直接箭头连接符 14"/>
          <p:cNvCxnSpPr>
            <a:stCxn id="10" idx="3"/>
            <a:endCxn id="11" idx="1"/>
          </p:cNvCxnSpPr>
          <p:nvPr/>
        </p:nvCxnSpPr>
        <p:spPr bwMode="auto">
          <a:xfrm>
            <a:off x="4005085" y="3776334"/>
            <a:ext cx="852666" cy="0"/>
          </a:xfrm>
          <a:prstGeom prst="straightConnector1">
            <a:avLst/>
          </a:prstGeom>
          <a:solidFill>
            <a:schemeClr val="accent1"/>
          </a:solidFill>
          <a:ln w="9525" cap="flat" cmpd="sng" algn="ctr">
            <a:solidFill>
              <a:schemeClr val="tx1"/>
            </a:solidFill>
            <a:prstDash val="solid"/>
            <a:round/>
            <a:headEnd type="none" w="med" len="med"/>
            <a:tailEnd type="arrow"/>
          </a:ln>
        </p:spPr>
      </p:cxnSp>
      <p:sp>
        <p:nvSpPr>
          <p:cNvPr id="16" name="TextBox 15"/>
          <p:cNvSpPr txBox="1"/>
          <p:nvPr/>
        </p:nvSpPr>
        <p:spPr>
          <a:xfrm>
            <a:off x="700086" y="2271711"/>
            <a:ext cx="1261884" cy="523220"/>
          </a:xfrm>
          <a:prstGeom prst="rect">
            <a:avLst/>
          </a:prstGeom>
          <a:noFill/>
        </p:spPr>
        <p:txBody>
          <a:bodyPr wrap="none" rtlCol="0">
            <a:spAutoFit/>
          </a:bodyPr>
          <a:lstStyle/>
          <a:p>
            <a:r>
              <a:rPr lang="zh-CN" altLang="en-US" sz="2800" b="1" dirty="0" smtClean="0">
                <a:solidFill>
                  <a:srgbClr val="0070C0"/>
                </a:solidFill>
              </a:rPr>
              <a:t>细胞核</a:t>
            </a:r>
            <a:endParaRPr lang="zh-CN" altLang="en-US" sz="2800" b="1" dirty="0">
              <a:solidFill>
                <a:srgbClr val="0070C0"/>
              </a:solidFill>
            </a:endParaRPr>
          </a:p>
        </p:txBody>
      </p:sp>
      <p:sp>
        <p:nvSpPr>
          <p:cNvPr id="17" name="TextBox 16"/>
          <p:cNvSpPr txBox="1"/>
          <p:nvPr/>
        </p:nvSpPr>
        <p:spPr>
          <a:xfrm>
            <a:off x="2814636" y="2271711"/>
            <a:ext cx="1261884" cy="523220"/>
          </a:xfrm>
          <a:prstGeom prst="rect">
            <a:avLst/>
          </a:prstGeom>
          <a:noFill/>
        </p:spPr>
        <p:txBody>
          <a:bodyPr wrap="none" rtlCol="0">
            <a:spAutoFit/>
          </a:bodyPr>
          <a:lstStyle/>
          <a:p>
            <a:r>
              <a:rPr lang="zh-CN" altLang="en-US" sz="2800" b="1" dirty="0" smtClean="0">
                <a:solidFill>
                  <a:srgbClr val="0070C0"/>
                </a:solidFill>
              </a:rPr>
              <a:t>细胞质</a:t>
            </a:r>
            <a:endParaRPr lang="zh-CN" altLang="en-US" sz="2800" b="1" dirty="0">
              <a:solidFill>
                <a:srgbClr val="0070C0"/>
              </a:solidFill>
            </a:endParaRPr>
          </a:p>
        </p:txBody>
      </p:sp>
      <p:sp>
        <p:nvSpPr>
          <p:cNvPr id="18" name="TextBox 17"/>
          <p:cNvSpPr txBox="1"/>
          <p:nvPr/>
        </p:nvSpPr>
        <p:spPr>
          <a:xfrm>
            <a:off x="4929186" y="2271711"/>
            <a:ext cx="5211683" cy="523220"/>
          </a:xfrm>
          <a:prstGeom prst="rect">
            <a:avLst/>
          </a:prstGeom>
          <a:noFill/>
        </p:spPr>
        <p:txBody>
          <a:bodyPr wrap="none" rtlCol="0">
            <a:spAutoFit/>
          </a:bodyPr>
          <a:lstStyle/>
          <a:p>
            <a:r>
              <a:rPr lang="zh-CN" altLang="en-US" sz="2800" b="1" dirty="0" smtClean="0">
                <a:solidFill>
                  <a:srgbClr val="FF0000"/>
                </a:solidFill>
              </a:rPr>
              <a:t>细胞膜向内凹陷缢裂成两个细胞</a:t>
            </a:r>
            <a:endParaRPr lang="zh-CN" altLang="en-US" sz="2800" b="1" dirty="0">
              <a:solidFill>
                <a:srgbClr val="FF0000"/>
              </a:solidFill>
            </a:endParaRPr>
          </a:p>
        </p:txBody>
      </p:sp>
      <p:cxnSp>
        <p:nvCxnSpPr>
          <p:cNvPr id="19" name="直接箭头连接符 18"/>
          <p:cNvCxnSpPr>
            <a:stCxn id="16" idx="3"/>
            <a:endCxn id="17" idx="1"/>
          </p:cNvCxnSpPr>
          <p:nvPr/>
        </p:nvCxnSpPr>
        <p:spPr bwMode="auto">
          <a:xfrm>
            <a:off x="1961970" y="2533321"/>
            <a:ext cx="852666" cy="0"/>
          </a:xfrm>
          <a:prstGeom prst="straightConnector1">
            <a:avLst/>
          </a:prstGeom>
          <a:solidFill>
            <a:schemeClr val="accent1"/>
          </a:solidFill>
          <a:ln w="9525" cap="flat" cmpd="sng" algn="ctr">
            <a:solidFill>
              <a:schemeClr val="tx1"/>
            </a:solidFill>
            <a:prstDash val="solid"/>
            <a:round/>
            <a:headEnd type="none" w="med" len="med"/>
            <a:tailEnd type="arrow"/>
          </a:ln>
        </p:spPr>
      </p:cxnSp>
      <p:cxnSp>
        <p:nvCxnSpPr>
          <p:cNvPr id="20" name="直接箭头连接符 19"/>
          <p:cNvCxnSpPr>
            <a:stCxn id="17" idx="3"/>
            <a:endCxn id="18" idx="1"/>
          </p:cNvCxnSpPr>
          <p:nvPr/>
        </p:nvCxnSpPr>
        <p:spPr bwMode="auto">
          <a:xfrm>
            <a:off x="4076520" y="2533321"/>
            <a:ext cx="852666" cy="0"/>
          </a:xfrm>
          <a:prstGeom prst="straightConnector1">
            <a:avLst/>
          </a:prstGeom>
          <a:solidFill>
            <a:schemeClr val="accent1"/>
          </a:solidFill>
          <a:ln w="9525" cap="flat" cmpd="sng" algn="ctr">
            <a:solidFill>
              <a:schemeClr val="tx1"/>
            </a:solidFill>
            <a:prstDash val="solid"/>
            <a:round/>
            <a:headEnd type="none" w="med" len="med"/>
            <a:tailEnd type="arrow"/>
          </a:ln>
        </p:spPr>
      </p:cxnSp>
      <p:sp>
        <p:nvSpPr>
          <p:cNvPr id="22" name="TextBox 21"/>
          <p:cNvSpPr txBox="1"/>
          <p:nvPr/>
        </p:nvSpPr>
        <p:spPr>
          <a:xfrm>
            <a:off x="2309811" y="4824411"/>
            <a:ext cx="7037504" cy="523220"/>
          </a:xfrm>
          <a:prstGeom prst="rect">
            <a:avLst/>
          </a:prstGeom>
          <a:noFill/>
        </p:spPr>
        <p:txBody>
          <a:bodyPr wrap="none" rtlCol="0">
            <a:spAutoFit/>
          </a:bodyPr>
          <a:lstStyle/>
          <a:p>
            <a:r>
              <a:rPr lang="zh-CN" altLang="en-US" sz="2800" b="1" dirty="0" smtClean="0"/>
              <a:t>动物细胞：</a:t>
            </a:r>
            <a:r>
              <a:rPr lang="zh-CN" altLang="en-US" sz="2800" b="1" dirty="0" smtClean="0">
                <a:solidFill>
                  <a:srgbClr val="FF0000"/>
                </a:solidFill>
              </a:rPr>
              <a:t>细胞膜向内凹陷缢裂成两个细胞</a:t>
            </a:r>
            <a:endParaRPr lang="zh-CN" altLang="en-US" sz="2800" b="1" dirty="0">
              <a:solidFill>
                <a:srgbClr val="FF0000"/>
              </a:solidFill>
            </a:endParaRPr>
          </a:p>
        </p:txBody>
      </p:sp>
      <p:sp>
        <p:nvSpPr>
          <p:cNvPr id="23" name="TextBox 22"/>
          <p:cNvSpPr txBox="1"/>
          <p:nvPr/>
        </p:nvSpPr>
        <p:spPr>
          <a:xfrm>
            <a:off x="2266952" y="5424487"/>
            <a:ext cx="8480207" cy="523220"/>
          </a:xfrm>
          <a:prstGeom prst="rect">
            <a:avLst/>
          </a:prstGeom>
          <a:noFill/>
        </p:spPr>
        <p:txBody>
          <a:bodyPr wrap="none" rtlCol="0">
            <a:spAutoFit/>
          </a:bodyPr>
          <a:lstStyle/>
          <a:p>
            <a:r>
              <a:rPr lang="zh-CN" altLang="en-US" sz="2800" b="1" dirty="0" smtClean="0"/>
              <a:t>植物细胞：</a:t>
            </a:r>
            <a:r>
              <a:rPr lang="zh-CN" altLang="en-US" sz="2800" b="1" dirty="0" smtClean="0">
                <a:solidFill>
                  <a:srgbClr val="FF0000"/>
                </a:solidFill>
              </a:rPr>
              <a:t>在原来细胞中央形成新的细胞膜和细胞壁</a:t>
            </a:r>
            <a:endParaRPr lang="zh-CN" altLang="en-US" sz="2800" b="1"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fltVal val="0"/>
                                          </p:val>
                                        </p:tav>
                                        <p:tav tm="100000">
                                          <p:val>
                                            <p:strVal val="#ppt_w"/>
                                          </p:val>
                                        </p:tav>
                                      </p:tavLst>
                                    </p:anim>
                                    <p:anim calcmode="lin" valueType="num">
                                      <p:cBhvr>
                                        <p:cTn id="22" dur="500" fill="hold"/>
                                        <p:tgtEl>
                                          <p:spTgt spid="8"/>
                                        </p:tgtEl>
                                        <p:attrNameLst>
                                          <p:attrName>ppt_h</p:attrName>
                                        </p:attrNameLst>
                                      </p:cBhvr>
                                      <p:tavLst>
                                        <p:tav tm="0">
                                          <p:val>
                                            <p:fltVal val="0"/>
                                          </p:val>
                                        </p:tav>
                                        <p:tav tm="100000">
                                          <p:val>
                                            <p:strVal val="#ppt_h"/>
                                          </p:val>
                                        </p:tav>
                                      </p:tavLst>
                                    </p:anim>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animEffect transition="in" filter="fade">
                                      <p:cBhvr>
                                        <p:cTn id="30" dur="500"/>
                                        <p:tgtEl>
                                          <p:spTgt spid="16"/>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8"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slide(fromLeft)">
                                      <p:cBhvr>
                                        <p:cTn id="35" dur="500"/>
                                        <p:tgtEl>
                                          <p:spTgt spid="19"/>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grpId="0" nodeType="click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p:cTn id="40" dur="500" fill="hold"/>
                                        <p:tgtEl>
                                          <p:spTgt spid="17"/>
                                        </p:tgtEl>
                                        <p:attrNameLst>
                                          <p:attrName>ppt_w</p:attrName>
                                        </p:attrNameLst>
                                      </p:cBhvr>
                                      <p:tavLst>
                                        <p:tav tm="0">
                                          <p:val>
                                            <p:fltVal val="0"/>
                                          </p:val>
                                        </p:tav>
                                        <p:tav tm="100000">
                                          <p:val>
                                            <p:strVal val="#ppt_w"/>
                                          </p:val>
                                        </p:tav>
                                      </p:tavLst>
                                    </p:anim>
                                    <p:anim calcmode="lin" valueType="num">
                                      <p:cBhvr>
                                        <p:cTn id="41" dur="500" fill="hold"/>
                                        <p:tgtEl>
                                          <p:spTgt spid="17"/>
                                        </p:tgtEl>
                                        <p:attrNameLst>
                                          <p:attrName>ppt_h</p:attrName>
                                        </p:attrNameLst>
                                      </p:cBhvr>
                                      <p:tavLst>
                                        <p:tav tm="0">
                                          <p:val>
                                            <p:fltVal val="0"/>
                                          </p:val>
                                        </p:tav>
                                        <p:tav tm="100000">
                                          <p:val>
                                            <p:strVal val="#ppt_h"/>
                                          </p:val>
                                        </p:tav>
                                      </p:tavLst>
                                    </p:anim>
                                    <p:animEffect transition="in" filter="fad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0"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p:cTn id="47" dur="500" fill="hold"/>
                                        <p:tgtEl>
                                          <p:spTgt spid="20"/>
                                        </p:tgtEl>
                                        <p:attrNameLst>
                                          <p:attrName>ppt_w</p:attrName>
                                        </p:attrNameLst>
                                      </p:cBhvr>
                                      <p:tavLst>
                                        <p:tav tm="0">
                                          <p:val>
                                            <p:fltVal val="0"/>
                                          </p:val>
                                        </p:tav>
                                        <p:tav tm="100000">
                                          <p:val>
                                            <p:strVal val="#ppt_w"/>
                                          </p:val>
                                        </p:tav>
                                      </p:tavLst>
                                    </p:anim>
                                    <p:anim calcmode="lin" valueType="num">
                                      <p:cBhvr>
                                        <p:cTn id="48" dur="500" fill="hold"/>
                                        <p:tgtEl>
                                          <p:spTgt spid="20"/>
                                        </p:tgtEl>
                                        <p:attrNameLst>
                                          <p:attrName>ppt_h</p:attrName>
                                        </p:attrNameLst>
                                      </p:cBhvr>
                                      <p:tavLst>
                                        <p:tav tm="0">
                                          <p:val>
                                            <p:fltVal val="0"/>
                                          </p:val>
                                        </p:tav>
                                        <p:tav tm="100000">
                                          <p:val>
                                            <p:strVal val="#ppt_h"/>
                                          </p:val>
                                        </p:tav>
                                      </p:tavLst>
                                    </p:anim>
                                    <p:animEffect transition="in" filter="fade">
                                      <p:cBhvr>
                                        <p:cTn id="49" dur="500"/>
                                        <p:tgtEl>
                                          <p:spTgt spid="20"/>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0" fill="hold" grpId="0" nodeType="click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p:cTn id="54" dur="500" fill="hold"/>
                                        <p:tgtEl>
                                          <p:spTgt spid="18"/>
                                        </p:tgtEl>
                                        <p:attrNameLst>
                                          <p:attrName>ppt_w</p:attrName>
                                        </p:attrNameLst>
                                      </p:cBhvr>
                                      <p:tavLst>
                                        <p:tav tm="0">
                                          <p:val>
                                            <p:fltVal val="0"/>
                                          </p:val>
                                        </p:tav>
                                        <p:tav tm="100000">
                                          <p:val>
                                            <p:strVal val="#ppt_w"/>
                                          </p:val>
                                        </p:tav>
                                      </p:tavLst>
                                    </p:anim>
                                    <p:anim calcmode="lin" valueType="num">
                                      <p:cBhvr>
                                        <p:cTn id="55" dur="500" fill="hold"/>
                                        <p:tgtEl>
                                          <p:spTgt spid="18"/>
                                        </p:tgtEl>
                                        <p:attrNameLst>
                                          <p:attrName>ppt_h</p:attrName>
                                        </p:attrNameLst>
                                      </p:cBhvr>
                                      <p:tavLst>
                                        <p:tav tm="0">
                                          <p:val>
                                            <p:fltVal val="0"/>
                                          </p:val>
                                        </p:tav>
                                        <p:tav tm="100000">
                                          <p:val>
                                            <p:strVal val="#ppt_h"/>
                                          </p:val>
                                        </p:tav>
                                      </p:tavLst>
                                    </p:anim>
                                    <p:animEffect transition="in" filter="fade">
                                      <p:cBhvr>
                                        <p:cTn id="56" dur="500"/>
                                        <p:tgtEl>
                                          <p:spTgt spid="18"/>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0"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p:cTn id="61" dur="500" fill="hold"/>
                                        <p:tgtEl>
                                          <p:spTgt spid="9"/>
                                        </p:tgtEl>
                                        <p:attrNameLst>
                                          <p:attrName>ppt_w</p:attrName>
                                        </p:attrNameLst>
                                      </p:cBhvr>
                                      <p:tavLst>
                                        <p:tav tm="0">
                                          <p:val>
                                            <p:fltVal val="0"/>
                                          </p:val>
                                        </p:tav>
                                        <p:tav tm="100000">
                                          <p:val>
                                            <p:strVal val="#ppt_w"/>
                                          </p:val>
                                        </p:tav>
                                      </p:tavLst>
                                    </p:anim>
                                    <p:anim calcmode="lin" valueType="num">
                                      <p:cBhvr>
                                        <p:cTn id="62" dur="500" fill="hold"/>
                                        <p:tgtEl>
                                          <p:spTgt spid="9"/>
                                        </p:tgtEl>
                                        <p:attrNameLst>
                                          <p:attrName>ppt_h</p:attrName>
                                        </p:attrNameLst>
                                      </p:cBhvr>
                                      <p:tavLst>
                                        <p:tav tm="0">
                                          <p:val>
                                            <p:fltVal val="0"/>
                                          </p:val>
                                        </p:tav>
                                        <p:tav tm="100000">
                                          <p:val>
                                            <p:strVal val="#ppt_h"/>
                                          </p:val>
                                        </p:tav>
                                      </p:tavLst>
                                    </p:anim>
                                    <p:animEffect transition="in" filter="fade">
                                      <p:cBhvr>
                                        <p:cTn id="63" dur="500"/>
                                        <p:tgtEl>
                                          <p:spTgt spid="9"/>
                                        </p:tgtEl>
                                      </p:cBhvr>
                                    </p:animEffect>
                                  </p:childTnLst>
                                </p:cTn>
                              </p:par>
                            </p:childTnLst>
                          </p:cTn>
                        </p:par>
                      </p:childTnLst>
                    </p:cTn>
                  </p:par>
                  <p:par>
                    <p:cTn id="64" fill="hold">
                      <p:stCondLst>
                        <p:cond delay="indefinite"/>
                      </p:stCondLst>
                      <p:childTnLst>
                        <p:par>
                          <p:cTn id="65" fill="hold">
                            <p:stCondLst>
                              <p:cond delay="0"/>
                            </p:stCondLst>
                            <p:childTnLst>
                              <p:par>
                                <p:cTn id="66" presetID="12" presetClass="entr" presetSubtype="8" fill="hold" nodeType="click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slide(fromLeft)">
                                      <p:cBhvr>
                                        <p:cTn id="68" dur="500"/>
                                        <p:tgtEl>
                                          <p:spTgt spid="13"/>
                                        </p:tgtEl>
                                      </p:cBhvr>
                                    </p:animEffect>
                                  </p:childTnLst>
                                </p:cTn>
                              </p:par>
                            </p:childTnLst>
                          </p:cTn>
                        </p:par>
                      </p:childTnLst>
                    </p:cTn>
                  </p:par>
                  <p:par>
                    <p:cTn id="69" fill="hold">
                      <p:stCondLst>
                        <p:cond delay="indefinite"/>
                      </p:stCondLst>
                      <p:childTnLst>
                        <p:par>
                          <p:cTn id="70" fill="hold">
                            <p:stCondLst>
                              <p:cond delay="0"/>
                            </p:stCondLst>
                            <p:childTnLst>
                              <p:par>
                                <p:cTn id="71" presetID="53" presetClass="entr" presetSubtype="0" fill="hold" grpId="0" nodeType="clickEffect">
                                  <p:stCondLst>
                                    <p:cond delay="0"/>
                                  </p:stCondLst>
                                  <p:childTnLst>
                                    <p:set>
                                      <p:cBhvr>
                                        <p:cTn id="72" dur="1" fill="hold">
                                          <p:stCondLst>
                                            <p:cond delay="0"/>
                                          </p:stCondLst>
                                        </p:cTn>
                                        <p:tgtEl>
                                          <p:spTgt spid="10"/>
                                        </p:tgtEl>
                                        <p:attrNameLst>
                                          <p:attrName>style.visibility</p:attrName>
                                        </p:attrNameLst>
                                      </p:cBhvr>
                                      <p:to>
                                        <p:strVal val="visible"/>
                                      </p:to>
                                    </p:set>
                                    <p:anim calcmode="lin" valueType="num">
                                      <p:cBhvr>
                                        <p:cTn id="73" dur="500" fill="hold"/>
                                        <p:tgtEl>
                                          <p:spTgt spid="10"/>
                                        </p:tgtEl>
                                        <p:attrNameLst>
                                          <p:attrName>ppt_w</p:attrName>
                                        </p:attrNameLst>
                                      </p:cBhvr>
                                      <p:tavLst>
                                        <p:tav tm="0">
                                          <p:val>
                                            <p:fltVal val="0"/>
                                          </p:val>
                                        </p:tav>
                                        <p:tav tm="100000">
                                          <p:val>
                                            <p:strVal val="#ppt_w"/>
                                          </p:val>
                                        </p:tav>
                                      </p:tavLst>
                                    </p:anim>
                                    <p:anim calcmode="lin" valueType="num">
                                      <p:cBhvr>
                                        <p:cTn id="74" dur="500" fill="hold"/>
                                        <p:tgtEl>
                                          <p:spTgt spid="10"/>
                                        </p:tgtEl>
                                        <p:attrNameLst>
                                          <p:attrName>ppt_h</p:attrName>
                                        </p:attrNameLst>
                                      </p:cBhvr>
                                      <p:tavLst>
                                        <p:tav tm="0">
                                          <p:val>
                                            <p:fltVal val="0"/>
                                          </p:val>
                                        </p:tav>
                                        <p:tav tm="100000">
                                          <p:val>
                                            <p:strVal val="#ppt_h"/>
                                          </p:val>
                                        </p:tav>
                                      </p:tavLst>
                                    </p:anim>
                                    <p:animEffect transition="in" filter="fade">
                                      <p:cBhvr>
                                        <p:cTn id="75" dur="500"/>
                                        <p:tgtEl>
                                          <p:spTgt spid="10"/>
                                        </p:tgtEl>
                                      </p:cBhvr>
                                    </p:animEffect>
                                  </p:childTnLst>
                                </p:cTn>
                              </p:par>
                            </p:childTnLst>
                          </p:cTn>
                        </p:par>
                      </p:childTnLst>
                    </p:cTn>
                  </p:par>
                  <p:par>
                    <p:cTn id="76" fill="hold">
                      <p:stCondLst>
                        <p:cond delay="indefinite"/>
                      </p:stCondLst>
                      <p:childTnLst>
                        <p:par>
                          <p:cTn id="77" fill="hold">
                            <p:stCondLst>
                              <p:cond delay="0"/>
                            </p:stCondLst>
                            <p:childTnLst>
                              <p:par>
                                <p:cTn id="78" presetID="12" presetClass="entr" presetSubtype="8" fill="hold" nodeType="clickEffect">
                                  <p:stCondLst>
                                    <p:cond delay="0"/>
                                  </p:stCondLst>
                                  <p:childTnLst>
                                    <p:set>
                                      <p:cBhvr>
                                        <p:cTn id="79" dur="1" fill="hold">
                                          <p:stCondLst>
                                            <p:cond delay="0"/>
                                          </p:stCondLst>
                                        </p:cTn>
                                        <p:tgtEl>
                                          <p:spTgt spid="15"/>
                                        </p:tgtEl>
                                        <p:attrNameLst>
                                          <p:attrName>style.visibility</p:attrName>
                                        </p:attrNameLst>
                                      </p:cBhvr>
                                      <p:to>
                                        <p:strVal val="visible"/>
                                      </p:to>
                                    </p:set>
                                    <p:animEffect transition="in" filter="slide(fromLeft)">
                                      <p:cBhvr>
                                        <p:cTn id="80" dur="500"/>
                                        <p:tgtEl>
                                          <p:spTgt spid="15"/>
                                        </p:tgtEl>
                                      </p:cBhvr>
                                    </p:animEffect>
                                  </p:childTnLst>
                                </p:cTn>
                              </p:par>
                            </p:childTnLst>
                          </p:cTn>
                        </p:par>
                      </p:childTnLst>
                    </p:cTn>
                  </p:par>
                  <p:par>
                    <p:cTn id="81" fill="hold">
                      <p:stCondLst>
                        <p:cond delay="indefinite"/>
                      </p:stCondLst>
                      <p:childTnLst>
                        <p:par>
                          <p:cTn id="82" fill="hold">
                            <p:stCondLst>
                              <p:cond delay="0"/>
                            </p:stCondLst>
                            <p:childTnLst>
                              <p:par>
                                <p:cTn id="83" presetID="53" presetClass="entr" presetSubtype="0" fill="hold" grpId="0" nodeType="clickEffect">
                                  <p:stCondLst>
                                    <p:cond delay="0"/>
                                  </p:stCondLst>
                                  <p:childTnLst>
                                    <p:set>
                                      <p:cBhvr>
                                        <p:cTn id="84" dur="1" fill="hold">
                                          <p:stCondLst>
                                            <p:cond delay="0"/>
                                          </p:stCondLst>
                                        </p:cTn>
                                        <p:tgtEl>
                                          <p:spTgt spid="11"/>
                                        </p:tgtEl>
                                        <p:attrNameLst>
                                          <p:attrName>style.visibility</p:attrName>
                                        </p:attrNameLst>
                                      </p:cBhvr>
                                      <p:to>
                                        <p:strVal val="visible"/>
                                      </p:to>
                                    </p:set>
                                    <p:anim calcmode="lin" valueType="num">
                                      <p:cBhvr>
                                        <p:cTn id="85" dur="500" fill="hold"/>
                                        <p:tgtEl>
                                          <p:spTgt spid="11"/>
                                        </p:tgtEl>
                                        <p:attrNameLst>
                                          <p:attrName>ppt_w</p:attrName>
                                        </p:attrNameLst>
                                      </p:cBhvr>
                                      <p:tavLst>
                                        <p:tav tm="0">
                                          <p:val>
                                            <p:fltVal val="0"/>
                                          </p:val>
                                        </p:tav>
                                        <p:tav tm="100000">
                                          <p:val>
                                            <p:strVal val="#ppt_w"/>
                                          </p:val>
                                        </p:tav>
                                      </p:tavLst>
                                    </p:anim>
                                    <p:anim calcmode="lin" valueType="num">
                                      <p:cBhvr>
                                        <p:cTn id="86" dur="500" fill="hold"/>
                                        <p:tgtEl>
                                          <p:spTgt spid="11"/>
                                        </p:tgtEl>
                                        <p:attrNameLst>
                                          <p:attrName>ppt_h</p:attrName>
                                        </p:attrNameLst>
                                      </p:cBhvr>
                                      <p:tavLst>
                                        <p:tav tm="0">
                                          <p:val>
                                            <p:fltVal val="0"/>
                                          </p:val>
                                        </p:tav>
                                        <p:tav tm="100000">
                                          <p:val>
                                            <p:strVal val="#ppt_h"/>
                                          </p:val>
                                        </p:tav>
                                      </p:tavLst>
                                    </p:anim>
                                    <p:animEffect transition="in" filter="fade">
                                      <p:cBhvr>
                                        <p:cTn id="87" dur="500"/>
                                        <p:tgtEl>
                                          <p:spTgt spid="11"/>
                                        </p:tgtEl>
                                      </p:cBhvr>
                                    </p:animEffect>
                                  </p:childTnLst>
                                </p:cTn>
                              </p:par>
                            </p:childTnLst>
                          </p:cTn>
                        </p:par>
                      </p:childTnLst>
                    </p:cTn>
                  </p:par>
                  <p:par>
                    <p:cTn id="88" fill="hold">
                      <p:stCondLst>
                        <p:cond delay="indefinite"/>
                      </p:stCondLst>
                      <p:childTnLst>
                        <p:par>
                          <p:cTn id="89" fill="hold">
                            <p:stCondLst>
                              <p:cond delay="0"/>
                            </p:stCondLst>
                            <p:childTnLst>
                              <p:par>
                                <p:cTn id="90" presetID="53" presetClass="entr" presetSubtype="0" fill="hold" grpId="0" nodeType="clickEffect">
                                  <p:stCondLst>
                                    <p:cond delay="0"/>
                                  </p:stCondLst>
                                  <p:childTnLst>
                                    <p:set>
                                      <p:cBhvr>
                                        <p:cTn id="91" dur="1" fill="hold">
                                          <p:stCondLst>
                                            <p:cond delay="0"/>
                                          </p:stCondLst>
                                        </p:cTn>
                                        <p:tgtEl>
                                          <p:spTgt spid="22"/>
                                        </p:tgtEl>
                                        <p:attrNameLst>
                                          <p:attrName>style.visibility</p:attrName>
                                        </p:attrNameLst>
                                      </p:cBhvr>
                                      <p:to>
                                        <p:strVal val="visible"/>
                                      </p:to>
                                    </p:set>
                                    <p:anim calcmode="lin" valueType="num">
                                      <p:cBhvr>
                                        <p:cTn id="92" dur="500" fill="hold"/>
                                        <p:tgtEl>
                                          <p:spTgt spid="22"/>
                                        </p:tgtEl>
                                        <p:attrNameLst>
                                          <p:attrName>ppt_w</p:attrName>
                                        </p:attrNameLst>
                                      </p:cBhvr>
                                      <p:tavLst>
                                        <p:tav tm="0">
                                          <p:val>
                                            <p:fltVal val="0"/>
                                          </p:val>
                                        </p:tav>
                                        <p:tav tm="100000">
                                          <p:val>
                                            <p:strVal val="#ppt_w"/>
                                          </p:val>
                                        </p:tav>
                                      </p:tavLst>
                                    </p:anim>
                                    <p:anim calcmode="lin" valueType="num">
                                      <p:cBhvr>
                                        <p:cTn id="93" dur="500" fill="hold"/>
                                        <p:tgtEl>
                                          <p:spTgt spid="22"/>
                                        </p:tgtEl>
                                        <p:attrNameLst>
                                          <p:attrName>ppt_h</p:attrName>
                                        </p:attrNameLst>
                                      </p:cBhvr>
                                      <p:tavLst>
                                        <p:tav tm="0">
                                          <p:val>
                                            <p:fltVal val="0"/>
                                          </p:val>
                                        </p:tav>
                                        <p:tav tm="100000">
                                          <p:val>
                                            <p:strVal val="#ppt_h"/>
                                          </p:val>
                                        </p:tav>
                                      </p:tavLst>
                                    </p:anim>
                                    <p:animEffect transition="in" filter="fade">
                                      <p:cBhvr>
                                        <p:cTn id="94" dur="500"/>
                                        <p:tgtEl>
                                          <p:spTgt spid="22"/>
                                        </p:tgtEl>
                                      </p:cBhvr>
                                    </p:animEffect>
                                  </p:childTnLst>
                                </p:cTn>
                              </p:par>
                            </p:childTnLst>
                          </p:cTn>
                        </p:par>
                      </p:childTnLst>
                    </p:cTn>
                  </p:par>
                  <p:par>
                    <p:cTn id="95" fill="hold">
                      <p:stCondLst>
                        <p:cond delay="indefinite"/>
                      </p:stCondLst>
                      <p:childTnLst>
                        <p:par>
                          <p:cTn id="96" fill="hold">
                            <p:stCondLst>
                              <p:cond delay="0"/>
                            </p:stCondLst>
                            <p:childTnLst>
                              <p:par>
                                <p:cTn id="97" presetID="53" presetClass="entr" presetSubtype="0" fill="hold" grpId="0" nodeType="clickEffect">
                                  <p:stCondLst>
                                    <p:cond delay="0"/>
                                  </p:stCondLst>
                                  <p:childTnLst>
                                    <p:set>
                                      <p:cBhvr>
                                        <p:cTn id="98" dur="1" fill="hold">
                                          <p:stCondLst>
                                            <p:cond delay="0"/>
                                          </p:stCondLst>
                                        </p:cTn>
                                        <p:tgtEl>
                                          <p:spTgt spid="23"/>
                                        </p:tgtEl>
                                        <p:attrNameLst>
                                          <p:attrName>style.visibility</p:attrName>
                                        </p:attrNameLst>
                                      </p:cBhvr>
                                      <p:to>
                                        <p:strVal val="visible"/>
                                      </p:to>
                                    </p:set>
                                    <p:anim calcmode="lin" valueType="num">
                                      <p:cBhvr>
                                        <p:cTn id="99" dur="500" fill="hold"/>
                                        <p:tgtEl>
                                          <p:spTgt spid="23"/>
                                        </p:tgtEl>
                                        <p:attrNameLst>
                                          <p:attrName>ppt_w</p:attrName>
                                        </p:attrNameLst>
                                      </p:cBhvr>
                                      <p:tavLst>
                                        <p:tav tm="0">
                                          <p:val>
                                            <p:fltVal val="0"/>
                                          </p:val>
                                        </p:tav>
                                        <p:tav tm="100000">
                                          <p:val>
                                            <p:strVal val="#ppt_w"/>
                                          </p:val>
                                        </p:tav>
                                      </p:tavLst>
                                    </p:anim>
                                    <p:anim calcmode="lin" valueType="num">
                                      <p:cBhvr>
                                        <p:cTn id="100" dur="500" fill="hold"/>
                                        <p:tgtEl>
                                          <p:spTgt spid="23"/>
                                        </p:tgtEl>
                                        <p:attrNameLst>
                                          <p:attrName>ppt_h</p:attrName>
                                        </p:attrNameLst>
                                      </p:cBhvr>
                                      <p:tavLst>
                                        <p:tav tm="0">
                                          <p:val>
                                            <p:fltVal val="0"/>
                                          </p:val>
                                        </p:tav>
                                        <p:tav tm="100000">
                                          <p:val>
                                            <p:strVal val="#ppt_h"/>
                                          </p:val>
                                        </p:tav>
                                      </p:tavLst>
                                    </p:anim>
                                    <p:animEffect transition="in" filter="fade">
                                      <p:cBhvr>
                                        <p:cTn id="10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6" grpId="0"/>
      <p:bldP spid="17" grpId="0"/>
      <p:bldP spid="18" grpId="0"/>
      <p:bldP spid="22" grpId="0"/>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矩形 51"/>
          <p:cNvSpPr/>
          <p:nvPr/>
        </p:nvSpPr>
        <p:spPr>
          <a:xfrm>
            <a:off x="854102" y="422621"/>
            <a:ext cx="6647975" cy="523220"/>
          </a:xfrm>
          <a:prstGeom prst="rect">
            <a:avLst/>
          </a:prstGeom>
        </p:spPr>
        <p:txBody>
          <a:bodyPr wrap="none">
            <a:spAutoFit/>
          </a:bodyPr>
          <a:lstStyle/>
          <a:p>
            <a:pPr algn="ctr">
              <a:defRPr/>
            </a:pPr>
            <a:r>
              <a:rPr lang="zh-CN" altLang="en-US" sz="2800" b="1" dirty="0" smtClean="0">
                <a:solidFill>
                  <a:schemeClr val="tx1">
                    <a:lumMod val="85000"/>
                    <a:lumOff val="15000"/>
                  </a:schemeClr>
                </a:solidFill>
                <a:latin typeface="+mn-ea"/>
                <a:ea typeface="+mn-ea"/>
                <a:sym typeface="Arial" panose="020B0604020202020204" pitchFamily="34" charset="0"/>
              </a:rPr>
              <a:t>细胞的分裂过程中有没有物质的变化呢？</a:t>
            </a:r>
            <a:endParaRPr lang="zh-CN" altLang="en-US" sz="2800" b="1" dirty="0">
              <a:solidFill>
                <a:schemeClr val="tx1">
                  <a:lumMod val="85000"/>
                  <a:lumOff val="15000"/>
                </a:schemeClr>
              </a:solidFill>
              <a:latin typeface="+mn-ea"/>
              <a:ea typeface="+mn-ea"/>
              <a:sym typeface="Arial" panose="020B0604020202020204" pitchFamily="34" charset="0"/>
            </a:endParaRPr>
          </a:p>
        </p:txBody>
      </p:sp>
      <p:pic>
        <p:nvPicPr>
          <p:cNvPr id="53" name="图片 52"/>
          <p:cNvPicPr>
            <a:picLocks noChangeAspect="1"/>
          </p:cNvPicPr>
          <p:nvPr/>
        </p:nvPicPr>
        <p:blipFill>
          <a:blip r:embed="rId3" cstate="print"/>
          <a:stretch>
            <a:fillRect/>
          </a:stretch>
        </p:blipFill>
        <p:spPr>
          <a:xfrm>
            <a:off x="277900" y="394046"/>
            <a:ext cx="607500" cy="573750"/>
          </a:xfrm>
          <a:prstGeom prst="rect">
            <a:avLst/>
          </a:prstGeom>
          <a:effectLst>
            <a:outerShdw blurRad="50800" dist="38100" dir="2700000" algn="tl" rotWithShape="0">
              <a:prstClr val="black">
                <a:alpha val="40000"/>
              </a:prstClr>
            </a:outerShdw>
          </a:effectLst>
        </p:spPr>
      </p:pic>
      <p:pic>
        <p:nvPicPr>
          <p:cNvPr id="31746" name="Picture 2" descr="https://ss1.bdstatic.com/70cFuXSh_Q1YnxGkpoWK1HF6hhy/it/u=3239499208,510895465&amp;fm=26&amp;gp=0.jpg"/>
          <p:cNvPicPr>
            <a:picLocks noChangeAspect="1" noChangeArrowheads="1"/>
          </p:cNvPicPr>
          <p:nvPr/>
        </p:nvPicPr>
        <p:blipFill>
          <a:blip r:embed="rId4" cstate="print"/>
          <a:srcRect/>
          <a:stretch>
            <a:fillRect/>
          </a:stretch>
        </p:blipFill>
        <p:spPr bwMode="auto">
          <a:xfrm>
            <a:off x="1141412" y="1257299"/>
            <a:ext cx="4028153" cy="3943351"/>
          </a:xfrm>
          <a:prstGeom prst="rect">
            <a:avLst/>
          </a:prstGeom>
          <a:noFill/>
        </p:spPr>
      </p:pic>
      <p:sp>
        <p:nvSpPr>
          <p:cNvPr id="54" name="TextBox 53"/>
          <p:cNvSpPr txBox="1"/>
          <p:nvPr/>
        </p:nvSpPr>
        <p:spPr>
          <a:xfrm>
            <a:off x="571501" y="5414962"/>
            <a:ext cx="5594801" cy="523220"/>
          </a:xfrm>
          <a:prstGeom prst="rect">
            <a:avLst/>
          </a:prstGeom>
          <a:noFill/>
        </p:spPr>
        <p:txBody>
          <a:bodyPr wrap="none" rtlCol="0">
            <a:spAutoFit/>
          </a:bodyPr>
          <a:lstStyle/>
          <a:p>
            <a:r>
              <a:rPr lang="zh-CN" altLang="en-US" sz="2800" b="1" dirty="0" smtClean="0">
                <a:latin typeface="隶书" pitchFamily="49" charset="-122"/>
                <a:ea typeface="隶书" pitchFamily="49" charset="-122"/>
              </a:rPr>
              <a:t>光学显微镜下洋葱根尖的细胞分裂</a:t>
            </a:r>
            <a:endParaRPr lang="zh-CN" altLang="en-US" sz="2800" b="1" dirty="0">
              <a:latin typeface="隶书" pitchFamily="49" charset="-122"/>
              <a:ea typeface="隶书" pitchFamily="49" charset="-122"/>
            </a:endParaRPr>
          </a:p>
        </p:txBody>
      </p:sp>
      <p:sp>
        <p:nvSpPr>
          <p:cNvPr id="55" name="TextBox 54"/>
          <p:cNvSpPr txBox="1"/>
          <p:nvPr/>
        </p:nvSpPr>
        <p:spPr>
          <a:xfrm>
            <a:off x="5500687" y="1885950"/>
            <a:ext cx="1261884" cy="523220"/>
          </a:xfrm>
          <a:prstGeom prst="borderCallout1">
            <a:avLst>
              <a:gd name="adj1" fmla="val 18750"/>
              <a:gd name="adj2" fmla="val -8333"/>
              <a:gd name="adj3" fmla="val 218997"/>
              <a:gd name="adj4" fmla="val -238739"/>
            </a:avLst>
          </a:prstGeom>
          <a:noFill/>
          <a:ln w="28575">
            <a:solidFill>
              <a:srgbClr val="FF0000"/>
            </a:solidFill>
          </a:ln>
        </p:spPr>
        <p:txBody>
          <a:bodyPr wrap="none" rtlCol="0">
            <a:spAutoFit/>
          </a:bodyPr>
          <a:lstStyle/>
          <a:p>
            <a:r>
              <a:rPr lang="zh-CN" altLang="en-US" sz="2800" b="1" dirty="0" smtClean="0">
                <a:solidFill>
                  <a:srgbClr val="FF0000"/>
                </a:solidFill>
              </a:rPr>
              <a:t>染色体</a:t>
            </a:r>
            <a:endParaRPr lang="zh-CN" altLang="en-US" sz="2800" b="1" dirty="0">
              <a:solidFill>
                <a:srgbClr val="FF0000"/>
              </a:solidFill>
            </a:endParaRPr>
          </a:p>
        </p:txBody>
      </p:sp>
      <p:sp>
        <p:nvSpPr>
          <p:cNvPr id="56" name="TextBox 55"/>
          <p:cNvSpPr txBox="1"/>
          <p:nvPr/>
        </p:nvSpPr>
        <p:spPr>
          <a:xfrm>
            <a:off x="6745306" y="2357436"/>
            <a:ext cx="5218095" cy="523220"/>
          </a:xfrm>
          <a:prstGeom prst="rect">
            <a:avLst/>
          </a:prstGeom>
          <a:noFill/>
        </p:spPr>
        <p:txBody>
          <a:bodyPr wrap="square" rtlCol="0">
            <a:spAutoFit/>
          </a:bodyPr>
          <a:lstStyle/>
          <a:p>
            <a:r>
              <a:rPr lang="zh-CN" altLang="en-US" sz="2800" b="1" dirty="0" smtClean="0">
                <a:solidFill>
                  <a:srgbClr val="FF0000"/>
                </a:solidFill>
              </a:rPr>
              <a:t>（遗传物质的载体）</a:t>
            </a:r>
            <a:endParaRPr lang="zh-CN" altLang="en-US" sz="2800" b="1" dirty="0">
              <a:solidFill>
                <a:srgbClr val="FF0000"/>
              </a:solidFill>
            </a:endParaRPr>
          </a:p>
        </p:txBody>
      </p:sp>
      <p:pic>
        <p:nvPicPr>
          <p:cNvPr id="31748" name="Picture 4" descr="https://ss0.bdstatic.com/70cFuHSh_Q1YnxGkpoWK1HF6hhy/it/u=3714370699,2844511051&amp;fm=26&amp;gp=0.jpg"/>
          <p:cNvPicPr>
            <a:picLocks noChangeAspect="1" noChangeArrowheads="1"/>
          </p:cNvPicPr>
          <p:nvPr/>
        </p:nvPicPr>
        <p:blipFill>
          <a:blip r:embed="rId5" cstate="print"/>
          <a:srcRect/>
          <a:stretch>
            <a:fillRect/>
          </a:stretch>
        </p:blipFill>
        <p:spPr bwMode="auto">
          <a:xfrm>
            <a:off x="5556250" y="2800348"/>
            <a:ext cx="5888037" cy="2571195"/>
          </a:xfrm>
          <a:prstGeom prst="rect">
            <a:avLst/>
          </a:prstGeom>
          <a:noFill/>
        </p:spPr>
      </p:pic>
      <p:sp>
        <p:nvSpPr>
          <p:cNvPr id="57" name="椭圆 56"/>
          <p:cNvSpPr/>
          <p:nvPr/>
        </p:nvSpPr>
        <p:spPr bwMode="auto">
          <a:xfrm>
            <a:off x="8143875" y="4514850"/>
            <a:ext cx="871538" cy="728663"/>
          </a:xfrm>
          <a:prstGeom prst="ellipse">
            <a:avLst/>
          </a:prstGeom>
          <a:noFill/>
          <a:ln w="2857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58" name="椭圆 57"/>
          <p:cNvSpPr/>
          <p:nvPr/>
        </p:nvSpPr>
        <p:spPr bwMode="auto">
          <a:xfrm>
            <a:off x="9572626" y="3643313"/>
            <a:ext cx="742950" cy="628650"/>
          </a:xfrm>
          <a:prstGeom prst="ellipse">
            <a:avLst/>
          </a:prstGeom>
          <a:noFill/>
          <a:ln w="2857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59" name="TextBox 58"/>
          <p:cNvSpPr txBox="1"/>
          <p:nvPr/>
        </p:nvSpPr>
        <p:spPr>
          <a:xfrm>
            <a:off x="7315200" y="1128713"/>
            <a:ext cx="963725" cy="523220"/>
          </a:xfrm>
          <a:prstGeom prst="rect">
            <a:avLst/>
          </a:prstGeom>
          <a:noFill/>
        </p:spPr>
        <p:txBody>
          <a:bodyPr wrap="none" rtlCol="0">
            <a:spAutoFit/>
          </a:bodyPr>
          <a:lstStyle/>
          <a:p>
            <a:r>
              <a:rPr lang="en-US" altLang="zh-CN" sz="2800" b="1" dirty="0" smtClean="0">
                <a:solidFill>
                  <a:srgbClr val="FF0000"/>
                </a:solidFill>
              </a:rPr>
              <a:t>DNA</a:t>
            </a:r>
            <a:endParaRPr lang="zh-CN" altLang="en-US" sz="2800" b="1" dirty="0">
              <a:solidFill>
                <a:srgbClr val="FF0000"/>
              </a:solidFill>
            </a:endParaRPr>
          </a:p>
        </p:txBody>
      </p:sp>
      <p:sp>
        <p:nvSpPr>
          <p:cNvPr id="60" name="TextBox 59"/>
          <p:cNvSpPr txBox="1"/>
          <p:nvPr/>
        </p:nvSpPr>
        <p:spPr>
          <a:xfrm>
            <a:off x="8558213" y="1128713"/>
            <a:ext cx="1261884" cy="523220"/>
          </a:xfrm>
          <a:prstGeom prst="rect">
            <a:avLst/>
          </a:prstGeom>
          <a:noFill/>
        </p:spPr>
        <p:txBody>
          <a:bodyPr wrap="none" rtlCol="0">
            <a:spAutoFit/>
          </a:bodyPr>
          <a:lstStyle/>
          <a:p>
            <a:r>
              <a:rPr lang="zh-CN" altLang="en-US" sz="2800" b="1" dirty="0" smtClean="0">
                <a:solidFill>
                  <a:srgbClr val="FF0000"/>
                </a:solidFill>
              </a:rPr>
              <a:t>蛋白质</a:t>
            </a:r>
            <a:endParaRPr lang="zh-CN" altLang="en-US" sz="2800" b="1" dirty="0">
              <a:solidFill>
                <a:srgbClr val="FF0000"/>
              </a:solidFill>
            </a:endParaRPr>
          </a:p>
        </p:txBody>
      </p:sp>
      <p:sp>
        <p:nvSpPr>
          <p:cNvPr id="61" name="TextBox 60"/>
          <p:cNvSpPr txBox="1"/>
          <p:nvPr/>
        </p:nvSpPr>
        <p:spPr>
          <a:xfrm>
            <a:off x="8201025" y="1128713"/>
            <a:ext cx="394660" cy="523220"/>
          </a:xfrm>
          <a:prstGeom prst="rect">
            <a:avLst/>
          </a:prstGeom>
          <a:noFill/>
        </p:spPr>
        <p:txBody>
          <a:bodyPr wrap="none" rtlCol="0">
            <a:spAutoFit/>
          </a:bodyPr>
          <a:lstStyle/>
          <a:p>
            <a:r>
              <a:rPr lang="en-US" altLang="zh-CN" sz="2800" dirty="0" smtClean="0"/>
              <a:t>+</a:t>
            </a:r>
            <a:endParaRPr lang="zh-CN" altLang="en-US" sz="2800" dirty="0"/>
          </a:p>
        </p:txBody>
      </p:sp>
      <p:cxnSp>
        <p:nvCxnSpPr>
          <p:cNvPr id="63" name="形状 62"/>
          <p:cNvCxnSpPr>
            <a:stCxn id="55" idx="3"/>
            <a:endCxn id="59" idx="1"/>
          </p:cNvCxnSpPr>
          <p:nvPr/>
        </p:nvCxnSpPr>
        <p:spPr bwMode="auto">
          <a:xfrm rot="5400000" flipH="1" flipV="1">
            <a:off x="6475601" y="1046352"/>
            <a:ext cx="495627" cy="1183571"/>
          </a:xfrm>
          <a:prstGeom prst="bentConnector2">
            <a:avLst/>
          </a:prstGeom>
          <a:solidFill>
            <a:schemeClr val="accent1"/>
          </a:solidFill>
          <a:ln w="9525" cap="flat" cmpd="sng" algn="ctr">
            <a:solidFill>
              <a:schemeClr val="tx1"/>
            </a:solidFill>
            <a:prstDash val="solid"/>
            <a:round/>
            <a:headEnd type="none" w="med" len="med"/>
            <a:tailEnd type="arrow"/>
          </a:ln>
        </p:spPr>
      </p:cxnSp>
      <p:sp>
        <p:nvSpPr>
          <p:cNvPr id="65" name="TextBox 64"/>
          <p:cNvSpPr txBox="1"/>
          <p:nvPr/>
        </p:nvSpPr>
        <p:spPr>
          <a:xfrm>
            <a:off x="8372475" y="342901"/>
            <a:ext cx="1674584" cy="578882"/>
          </a:xfrm>
          <a:prstGeom prst="wedgeRoundRectCallout">
            <a:avLst>
              <a:gd name="adj1" fmla="val -77997"/>
              <a:gd name="adj2" fmla="val 92117"/>
              <a:gd name="adj3" fmla="val 16667"/>
            </a:avLst>
          </a:prstGeom>
          <a:noFill/>
          <a:ln>
            <a:solidFill>
              <a:srgbClr val="FF0000"/>
            </a:solidFill>
          </a:ln>
        </p:spPr>
        <p:txBody>
          <a:bodyPr wrap="none" rtlCol="0">
            <a:spAutoFit/>
          </a:bodyPr>
          <a:lstStyle/>
          <a:p>
            <a:r>
              <a:rPr lang="zh-CN" altLang="en-US" sz="2800" b="1" dirty="0" smtClean="0"/>
              <a:t>遗传物质</a:t>
            </a:r>
            <a:endParaRPr lang="zh-CN" altLang="en-US" sz="2800" b="1" dirty="0"/>
          </a:p>
        </p:txBody>
      </p:sp>
      <p:sp>
        <p:nvSpPr>
          <p:cNvPr id="66" name="TextBox 65"/>
          <p:cNvSpPr txBox="1"/>
          <p:nvPr/>
        </p:nvSpPr>
        <p:spPr>
          <a:xfrm>
            <a:off x="6731018" y="1857373"/>
            <a:ext cx="5218095" cy="523220"/>
          </a:xfrm>
          <a:prstGeom prst="rect">
            <a:avLst/>
          </a:prstGeom>
          <a:noFill/>
        </p:spPr>
        <p:txBody>
          <a:bodyPr wrap="square" rtlCol="0">
            <a:spAutoFit/>
          </a:bodyPr>
          <a:lstStyle/>
          <a:p>
            <a:r>
              <a:rPr lang="zh-CN" altLang="en-US" sz="2800" dirty="0" smtClean="0"/>
              <a:t>（被</a:t>
            </a:r>
            <a:r>
              <a:rPr lang="zh-CN" altLang="en-US" sz="2800" b="1" dirty="0" smtClean="0">
                <a:solidFill>
                  <a:srgbClr val="0070C0"/>
                </a:solidFill>
              </a:rPr>
              <a:t>碱性染料</a:t>
            </a:r>
            <a:r>
              <a:rPr lang="zh-CN" altLang="en-US" sz="2800" dirty="0" smtClean="0"/>
              <a:t>染成深色的物质）</a:t>
            </a:r>
            <a:endParaRPr lang="zh-CN" altLang="en-US" sz="2800" dirty="0"/>
          </a:p>
        </p:txBody>
      </p:sp>
    </p:spTree>
    <p:custDataLst>
      <p:tags r:id="rId1"/>
    </p:custDataLst>
    <p:extLst>
      <p:ext uri="{BB962C8B-B14F-4D97-AF65-F5344CB8AC3E}">
        <p14:creationId xmlns:p14="http://schemas.microsoft.com/office/powerpoint/2010/main" val="613251990"/>
      </p:ext>
    </p:extLst>
  </p:cSld>
  <p:clrMapOvr>
    <a:masterClrMapping/>
  </p:clrMapOvr>
  <mc:AlternateContent xmlns:mc="http://schemas.openxmlformats.org/markup-compatibility/2006" xmlns:p14="http://schemas.microsoft.com/office/powerpoint/2010/main">
    <mc:Choice Requires="p14">
      <p:transition spd="slow" p14:dur="1600" advTm="4311">
        <p14:prism isInverted="1"/>
      </p:transition>
    </mc:Choice>
    <mc:Fallback xmlns="">
      <p:transition spd="slow" advTm="4311">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500" fill="hold"/>
                                        <p:tgtEl>
                                          <p:spTgt spid="52"/>
                                        </p:tgtEl>
                                        <p:attrNameLst>
                                          <p:attrName>ppt_w</p:attrName>
                                        </p:attrNameLst>
                                      </p:cBhvr>
                                      <p:tavLst>
                                        <p:tav tm="0">
                                          <p:val>
                                            <p:fltVal val="0"/>
                                          </p:val>
                                        </p:tav>
                                        <p:tav tm="100000">
                                          <p:val>
                                            <p:strVal val="#ppt_w"/>
                                          </p:val>
                                        </p:tav>
                                      </p:tavLst>
                                    </p:anim>
                                    <p:anim calcmode="lin" valueType="num">
                                      <p:cBhvr>
                                        <p:cTn id="8" dur="500" fill="hold"/>
                                        <p:tgtEl>
                                          <p:spTgt spid="52"/>
                                        </p:tgtEl>
                                        <p:attrNameLst>
                                          <p:attrName>ppt_h</p:attrName>
                                        </p:attrNameLst>
                                      </p:cBhvr>
                                      <p:tavLst>
                                        <p:tav tm="0">
                                          <p:val>
                                            <p:fltVal val="0"/>
                                          </p:val>
                                        </p:tav>
                                        <p:tav tm="100000">
                                          <p:val>
                                            <p:strVal val="#ppt_h"/>
                                          </p:val>
                                        </p:tav>
                                      </p:tavLst>
                                    </p:anim>
                                    <p:animEffect transition="in" filter="fade">
                                      <p:cBhvr>
                                        <p:cTn id="9" dur="500"/>
                                        <p:tgtEl>
                                          <p:spTgt spid="5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1746"/>
                                        </p:tgtEl>
                                        <p:attrNameLst>
                                          <p:attrName>style.visibility</p:attrName>
                                        </p:attrNameLst>
                                      </p:cBhvr>
                                      <p:to>
                                        <p:strVal val="visible"/>
                                      </p:to>
                                    </p:set>
                                    <p:anim calcmode="lin" valueType="num">
                                      <p:cBhvr>
                                        <p:cTn id="14" dur="500" fill="hold"/>
                                        <p:tgtEl>
                                          <p:spTgt spid="31746"/>
                                        </p:tgtEl>
                                        <p:attrNameLst>
                                          <p:attrName>ppt_w</p:attrName>
                                        </p:attrNameLst>
                                      </p:cBhvr>
                                      <p:tavLst>
                                        <p:tav tm="0">
                                          <p:val>
                                            <p:fltVal val="0"/>
                                          </p:val>
                                        </p:tav>
                                        <p:tav tm="100000">
                                          <p:val>
                                            <p:strVal val="#ppt_w"/>
                                          </p:val>
                                        </p:tav>
                                      </p:tavLst>
                                    </p:anim>
                                    <p:anim calcmode="lin" valueType="num">
                                      <p:cBhvr>
                                        <p:cTn id="15" dur="500" fill="hold"/>
                                        <p:tgtEl>
                                          <p:spTgt spid="31746"/>
                                        </p:tgtEl>
                                        <p:attrNameLst>
                                          <p:attrName>ppt_h</p:attrName>
                                        </p:attrNameLst>
                                      </p:cBhvr>
                                      <p:tavLst>
                                        <p:tav tm="0">
                                          <p:val>
                                            <p:fltVal val="0"/>
                                          </p:val>
                                        </p:tav>
                                        <p:tav tm="100000">
                                          <p:val>
                                            <p:strVal val="#ppt_h"/>
                                          </p:val>
                                        </p:tav>
                                      </p:tavLst>
                                    </p:anim>
                                    <p:animEffect transition="in" filter="fade">
                                      <p:cBhvr>
                                        <p:cTn id="16" dur="500"/>
                                        <p:tgtEl>
                                          <p:spTgt spid="3174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54"/>
                                        </p:tgtEl>
                                        <p:attrNameLst>
                                          <p:attrName>style.visibility</p:attrName>
                                        </p:attrNameLst>
                                      </p:cBhvr>
                                      <p:to>
                                        <p:strVal val="visible"/>
                                      </p:to>
                                    </p:set>
                                    <p:anim calcmode="lin" valueType="num">
                                      <p:cBhvr>
                                        <p:cTn id="21" dur="500" fill="hold"/>
                                        <p:tgtEl>
                                          <p:spTgt spid="54"/>
                                        </p:tgtEl>
                                        <p:attrNameLst>
                                          <p:attrName>ppt_w</p:attrName>
                                        </p:attrNameLst>
                                      </p:cBhvr>
                                      <p:tavLst>
                                        <p:tav tm="0">
                                          <p:val>
                                            <p:fltVal val="0"/>
                                          </p:val>
                                        </p:tav>
                                        <p:tav tm="100000">
                                          <p:val>
                                            <p:strVal val="#ppt_w"/>
                                          </p:val>
                                        </p:tav>
                                      </p:tavLst>
                                    </p:anim>
                                    <p:anim calcmode="lin" valueType="num">
                                      <p:cBhvr>
                                        <p:cTn id="22" dur="500" fill="hold"/>
                                        <p:tgtEl>
                                          <p:spTgt spid="54"/>
                                        </p:tgtEl>
                                        <p:attrNameLst>
                                          <p:attrName>ppt_h</p:attrName>
                                        </p:attrNameLst>
                                      </p:cBhvr>
                                      <p:tavLst>
                                        <p:tav tm="0">
                                          <p:val>
                                            <p:fltVal val="0"/>
                                          </p:val>
                                        </p:tav>
                                        <p:tav tm="100000">
                                          <p:val>
                                            <p:strVal val="#ppt_h"/>
                                          </p:val>
                                        </p:tav>
                                      </p:tavLst>
                                    </p:anim>
                                    <p:animEffect transition="in" filter="fade">
                                      <p:cBhvr>
                                        <p:cTn id="23" dur="500"/>
                                        <p:tgtEl>
                                          <p:spTgt spid="5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55"/>
                                        </p:tgtEl>
                                        <p:attrNameLst>
                                          <p:attrName>style.visibility</p:attrName>
                                        </p:attrNameLst>
                                      </p:cBhvr>
                                      <p:to>
                                        <p:strVal val="visible"/>
                                      </p:to>
                                    </p:set>
                                    <p:anim calcmode="lin" valueType="num">
                                      <p:cBhvr>
                                        <p:cTn id="28" dur="500" fill="hold"/>
                                        <p:tgtEl>
                                          <p:spTgt spid="55"/>
                                        </p:tgtEl>
                                        <p:attrNameLst>
                                          <p:attrName>ppt_w</p:attrName>
                                        </p:attrNameLst>
                                      </p:cBhvr>
                                      <p:tavLst>
                                        <p:tav tm="0">
                                          <p:val>
                                            <p:fltVal val="0"/>
                                          </p:val>
                                        </p:tav>
                                        <p:tav tm="100000">
                                          <p:val>
                                            <p:strVal val="#ppt_w"/>
                                          </p:val>
                                        </p:tav>
                                      </p:tavLst>
                                    </p:anim>
                                    <p:anim calcmode="lin" valueType="num">
                                      <p:cBhvr>
                                        <p:cTn id="29" dur="500" fill="hold"/>
                                        <p:tgtEl>
                                          <p:spTgt spid="55"/>
                                        </p:tgtEl>
                                        <p:attrNameLst>
                                          <p:attrName>ppt_h</p:attrName>
                                        </p:attrNameLst>
                                      </p:cBhvr>
                                      <p:tavLst>
                                        <p:tav tm="0">
                                          <p:val>
                                            <p:fltVal val="0"/>
                                          </p:val>
                                        </p:tav>
                                        <p:tav tm="100000">
                                          <p:val>
                                            <p:strVal val="#ppt_h"/>
                                          </p:val>
                                        </p:tav>
                                      </p:tavLst>
                                    </p:anim>
                                    <p:animEffect transition="in" filter="fade">
                                      <p:cBhvr>
                                        <p:cTn id="30" dur="500"/>
                                        <p:tgtEl>
                                          <p:spTgt spid="55"/>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66"/>
                                        </p:tgtEl>
                                        <p:attrNameLst>
                                          <p:attrName>style.visibility</p:attrName>
                                        </p:attrNameLst>
                                      </p:cBhvr>
                                      <p:to>
                                        <p:strVal val="visible"/>
                                      </p:to>
                                    </p:set>
                                    <p:anim calcmode="lin" valueType="num">
                                      <p:cBhvr>
                                        <p:cTn id="35" dur="500" fill="hold"/>
                                        <p:tgtEl>
                                          <p:spTgt spid="66"/>
                                        </p:tgtEl>
                                        <p:attrNameLst>
                                          <p:attrName>ppt_w</p:attrName>
                                        </p:attrNameLst>
                                      </p:cBhvr>
                                      <p:tavLst>
                                        <p:tav tm="0">
                                          <p:val>
                                            <p:fltVal val="0"/>
                                          </p:val>
                                        </p:tav>
                                        <p:tav tm="100000">
                                          <p:val>
                                            <p:strVal val="#ppt_w"/>
                                          </p:val>
                                        </p:tav>
                                      </p:tavLst>
                                    </p:anim>
                                    <p:anim calcmode="lin" valueType="num">
                                      <p:cBhvr>
                                        <p:cTn id="36" dur="500" fill="hold"/>
                                        <p:tgtEl>
                                          <p:spTgt spid="66"/>
                                        </p:tgtEl>
                                        <p:attrNameLst>
                                          <p:attrName>ppt_h</p:attrName>
                                        </p:attrNameLst>
                                      </p:cBhvr>
                                      <p:tavLst>
                                        <p:tav tm="0">
                                          <p:val>
                                            <p:fltVal val="0"/>
                                          </p:val>
                                        </p:tav>
                                        <p:tav tm="100000">
                                          <p:val>
                                            <p:strVal val="#ppt_h"/>
                                          </p:val>
                                        </p:tav>
                                      </p:tavLst>
                                    </p:anim>
                                    <p:animEffect transition="in" filter="fade">
                                      <p:cBhvr>
                                        <p:cTn id="37" dur="500"/>
                                        <p:tgtEl>
                                          <p:spTgt spid="66"/>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31748"/>
                                        </p:tgtEl>
                                        <p:attrNameLst>
                                          <p:attrName>style.visibility</p:attrName>
                                        </p:attrNameLst>
                                      </p:cBhvr>
                                      <p:to>
                                        <p:strVal val="visible"/>
                                      </p:to>
                                    </p:set>
                                    <p:anim calcmode="lin" valueType="num">
                                      <p:cBhvr>
                                        <p:cTn id="42" dur="500" fill="hold"/>
                                        <p:tgtEl>
                                          <p:spTgt spid="31748"/>
                                        </p:tgtEl>
                                        <p:attrNameLst>
                                          <p:attrName>ppt_w</p:attrName>
                                        </p:attrNameLst>
                                      </p:cBhvr>
                                      <p:tavLst>
                                        <p:tav tm="0">
                                          <p:val>
                                            <p:fltVal val="0"/>
                                          </p:val>
                                        </p:tav>
                                        <p:tav tm="100000">
                                          <p:val>
                                            <p:strVal val="#ppt_w"/>
                                          </p:val>
                                        </p:tav>
                                      </p:tavLst>
                                    </p:anim>
                                    <p:anim calcmode="lin" valueType="num">
                                      <p:cBhvr>
                                        <p:cTn id="43" dur="500" fill="hold"/>
                                        <p:tgtEl>
                                          <p:spTgt spid="31748"/>
                                        </p:tgtEl>
                                        <p:attrNameLst>
                                          <p:attrName>ppt_h</p:attrName>
                                        </p:attrNameLst>
                                      </p:cBhvr>
                                      <p:tavLst>
                                        <p:tav tm="0">
                                          <p:val>
                                            <p:fltVal val="0"/>
                                          </p:val>
                                        </p:tav>
                                        <p:tav tm="100000">
                                          <p:val>
                                            <p:strVal val="#ppt_h"/>
                                          </p:val>
                                        </p:tav>
                                      </p:tavLst>
                                    </p:anim>
                                    <p:animEffect transition="in" filter="fade">
                                      <p:cBhvr>
                                        <p:cTn id="44" dur="500"/>
                                        <p:tgtEl>
                                          <p:spTgt spid="31748"/>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8" fill="hold" nodeType="clickEffect">
                                  <p:stCondLst>
                                    <p:cond delay="0"/>
                                  </p:stCondLst>
                                  <p:childTnLst>
                                    <p:set>
                                      <p:cBhvr>
                                        <p:cTn id="48" dur="1" fill="hold">
                                          <p:stCondLst>
                                            <p:cond delay="0"/>
                                          </p:stCondLst>
                                        </p:cTn>
                                        <p:tgtEl>
                                          <p:spTgt spid="63"/>
                                        </p:tgtEl>
                                        <p:attrNameLst>
                                          <p:attrName>style.visibility</p:attrName>
                                        </p:attrNameLst>
                                      </p:cBhvr>
                                      <p:to>
                                        <p:strVal val="visible"/>
                                      </p:to>
                                    </p:set>
                                    <p:animEffect transition="in" filter="slide(fromLeft)">
                                      <p:cBhvr>
                                        <p:cTn id="49" dur="500"/>
                                        <p:tgtEl>
                                          <p:spTgt spid="63"/>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0" fill="hold" grpId="0" nodeType="clickEffect">
                                  <p:stCondLst>
                                    <p:cond delay="0"/>
                                  </p:stCondLst>
                                  <p:childTnLst>
                                    <p:set>
                                      <p:cBhvr>
                                        <p:cTn id="53" dur="1" fill="hold">
                                          <p:stCondLst>
                                            <p:cond delay="0"/>
                                          </p:stCondLst>
                                        </p:cTn>
                                        <p:tgtEl>
                                          <p:spTgt spid="58"/>
                                        </p:tgtEl>
                                        <p:attrNameLst>
                                          <p:attrName>style.visibility</p:attrName>
                                        </p:attrNameLst>
                                      </p:cBhvr>
                                      <p:to>
                                        <p:strVal val="visible"/>
                                      </p:to>
                                    </p:set>
                                    <p:anim calcmode="lin" valueType="num">
                                      <p:cBhvr>
                                        <p:cTn id="54" dur="500" fill="hold"/>
                                        <p:tgtEl>
                                          <p:spTgt spid="58"/>
                                        </p:tgtEl>
                                        <p:attrNameLst>
                                          <p:attrName>ppt_w</p:attrName>
                                        </p:attrNameLst>
                                      </p:cBhvr>
                                      <p:tavLst>
                                        <p:tav tm="0">
                                          <p:val>
                                            <p:fltVal val="0"/>
                                          </p:val>
                                        </p:tav>
                                        <p:tav tm="100000">
                                          <p:val>
                                            <p:strVal val="#ppt_w"/>
                                          </p:val>
                                        </p:tav>
                                      </p:tavLst>
                                    </p:anim>
                                    <p:anim calcmode="lin" valueType="num">
                                      <p:cBhvr>
                                        <p:cTn id="55" dur="500" fill="hold"/>
                                        <p:tgtEl>
                                          <p:spTgt spid="58"/>
                                        </p:tgtEl>
                                        <p:attrNameLst>
                                          <p:attrName>ppt_h</p:attrName>
                                        </p:attrNameLst>
                                      </p:cBhvr>
                                      <p:tavLst>
                                        <p:tav tm="0">
                                          <p:val>
                                            <p:fltVal val="0"/>
                                          </p:val>
                                        </p:tav>
                                        <p:tav tm="100000">
                                          <p:val>
                                            <p:strVal val="#ppt_h"/>
                                          </p:val>
                                        </p:tav>
                                      </p:tavLst>
                                    </p:anim>
                                    <p:animEffect transition="in" filter="fade">
                                      <p:cBhvr>
                                        <p:cTn id="56" dur="500"/>
                                        <p:tgtEl>
                                          <p:spTgt spid="58"/>
                                        </p:tgtEl>
                                      </p:cBhvr>
                                    </p:animEffect>
                                  </p:childTnLst>
                                </p:cTn>
                              </p:par>
                              <p:par>
                                <p:cTn id="57" presetID="53" presetClass="entr" presetSubtype="0" fill="hold" grpId="0" nodeType="withEffect">
                                  <p:stCondLst>
                                    <p:cond delay="0"/>
                                  </p:stCondLst>
                                  <p:childTnLst>
                                    <p:set>
                                      <p:cBhvr>
                                        <p:cTn id="58" dur="1" fill="hold">
                                          <p:stCondLst>
                                            <p:cond delay="0"/>
                                          </p:stCondLst>
                                        </p:cTn>
                                        <p:tgtEl>
                                          <p:spTgt spid="59"/>
                                        </p:tgtEl>
                                        <p:attrNameLst>
                                          <p:attrName>style.visibility</p:attrName>
                                        </p:attrNameLst>
                                      </p:cBhvr>
                                      <p:to>
                                        <p:strVal val="visible"/>
                                      </p:to>
                                    </p:set>
                                    <p:anim calcmode="lin" valueType="num">
                                      <p:cBhvr>
                                        <p:cTn id="59" dur="500" fill="hold"/>
                                        <p:tgtEl>
                                          <p:spTgt spid="59"/>
                                        </p:tgtEl>
                                        <p:attrNameLst>
                                          <p:attrName>ppt_w</p:attrName>
                                        </p:attrNameLst>
                                      </p:cBhvr>
                                      <p:tavLst>
                                        <p:tav tm="0">
                                          <p:val>
                                            <p:fltVal val="0"/>
                                          </p:val>
                                        </p:tav>
                                        <p:tav tm="100000">
                                          <p:val>
                                            <p:strVal val="#ppt_w"/>
                                          </p:val>
                                        </p:tav>
                                      </p:tavLst>
                                    </p:anim>
                                    <p:anim calcmode="lin" valueType="num">
                                      <p:cBhvr>
                                        <p:cTn id="60" dur="500" fill="hold"/>
                                        <p:tgtEl>
                                          <p:spTgt spid="59"/>
                                        </p:tgtEl>
                                        <p:attrNameLst>
                                          <p:attrName>ppt_h</p:attrName>
                                        </p:attrNameLst>
                                      </p:cBhvr>
                                      <p:tavLst>
                                        <p:tav tm="0">
                                          <p:val>
                                            <p:fltVal val="0"/>
                                          </p:val>
                                        </p:tav>
                                        <p:tav tm="100000">
                                          <p:val>
                                            <p:strVal val="#ppt_h"/>
                                          </p:val>
                                        </p:tav>
                                      </p:tavLst>
                                    </p:anim>
                                    <p:animEffect transition="in" filter="fade">
                                      <p:cBhvr>
                                        <p:cTn id="61" dur="500"/>
                                        <p:tgtEl>
                                          <p:spTgt spid="59"/>
                                        </p:tgtEl>
                                      </p:cBhvr>
                                    </p:animEffect>
                                  </p:childTnLst>
                                </p:cTn>
                              </p:par>
                            </p:childTnLst>
                          </p:cTn>
                        </p:par>
                      </p:childTnLst>
                    </p:cTn>
                  </p:par>
                  <p:par>
                    <p:cTn id="62" fill="hold">
                      <p:stCondLst>
                        <p:cond delay="indefinite"/>
                      </p:stCondLst>
                      <p:childTnLst>
                        <p:par>
                          <p:cTn id="63" fill="hold">
                            <p:stCondLst>
                              <p:cond delay="0"/>
                            </p:stCondLst>
                            <p:childTnLst>
                              <p:par>
                                <p:cTn id="64" presetID="53" presetClass="entr" presetSubtype="0" fill="hold" grpId="0" nodeType="clickEffect">
                                  <p:stCondLst>
                                    <p:cond delay="0"/>
                                  </p:stCondLst>
                                  <p:childTnLst>
                                    <p:set>
                                      <p:cBhvr>
                                        <p:cTn id="65" dur="1" fill="hold">
                                          <p:stCondLst>
                                            <p:cond delay="0"/>
                                          </p:stCondLst>
                                        </p:cTn>
                                        <p:tgtEl>
                                          <p:spTgt spid="65"/>
                                        </p:tgtEl>
                                        <p:attrNameLst>
                                          <p:attrName>style.visibility</p:attrName>
                                        </p:attrNameLst>
                                      </p:cBhvr>
                                      <p:to>
                                        <p:strVal val="visible"/>
                                      </p:to>
                                    </p:set>
                                    <p:anim calcmode="lin" valueType="num">
                                      <p:cBhvr>
                                        <p:cTn id="66" dur="500" fill="hold"/>
                                        <p:tgtEl>
                                          <p:spTgt spid="65"/>
                                        </p:tgtEl>
                                        <p:attrNameLst>
                                          <p:attrName>ppt_w</p:attrName>
                                        </p:attrNameLst>
                                      </p:cBhvr>
                                      <p:tavLst>
                                        <p:tav tm="0">
                                          <p:val>
                                            <p:fltVal val="0"/>
                                          </p:val>
                                        </p:tav>
                                        <p:tav tm="100000">
                                          <p:val>
                                            <p:strVal val="#ppt_w"/>
                                          </p:val>
                                        </p:tav>
                                      </p:tavLst>
                                    </p:anim>
                                    <p:anim calcmode="lin" valueType="num">
                                      <p:cBhvr>
                                        <p:cTn id="67" dur="500" fill="hold"/>
                                        <p:tgtEl>
                                          <p:spTgt spid="65"/>
                                        </p:tgtEl>
                                        <p:attrNameLst>
                                          <p:attrName>ppt_h</p:attrName>
                                        </p:attrNameLst>
                                      </p:cBhvr>
                                      <p:tavLst>
                                        <p:tav tm="0">
                                          <p:val>
                                            <p:fltVal val="0"/>
                                          </p:val>
                                        </p:tav>
                                        <p:tav tm="100000">
                                          <p:val>
                                            <p:strVal val="#ppt_h"/>
                                          </p:val>
                                        </p:tav>
                                      </p:tavLst>
                                    </p:anim>
                                    <p:animEffect transition="in" filter="fade">
                                      <p:cBhvr>
                                        <p:cTn id="68" dur="500"/>
                                        <p:tgtEl>
                                          <p:spTgt spid="65"/>
                                        </p:tgtEl>
                                      </p:cBhvr>
                                    </p:animEffect>
                                  </p:childTnLst>
                                </p:cTn>
                              </p:par>
                            </p:childTnLst>
                          </p:cTn>
                        </p:par>
                      </p:childTnLst>
                    </p:cTn>
                  </p:par>
                  <p:par>
                    <p:cTn id="69" fill="hold">
                      <p:stCondLst>
                        <p:cond delay="indefinite"/>
                      </p:stCondLst>
                      <p:childTnLst>
                        <p:par>
                          <p:cTn id="70" fill="hold">
                            <p:stCondLst>
                              <p:cond delay="0"/>
                            </p:stCondLst>
                            <p:childTnLst>
                              <p:par>
                                <p:cTn id="71" presetID="53" presetClass="entr" presetSubtype="0" fill="hold" grpId="0" nodeType="clickEffect">
                                  <p:stCondLst>
                                    <p:cond delay="0"/>
                                  </p:stCondLst>
                                  <p:childTnLst>
                                    <p:set>
                                      <p:cBhvr>
                                        <p:cTn id="72" dur="1" fill="hold">
                                          <p:stCondLst>
                                            <p:cond delay="0"/>
                                          </p:stCondLst>
                                        </p:cTn>
                                        <p:tgtEl>
                                          <p:spTgt spid="56"/>
                                        </p:tgtEl>
                                        <p:attrNameLst>
                                          <p:attrName>style.visibility</p:attrName>
                                        </p:attrNameLst>
                                      </p:cBhvr>
                                      <p:to>
                                        <p:strVal val="visible"/>
                                      </p:to>
                                    </p:set>
                                    <p:anim calcmode="lin" valueType="num">
                                      <p:cBhvr>
                                        <p:cTn id="73" dur="500" fill="hold"/>
                                        <p:tgtEl>
                                          <p:spTgt spid="56"/>
                                        </p:tgtEl>
                                        <p:attrNameLst>
                                          <p:attrName>ppt_w</p:attrName>
                                        </p:attrNameLst>
                                      </p:cBhvr>
                                      <p:tavLst>
                                        <p:tav tm="0">
                                          <p:val>
                                            <p:fltVal val="0"/>
                                          </p:val>
                                        </p:tav>
                                        <p:tav tm="100000">
                                          <p:val>
                                            <p:strVal val="#ppt_w"/>
                                          </p:val>
                                        </p:tav>
                                      </p:tavLst>
                                    </p:anim>
                                    <p:anim calcmode="lin" valueType="num">
                                      <p:cBhvr>
                                        <p:cTn id="74" dur="500" fill="hold"/>
                                        <p:tgtEl>
                                          <p:spTgt spid="56"/>
                                        </p:tgtEl>
                                        <p:attrNameLst>
                                          <p:attrName>ppt_h</p:attrName>
                                        </p:attrNameLst>
                                      </p:cBhvr>
                                      <p:tavLst>
                                        <p:tav tm="0">
                                          <p:val>
                                            <p:fltVal val="0"/>
                                          </p:val>
                                        </p:tav>
                                        <p:tav tm="100000">
                                          <p:val>
                                            <p:strVal val="#ppt_h"/>
                                          </p:val>
                                        </p:tav>
                                      </p:tavLst>
                                    </p:anim>
                                    <p:animEffect transition="in" filter="fade">
                                      <p:cBhvr>
                                        <p:cTn id="75" dur="500"/>
                                        <p:tgtEl>
                                          <p:spTgt spid="56"/>
                                        </p:tgtEl>
                                      </p:cBhvr>
                                    </p:animEffect>
                                  </p:childTnLst>
                                </p:cTn>
                              </p:par>
                            </p:childTnLst>
                          </p:cTn>
                        </p:par>
                      </p:childTnLst>
                    </p:cTn>
                  </p:par>
                  <p:par>
                    <p:cTn id="76" fill="hold">
                      <p:stCondLst>
                        <p:cond delay="indefinite"/>
                      </p:stCondLst>
                      <p:childTnLst>
                        <p:par>
                          <p:cTn id="77" fill="hold">
                            <p:stCondLst>
                              <p:cond delay="0"/>
                            </p:stCondLst>
                            <p:childTnLst>
                              <p:par>
                                <p:cTn id="78" presetID="53" presetClass="entr" presetSubtype="0" fill="hold" grpId="0" nodeType="clickEffect">
                                  <p:stCondLst>
                                    <p:cond delay="0"/>
                                  </p:stCondLst>
                                  <p:childTnLst>
                                    <p:set>
                                      <p:cBhvr>
                                        <p:cTn id="79" dur="1" fill="hold">
                                          <p:stCondLst>
                                            <p:cond delay="0"/>
                                          </p:stCondLst>
                                        </p:cTn>
                                        <p:tgtEl>
                                          <p:spTgt spid="61"/>
                                        </p:tgtEl>
                                        <p:attrNameLst>
                                          <p:attrName>style.visibility</p:attrName>
                                        </p:attrNameLst>
                                      </p:cBhvr>
                                      <p:to>
                                        <p:strVal val="visible"/>
                                      </p:to>
                                    </p:set>
                                    <p:anim calcmode="lin" valueType="num">
                                      <p:cBhvr>
                                        <p:cTn id="80" dur="500" fill="hold"/>
                                        <p:tgtEl>
                                          <p:spTgt spid="61"/>
                                        </p:tgtEl>
                                        <p:attrNameLst>
                                          <p:attrName>ppt_w</p:attrName>
                                        </p:attrNameLst>
                                      </p:cBhvr>
                                      <p:tavLst>
                                        <p:tav tm="0">
                                          <p:val>
                                            <p:fltVal val="0"/>
                                          </p:val>
                                        </p:tav>
                                        <p:tav tm="100000">
                                          <p:val>
                                            <p:strVal val="#ppt_w"/>
                                          </p:val>
                                        </p:tav>
                                      </p:tavLst>
                                    </p:anim>
                                    <p:anim calcmode="lin" valueType="num">
                                      <p:cBhvr>
                                        <p:cTn id="81" dur="500" fill="hold"/>
                                        <p:tgtEl>
                                          <p:spTgt spid="61"/>
                                        </p:tgtEl>
                                        <p:attrNameLst>
                                          <p:attrName>ppt_h</p:attrName>
                                        </p:attrNameLst>
                                      </p:cBhvr>
                                      <p:tavLst>
                                        <p:tav tm="0">
                                          <p:val>
                                            <p:fltVal val="0"/>
                                          </p:val>
                                        </p:tav>
                                        <p:tav tm="100000">
                                          <p:val>
                                            <p:strVal val="#ppt_h"/>
                                          </p:val>
                                        </p:tav>
                                      </p:tavLst>
                                    </p:anim>
                                    <p:animEffect transition="in" filter="fade">
                                      <p:cBhvr>
                                        <p:cTn id="82" dur="500"/>
                                        <p:tgtEl>
                                          <p:spTgt spid="61"/>
                                        </p:tgtEl>
                                      </p:cBhvr>
                                    </p:animEffect>
                                  </p:childTnLst>
                                </p:cTn>
                              </p:par>
                            </p:childTnLst>
                          </p:cTn>
                        </p:par>
                      </p:childTnLst>
                    </p:cTn>
                  </p:par>
                  <p:par>
                    <p:cTn id="83" fill="hold">
                      <p:stCondLst>
                        <p:cond delay="indefinite"/>
                      </p:stCondLst>
                      <p:childTnLst>
                        <p:par>
                          <p:cTn id="84" fill="hold">
                            <p:stCondLst>
                              <p:cond delay="0"/>
                            </p:stCondLst>
                            <p:childTnLst>
                              <p:par>
                                <p:cTn id="85" presetID="53" presetClass="entr" presetSubtype="0" fill="hold" grpId="0" nodeType="clickEffect">
                                  <p:stCondLst>
                                    <p:cond delay="0"/>
                                  </p:stCondLst>
                                  <p:childTnLst>
                                    <p:set>
                                      <p:cBhvr>
                                        <p:cTn id="86" dur="1" fill="hold">
                                          <p:stCondLst>
                                            <p:cond delay="0"/>
                                          </p:stCondLst>
                                        </p:cTn>
                                        <p:tgtEl>
                                          <p:spTgt spid="57"/>
                                        </p:tgtEl>
                                        <p:attrNameLst>
                                          <p:attrName>style.visibility</p:attrName>
                                        </p:attrNameLst>
                                      </p:cBhvr>
                                      <p:to>
                                        <p:strVal val="visible"/>
                                      </p:to>
                                    </p:set>
                                    <p:anim calcmode="lin" valueType="num">
                                      <p:cBhvr>
                                        <p:cTn id="87" dur="500" fill="hold"/>
                                        <p:tgtEl>
                                          <p:spTgt spid="57"/>
                                        </p:tgtEl>
                                        <p:attrNameLst>
                                          <p:attrName>ppt_w</p:attrName>
                                        </p:attrNameLst>
                                      </p:cBhvr>
                                      <p:tavLst>
                                        <p:tav tm="0">
                                          <p:val>
                                            <p:fltVal val="0"/>
                                          </p:val>
                                        </p:tav>
                                        <p:tav tm="100000">
                                          <p:val>
                                            <p:strVal val="#ppt_w"/>
                                          </p:val>
                                        </p:tav>
                                      </p:tavLst>
                                    </p:anim>
                                    <p:anim calcmode="lin" valueType="num">
                                      <p:cBhvr>
                                        <p:cTn id="88" dur="500" fill="hold"/>
                                        <p:tgtEl>
                                          <p:spTgt spid="57"/>
                                        </p:tgtEl>
                                        <p:attrNameLst>
                                          <p:attrName>ppt_h</p:attrName>
                                        </p:attrNameLst>
                                      </p:cBhvr>
                                      <p:tavLst>
                                        <p:tav tm="0">
                                          <p:val>
                                            <p:fltVal val="0"/>
                                          </p:val>
                                        </p:tav>
                                        <p:tav tm="100000">
                                          <p:val>
                                            <p:strVal val="#ppt_h"/>
                                          </p:val>
                                        </p:tav>
                                      </p:tavLst>
                                    </p:anim>
                                    <p:animEffect transition="in" filter="fade">
                                      <p:cBhvr>
                                        <p:cTn id="89" dur="500"/>
                                        <p:tgtEl>
                                          <p:spTgt spid="57"/>
                                        </p:tgtEl>
                                      </p:cBhvr>
                                    </p:animEffect>
                                  </p:childTnLst>
                                </p:cTn>
                              </p:par>
                              <p:par>
                                <p:cTn id="90" presetID="53" presetClass="entr" presetSubtype="0" fill="hold" grpId="0" nodeType="withEffect">
                                  <p:stCondLst>
                                    <p:cond delay="0"/>
                                  </p:stCondLst>
                                  <p:childTnLst>
                                    <p:set>
                                      <p:cBhvr>
                                        <p:cTn id="91" dur="1" fill="hold">
                                          <p:stCondLst>
                                            <p:cond delay="0"/>
                                          </p:stCondLst>
                                        </p:cTn>
                                        <p:tgtEl>
                                          <p:spTgt spid="60"/>
                                        </p:tgtEl>
                                        <p:attrNameLst>
                                          <p:attrName>style.visibility</p:attrName>
                                        </p:attrNameLst>
                                      </p:cBhvr>
                                      <p:to>
                                        <p:strVal val="visible"/>
                                      </p:to>
                                    </p:set>
                                    <p:anim calcmode="lin" valueType="num">
                                      <p:cBhvr>
                                        <p:cTn id="92" dur="500" fill="hold"/>
                                        <p:tgtEl>
                                          <p:spTgt spid="60"/>
                                        </p:tgtEl>
                                        <p:attrNameLst>
                                          <p:attrName>ppt_w</p:attrName>
                                        </p:attrNameLst>
                                      </p:cBhvr>
                                      <p:tavLst>
                                        <p:tav tm="0">
                                          <p:val>
                                            <p:fltVal val="0"/>
                                          </p:val>
                                        </p:tav>
                                        <p:tav tm="100000">
                                          <p:val>
                                            <p:strVal val="#ppt_w"/>
                                          </p:val>
                                        </p:tav>
                                      </p:tavLst>
                                    </p:anim>
                                    <p:anim calcmode="lin" valueType="num">
                                      <p:cBhvr>
                                        <p:cTn id="93" dur="500" fill="hold"/>
                                        <p:tgtEl>
                                          <p:spTgt spid="60"/>
                                        </p:tgtEl>
                                        <p:attrNameLst>
                                          <p:attrName>ppt_h</p:attrName>
                                        </p:attrNameLst>
                                      </p:cBhvr>
                                      <p:tavLst>
                                        <p:tav tm="0">
                                          <p:val>
                                            <p:fltVal val="0"/>
                                          </p:val>
                                        </p:tav>
                                        <p:tav tm="100000">
                                          <p:val>
                                            <p:strVal val="#ppt_h"/>
                                          </p:val>
                                        </p:tav>
                                      </p:tavLst>
                                    </p:anim>
                                    <p:animEffect transition="in" filter="fade">
                                      <p:cBhvr>
                                        <p:cTn id="94"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4" grpId="0"/>
      <p:bldP spid="55" grpId="0" animBg="1"/>
      <p:bldP spid="56" grpId="0"/>
      <p:bldP spid="57" grpId="0" animBg="1"/>
      <p:bldP spid="58" grpId="0" animBg="1"/>
      <p:bldP spid="59" grpId="0"/>
      <p:bldP spid="60" grpId="0"/>
      <p:bldP spid="61" grpId="0"/>
      <p:bldP spid="65" grpId="0" animBg="1"/>
      <p:bldP spid="6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6611D9A-05E9-46FA-BC98-BE1F34AECCEC}"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2020/11/3</a:t>
            </a:fld>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矩形 4"/>
          <p:cNvSpPr/>
          <p:nvPr/>
        </p:nvSpPr>
        <p:spPr>
          <a:xfrm>
            <a:off x="1244459" y="1337022"/>
            <a:ext cx="1266693" cy="523220"/>
          </a:xfrm>
          <a:prstGeom prst="rect">
            <a:avLst/>
          </a:prstGeom>
          <a:ln>
            <a:solidFill>
              <a:srgbClr val="FF0000"/>
            </a:solidFill>
          </a:ln>
        </p:spPr>
        <p:txBody>
          <a:bodyPr wrap="none">
            <a:spAutoFit/>
          </a:bodyPr>
          <a:lstStyle/>
          <a:p>
            <a:pPr algn="ctr">
              <a:defRPr/>
            </a:pPr>
            <a:r>
              <a:rPr lang="zh-CN" altLang="en-US" sz="2800" b="1" dirty="0" smtClean="0">
                <a:solidFill>
                  <a:schemeClr val="tx1">
                    <a:lumMod val="85000"/>
                    <a:lumOff val="15000"/>
                  </a:schemeClr>
                </a:solidFill>
                <a:latin typeface="+mn-ea"/>
                <a:ea typeface="+mn-ea"/>
                <a:sym typeface="Arial" panose="020B0604020202020204" pitchFamily="34" charset="0"/>
              </a:rPr>
              <a:t>画一画</a:t>
            </a:r>
            <a:endParaRPr lang="zh-CN" altLang="en-US" sz="2800" b="1" dirty="0">
              <a:solidFill>
                <a:schemeClr val="tx1">
                  <a:lumMod val="85000"/>
                  <a:lumOff val="15000"/>
                </a:schemeClr>
              </a:solidFill>
              <a:latin typeface="+mn-ea"/>
              <a:ea typeface="+mn-ea"/>
              <a:sym typeface="Arial" panose="020B0604020202020204" pitchFamily="34" charset="0"/>
            </a:endParaRPr>
          </a:p>
        </p:txBody>
      </p:sp>
      <p:pic>
        <p:nvPicPr>
          <p:cNvPr id="6" name="图片 5"/>
          <p:cNvPicPr>
            <a:picLocks noChangeAspect="1"/>
          </p:cNvPicPr>
          <p:nvPr/>
        </p:nvPicPr>
        <p:blipFill>
          <a:blip r:embed="rId2" cstate="print"/>
          <a:stretch>
            <a:fillRect/>
          </a:stretch>
        </p:blipFill>
        <p:spPr>
          <a:xfrm>
            <a:off x="277900" y="394046"/>
            <a:ext cx="607500" cy="573750"/>
          </a:xfrm>
          <a:prstGeom prst="rect">
            <a:avLst/>
          </a:prstGeom>
          <a:effectLst>
            <a:outerShdw blurRad="50800" dist="38100" dir="2700000" algn="tl" rotWithShape="0">
              <a:prstClr val="black">
                <a:alpha val="40000"/>
              </a:prstClr>
            </a:outerShdw>
          </a:effectLst>
        </p:spPr>
      </p:pic>
      <p:sp>
        <p:nvSpPr>
          <p:cNvPr id="7" name="矩形 6"/>
          <p:cNvSpPr/>
          <p:nvPr/>
        </p:nvSpPr>
        <p:spPr>
          <a:xfrm>
            <a:off x="1809406" y="2137123"/>
            <a:ext cx="9023624" cy="523220"/>
          </a:xfrm>
          <a:prstGeom prst="rect">
            <a:avLst/>
          </a:prstGeom>
        </p:spPr>
        <p:txBody>
          <a:bodyPr wrap="none">
            <a:spAutoFit/>
          </a:bodyPr>
          <a:lstStyle/>
          <a:p>
            <a:pPr algn="ctr">
              <a:defRPr/>
            </a:pPr>
            <a:r>
              <a:rPr lang="zh-CN" altLang="en-US" sz="2800" b="1" dirty="0" smtClean="0">
                <a:solidFill>
                  <a:schemeClr val="tx1">
                    <a:lumMod val="85000"/>
                    <a:lumOff val="15000"/>
                  </a:schemeClr>
                </a:solidFill>
                <a:latin typeface="+mn-ea"/>
                <a:ea typeface="+mn-ea"/>
                <a:sym typeface="Arial" panose="020B0604020202020204" pitchFamily="34" charset="0"/>
              </a:rPr>
              <a:t>细胞、细胞核、染色体和</a:t>
            </a:r>
            <a:r>
              <a:rPr lang="en-US" altLang="zh-CN" sz="2800" b="1" dirty="0" smtClean="0">
                <a:solidFill>
                  <a:schemeClr val="tx1">
                    <a:lumMod val="85000"/>
                    <a:lumOff val="15000"/>
                  </a:schemeClr>
                </a:solidFill>
                <a:latin typeface="+mn-ea"/>
                <a:ea typeface="+mn-ea"/>
                <a:sym typeface="Arial" panose="020B0604020202020204" pitchFamily="34" charset="0"/>
              </a:rPr>
              <a:t>DNA</a:t>
            </a:r>
            <a:r>
              <a:rPr lang="zh-CN" altLang="en-US" sz="2800" b="1" dirty="0" smtClean="0">
                <a:solidFill>
                  <a:schemeClr val="tx1">
                    <a:lumMod val="85000"/>
                    <a:lumOff val="15000"/>
                  </a:schemeClr>
                </a:solidFill>
                <a:latin typeface="+mn-ea"/>
                <a:ea typeface="+mn-ea"/>
                <a:sym typeface="Arial" panose="020B0604020202020204" pitchFamily="34" charset="0"/>
              </a:rPr>
              <a:t>之间的层次关系是怎样的？</a:t>
            </a:r>
            <a:endParaRPr lang="zh-CN" altLang="en-US" sz="2800" b="1" dirty="0">
              <a:solidFill>
                <a:schemeClr val="tx1">
                  <a:lumMod val="85000"/>
                  <a:lumOff val="15000"/>
                </a:schemeClr>
              </a:solidFill>
              <a:latin typeface="+mn-ea"/>
              <a:ea typeface="+mn-ea"/>
              <a:sym typeface="Arial" panose="020B0604020202020204" pitchFamily="34" charset="0"/>
            </a:endParaRPr>
          </a:p>
        </p:txBody>
      </p:sp>
      <p:sp>
        <p:nvSpPr>
          <p:cNvPr id="8" name="椭圆 7"/>
          <p:cNvSpPr/>
          <p:nvPr/>
        </p:nvSpPr>
        <p:spPr bwMode="auto">
          <a:xfrm>
            <a:off x="3471862" y="2828925"/>
            <a:ext cx="5657851" cy="3300413"/>
          </a:xfrm>
          <a:prstGeom prst="ellipse">
            <a:avLst/>
          </a:prstGeom>
          <a:solidFill>
            <a:schemeClr val="accent1">
              <a:lumMod val="40000"/>
              <a:lumOff val="6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9" name="椭圆 8"/>
          <p:cNvSpPr/>
          <p:nvPr/>
        </p:nvSpPr>
        <p:spPr bwMode="auto">
          <a:xfrm>
            <a:off x="4200525" y="3414713"/>
            <a:ext cx="4200525" cy="2028825"/>
          </a:xfrm>
          <a:prstGeom prst="ellipse">
            <a:avLst/>
          </a:prstGeom>
          <a:solidFill>
            <a:schemeClr val="accent5">
              <a:lumMod val="25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0" name="椭圆 9"/>
          <p:cNvSpPr/>
          <p:nvPr/>
        </p:nvSpPr>
        <p:spPr bwMode="auto">
          <a:xfrm>
            <a:off x="5414963" y="3757613"/>
            <a:ext cx="2843211" cy="1228725"/>
          </a:xfrm>
          <a:prstGeom prst="ellipse">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1" name="椭圆 10"/>
          <p:cNvSpPr/>
          <p:nvPr/>
        </p:nvSpPr>
        <p:spPr bwMode="auto">
          <a:xfrm>
            <a:off x="6829425" y="4129087"/>
            <a:ext cx="1271587" cy="614363"/>
          </a:xfrm>
          <a:prstGeom prst="ellipse">
            <a:avLst/>
          </a:prstGeom>
          <a:solidFill>
            <a:schemeClr val="accent5">
              <a:lumMod val="5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2" name="TextBox 11"/>
          <p:cNvSpPr txBox="1"/>
          <p:nvPr/>
        </p:nvSpPr>
        <p:spPr>
          <a:xfrm>
            <a:off x="5843588" y="2871788"/>
            <a:ext cx="906017" cy="523220"/>
          </a:xfrm>
          <a:prstGeom prst="rect">
            <a:avLst/>
          </a:prstGeom>
          <a:noFill/>
        </p:spPr>
        <p:txBody>
          <a:bodyPr wrap="none" rtlCol="0">
            <a:spAutoFit/>
          </a:bodyPr>
          <a:lstStyle/>
          <a:p>
            <a:r>
              <a:rPr lang="zh-CN" altLang="en-US" sz="2800" b="1" dirty="0" smtClean="0"/>
              <a:t>细胞</a:t>
            </a:r>
            <a:endParaRPr lang="zh-CN" altLang="en-US" sz="2800" b="1" dirty="0"/>
          </a:p>
        </p:txBody>
      </p:sp>
      <p:sp>
        <p:nvSpPr>
          <p:cNvPr id="13" name="TextBox 12"/>
          <p:cNvSpPr txBox="1"/>
          <p:nvPr/>
        </p:nvSpPr>
        <p:spPr>
          <a:xfrm>
            <a:off x="4371974" y="4514850"/>
            <a:ext cx="1266693" cy="523220"/>
          </a:xfrm>
          <a:prstGeom prst="rect">
            <a:avLst/>
          </a:prstGeom>
          <a:noFill/>
        </p:spPr>
        <p:txBody>
          <a:bodyPr wrap="none" rtlCol="0">
            <a:spAutoFit/>
          </a:bodyPr>
          <a:lstStyle/>
          <a:p>
            <a:r>
              <a:rPr lang="zh-CN" altLang="en-US" sz="2800" b="1" dirty="0" smtClean="0">
                <a:solidFill>
                  <a:schemeClr val="bg1"/>
                </a:solidFill>
              </a:rPr>
              <a:t>细胞核</a:t>
            </a:r>
            <a:endParaRPr lang="zh-CN" altLang="en-US" sz="2800" b="1" dirty="0">
              <a:solidFill>
                <a:schemeClr val="bg1"/>
              </a:solidFill>
            </a:endParaRPr>
          </a:p>
        </p:txBody>
      </p:sp>
      <p:sp>
        <p:nvSpPr>
          <p:cNvPr id="14" name="TextBox 13"/>
          <p:cNvSpPr txBox="1"/>
          <p:nvPr/>
        </p:nvSpPr>
        <p:spPr>
          <a:xfrm>
            <a:off x="5614988" y="4143376"/>
            <a:ext cx="1266693" cy="523220"/>
          </a:xfrm>
          <a:prstGeom prst="rect">
            <a:avLst/>
          </a:prstGeom>
          <a:noFill/>
        </p:spPr>
        <p:txBody>
          <a:bodyPr wrap="none" rtlCol="0">
            <a:spAutoFit/>
          </a:bodyPr>
          <a:lstStyle/>
          <a:p>
            <a:r>
              <a:rPr lang="zh-CN" altLang="en-US" sz="2800" b="1" dirty="0" smtClean="0"/>
              <a:t>染色体</a:t>
            </a:r>
            <a:endParaRPr lang="zh-CN" altLang="en-US" sz="2800" b="1" dirty="0"/>
          </a:p>
        </p:txBody>
      </p:sp>
      <p:sp>
        <p:nvSpPr>
          <p:cNvPr id="15" name="TextBox 14"/>
          <p:cNvSpPr txBox="1"/>
          <p:nvPr/>
        </p:nvSpPr>
        <p:spPr>
          <a:xfrm>
            <a:off x="7015164" y="4171951"/>
            <a:ext cx="963725" cy="523220"/>
          </a:xfrm>
          <a:prstGeom prst="rect">
            <a:avLst/>
          </a:prstGeom>
          <a:noFill/>
        </p:spPr>
        <p:txBody>
          <a:bodyPr wrap="none" rtlCol="0">
            <a:spAutoFit/>
          </a:bodyPr>
          <a:lstStyle/>
          <a:p>
            <a:r>
              <a:rPr lang="en-US" altLang="zh-CN" sz="2800" b="1" dirty="0" smtClean="0"/>
              <a:t>DNA</a:t>
            </a:r>
            <a:endParaRPr lang="zh-CN" altLang="en-US" sz="2800" b="1" dirty="0"/>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par>
                                <p:cTn id="17" presetID="53"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500" fill="hold"/>
                                        <p:tgtEl>
                                          <p:spTgt spid="9"/>
                                        </p:tgtEl>
                                        <p:attrNameLst>
                                          <p:attrName>ppt_w</p:attrName>
                                        </p:attrNameLst>
                                      </p:cBhvr>
                                      <p:tavLst>
                                        <p:tav tm="0">
                                          <p:val>
                                            <p:fltVal val="0"/>
                                          </p:val>
                                        </p:tav>
                                        <p:tav tm="100000">
                                          <p:val>
                                            <p:strVal val="#ppt_w"/>
                                          </p:val>
                                        </p:tav>
                                      </p:tavLst>
                                    </p:anim>
                                    <p:anim calcmode="lin" valueType="num">
                                      <p:cBhvr>
                                        <p:cTn id="27" dur="500" fill="hold"/>
                                        <p:tgtEl>
                                          <p:spTgt spid="9"/>
                                        </p:tgtEl>
                                        <p:attrNameLst>
                                          <p:attrName>ppt_h</p:attrName>
                                        </p:attrNameLst>
                                      </p:cBhvr>
                                      <p:tavLst>
                                        <p:tav tm="0">
                                          <p:val>
                                            <p:fltVal val="0"/>
                                          </p:val>
                                        </p:tav>
                                        <p:tav tm="100000">
                                          <p:val>
                                            <p:strVal val="#ppt_h"/>
                                          </p:val>
                                        </p:tav>
                                      </p:tavLst>
                                    </p:anim>
                                    <p:animEffect transition="in" filter="fade">
                                      <p:cBhvr>
                                        <p:cTn id="28" dur="500"/>
                                        <p:tgtEl>
                                          <p:spTgt spid="9"/>
                                        </p:tgtEl>
                                      </p:cBhvr>
                                    </p:animEffect>
                                  </p:childTnLst>
                                </p:cTn>
                              </p:par>
                              <p:par>
                                <p:cTn id="29" presetID="53"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p:cTn id="31" dur="500" fill="hold"/>
                                        <p:tgtEl>
                                          <p:spTgt spid="13"/>
                                        </p:tgtEl>
                                        <p:attrNameLst>
                                          <p:attrName>ppt_w</p:attrName>
                                        </p:attrNameLst>
                                      </p:cBhvr>
                                      <p:tavLst>
                                        <p:tav tm="0">
                                          <p:val>
                                            <p:fltVal val="0"/>
                                          </p:val>
                                        </p:tav>
                                        <p:tav tm="100000">
                                          <p:val>
                                            <p:strVal val="#ppt_w"/>
                                          </p:val>
                                        </p:tav>
                                      </p:tavLst>
                                    </p:anim>
                                    <p:anim calcmode="lin" valueType="num">
                                      <p:cBhvr>
                                        <p:cTn id="32" dur="500" fill="hold"/>
                                        <p:tgtEl>
                                          <p:spTgt spid="13"/>
                                        </p:tgtEl>
                                        <p:attrNameLst>
                                          <p:attrName>ppt_h</p:attrName>
                                        </p:attrNameLst>
                                      </p:cBhvr>
                                      <p:tavLst>
                                        <p:tav tm="0">
                                          <p:val>
                                            <p:fltVal val="0"/>
                                          </p:val>
                                        </p:tav>
                                        <p:tav tm="100000">
                                          <p:val>
                                            <p:strVal val="#ppt_h"/>
                                          </p:val>
                                        </p:tav>
                                      </p:tavLst>
                                    </p:anim>
                                    <p:animEffect transition="in" filter="fade">
                                      <p:cBhvr>
                                        <p:cTn id="33" dur="500"/>
                                        <p:tgtEl>
                                          <p:spTgt spid="13"/>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0"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p:cTn id="38" dur="500" fill="hold"/>
                                        <p:tgtEl>
                                          <p:spTgt spid="10"/>
                                        </p:tgtEl>
                                        <p:attrNameLst>
                                          <p:attrName>ppt_w</p:attrName>
                                        </p:attrNameLst>
                                      </p:cBhvr>
                                      <p:tavLst>
                                        <p:tav tm="0">
                                          <p:val>
                                            <p:fltVal val="0"/>
                                          </p:val>
                                        </p:tav>
                                        <p:tav tm="100000">
                                          <p:val>
                                            <p:strVal val="#ppt_w"/>
                                          </p:val>
                                        </p:tav>
                                      </p:tavLst>
                                    </p:anim>
                                    <p:anim calcmode="lin" valueType="num">
                                      <p:cBhvr>
                                        <p:cTn id="39" dur="500" fill="hold"/>
                                        <p:tgtEl>
                                          <p:spTgt spid="10"/>
                                        </p:tgtEl>
                                        <p:attrNameLst>
                                          <p:attrName>ppt_h</p:attrName>
                                        </p:attrNameLst>
                                      </p:cBhvr>
                                      <p:tavLst>
                                        <p:tav tm="0">
                                          <p:val>
                                            <p:fltVal val="0"/>
                                          </p:val>
                                        </p:tav>
                                        <p:tav tm="100000">
                                          <p:val>
                                            <p:strVal val="#ppt_h"/>
                                          </p:val>
                                        </p:tav>
                                      </p:tavLst>
                                    </p:anim>
                                    <p:animEffect transition="in" filter="fade">
                                      <p:cBhvr>
                                        <p:cTn id="40" dur="500"/>
                                        <p:tgtEl>
                                          <p:spTgt spid="10"/>
                                        </p:tgtEl>
                                      </p:cBhvr>
                                    </p:animEffect>
                                  </p:childTnLst>
                                </p:cTn>
                              </p:par>
                              <p:par>
                                <p:cTn id="41" presetID="53" presetClass="entr"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p:cTn id="43" dur="500" fill="hold"/>
                                        <p:tgtEl>
                                          <p:spTgt spid="14"/>
                                        </p:tgtEl>
                                        <p:attrNameLst>
                                          <p:attrName>ppt_w</p:attrName>
                                        </p:attrNameLst>
                                      </p:cBhvr>
                                      <p:tavLst>
                                        <p:tav tm="0">
                                          <p:val>
                                            <p:fltVal val="0"/>
                                          </p:val>
                                        </p:tav>
                                        <p:tav tm="100000">
                                          <p:val>
                                            <p:strVal val="#ppt_w"/>
                                          </p:val>
                                        </p:tav>
                                      </p:tavLst>
                                    </p:anim>
                                    <p:anim calcmode="lin" valueType="num">
                                      <p:cBhvr>
                                        <p:cTn id="44" dur="500" fill="hold"/>
                                        <p:tgtEl>
                                          <p:spTgt spid="14"/>
                                        </p:tgtEl>
                                        <p:attrNameLst>
                                          <p:attrName>ppt_h</p:attrName>
                                        </p:attrNameLst>
                                      </p:cBhvr>
                                      <p:tavLst>
                                        <p:tav tm="0">
                                          <p:val>
                                            <p:fltVal val="0"/>
                                          </p:val>
                                        </p:tav>
                                        <p:tav tm="100000">
                                          <p:val>
                                            <p:strVal val="#ppt_h"/>
                                          </p:val>
                                        </p:tav>
                                      </p:tavLst>
                                    </p:anim>
                                    <p:animEffect transition="in" filter="fade">
                                      <p:cBhvr>
                                        <p:cTn id="45" dur="500"/>
                                        <p:tgtEl>
                                          <p:spTgt spid="14"/>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0" fill="hold" grpId="0" nodeType="clickEffect">
                                  <p:stCondLst>
                                    <p:cond delay="0"/>
                                  </p:stCondLst>
                                  <p:childTnLst>
                                    <p:set>
                                      <p:cBhvr>
                                        <p:cTn id="49" dur="1" fill="hold">
                                          <p:stCondLst>
                                            <p:cond delay="0"/>
                                          </p:stCondLst>
                                        </p:cTn>
                                        <p:tgtEl>
                                          <p:spTgt spid="11"/>
                                        </p:tgtEl>
                                        <p:attrNameLst>
                                          <p:attrName>style.visibility</p:attrName>
                                        </p:attrNameLst>
                                      </p:cBhvr>
                                      <p:to>
                                        <p:strVal val="visible"/>
                                      </p:to>
                                    </p:set>
                                    <p:anim calcmode="lin" valueType="num">
                                      <p:cBhvr>
                                        <p:cTn id="50" dur="500" fill="hold"/>
                                        <p:tgtEl>
                                          <p:spTgt spid="11"/>
                                        </p:tgtEl>
                                        <p:attrNameLst>
                                          <p:attrName>ppt_w</p:attrName>
                                        </p:attrNameLst>
                                      </p:cBhvr>
                                      <p:tavLst>
                                        <p:tav tm="0">
                                          <p:val>
                                            <p:fltVal val="0"/>
                                          </p:val>
                                        </p:tav>
                                        <p:tav tm="100000">
                                          <p:val>
                                            <p:strVal val="#ppt_w"/>
                                          </p:val>
                                        </p:tav>
                                      </p:tavLst>
                                    </p:anim>
                                    <p:anim calcmode="lin" valueType="num">
                                      <p:cBhvr>
                                        <p:cTn id="51" dur="500" fill="hold"/>
                                        <p:tgtEl>
                                          <p:spTgt spid="11"/>
                                        </p:tgtEl>
                                        <p:attrNameLst>
                                          <p:attrName>ppt_h</p:attrName>
                                        </p:attrNameLst>
                                      </p:cBhvr>
                                      <p:tavLst>
                                        <p:tav tm="0">
                                          <p:val>
                                            <p:fltVal val="0"/>
                                          </p:val>
                                        </p:tav>
                                        <p:tav tm="100000">
                                          <p:val>
                                            <p:strVal val="#ppt_h"/>
                                          </p:val>
                                        </p:tav>
                                      </p:tavLst>
                                    </p:anim>
                                    <p:animEffect transition="in" filter="fade">
                                      <p:cBhvr>
                                        <p:cTn id="52" dur="500"/>
                                        <p:tgtEl>
                                          <p:spTgt spid="11"/>
                                        </p:tgtEl>
                                      </p:cBhvr>
                                    </p:animEffect>
                                  </p:childTnLst>
                                </p:cTn>
                              </p:par>
                              <p:par>
                                <p:cTn id="53" presetID="53" presetClass="entr" presetSubtype="0" fill="hold" grpId="0" nodeType="with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p:cTn id="55" dur="500" fill="hold"/>
                                        <p:tgtEl>
                                          <p:spTgt spid="15"/>
                                        </p:tgtEl>
                                        <p:attrNameLst>
                                          <p:attrName>ppt_w</p:attrName>
                                        </p:attrNameLst>
                                      </p:cBhvr>
                                      <p:tavLst>
                                        <p:tav tm="0">
                                          <p:val>
                                            <p:fltVal val="0"/>
                                          </p:val>
                                        </p:tav>
                                        <p:tav tm="100000">
                                          <p:val>
                                            <p:strVal val="#ppt_w"/>
                                          </p:val>
                                        </p:tav>
                                      </p:tavLst>
                                    </p:anim>
                                    <p:anim calcmode="lin" valueType="num">
                                      <p:cBhvr>
                                        <p:cTn id="56" dur="500" fill="hold"/>
                                        <p:tgtEl>
                                          <p:spTgt spid="15"/>
                                        </p:tgtEl>
                                        <p:attrNameLst>
                                          <p:attrName>ppt_h</p:attrName>
                                        </p:attrNameLst>
                                      </p:cBhvr>
                                      <p:tavLst>
                                        <p:tav tm="0">
                                          <p:val>
                                            <p:fltVal val="0"/>
                                          </p:val>
                                        </p:tav>
                                        <p:tav tm="100000">
                                          <p:val>
                                            <p:strVal val="#ppt_h"/>
                                          </p:val>
                                        </p:tav>
                                      </p:tavLst>
                                    </p:anim>
                                    <p:animEffect transition="in" filter="fade">
                                      <p:cBhvr>
                                        <p:cTn id="5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11" grpId="0" animBg="1"/>
      <p:bldP spid="12" grpId="0"/>
      <p:bldP spid="13" grpId="0"/>
      <p:bldP spid="14" grpId="0"/>
      <p:bldP spid="15"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4|0.9|1.8"/>
</p:tagLst>
</file>

<file path=ppt/tags/tag10.xml><?xml version="1.0" encoding="utf-8"?>
<p:tagLst xmlns:a="http://schemas.openxmlformats.org/drawingml/2006/main" xmlns:r="http://schemas.openxmlformats.org/officeDocument/2006/relationships" xmlns:p="http://schemas.openxmlformats.org/presentationml/2006/main">
  <p:tag name="TIMING" val="|0.4|0.9|1.8"/>
</p:tagLst>
</file>

<file path=ppt/tags/tag2.xml><?xml version="1.0" encoding="utf-8"?>
<p:tagLst xmlns:a="http://schemas.openxmlformats.org/drawingml/2006/main" xmlns:r="http://schemas.openxmlformats.org/officeDocument/2006/relationships" xmlns:p="http://schemas.openxmlformats.org/presentationml/2006/main">
  <p:tag name="TIMING" val="|0.6"/>
</p:tagLst>
</file>

<file path=ppt/tags/tag3.xml><?xml version="1.0" encoding="utf-8"?>
<p:tagLst xmlns:a="http://schemas.openxmlformats.org/drawingml/2006/main" xmlns:r="http://schemas.openxmlformats.org/officeDocument/2006/relationships" xmlns:p="http://schemas.openxmlformats.org/presentationml/2006/main">
  <p:tag name="TIMING" val="|0.3"/>
</p:tagLst>
</file>

<file path=ppt/tags/tag4.xml><?xml version="1.0" encoding="utf-8"?>
<p:tagLst xmlns:a="http://schemas.openxmlformats.org/drawingml/2006/main" xmlns:r="http://schemas.openxmlformats.org/officeDocument/2006/relationships" xmlns:p="http://schemas.openxmlformats.org/presentationml/2006/main">
  <p:tag name="TIMING" val="|0.5|1.1"/>
</p:tagLst>
</file>

<file path=ppt/tags/tag5.xml><?xml version="1.0" encoding="utf-8"?>
<p:tagLst xmlns:a="http://schemas.openxmlformats.org/drawingml/2006/main" xmlns:r="http://schemas.openxmlformats.org/officeDocument/2006/relationships" xmlns:p="http://schemas.openxmlformats.org/presentationml/2006/main">
  <p:tag name="TIMING" val="|1.9"/>
</p:tagLst>
</file>

<file path=ppt/tags/tag6.xml><?xml version="1.0" encoding="utf-8"?>
<p:tagLst xmlns:a="http://schemas.openxmlformats.org/drawingml/2006/main" xmlns:r="http://schemas.openxmlformats.org/officeDocument/2006/relationships" xmlns:p="http://schemas.openxmlformats.org/presentationml/2006/main">
  <p:tag name="TIMING" val="|0.3"/>
</p:tagLst>
</file>

<file path=ppt/tags/tag7.xml><?xml version="1.0" encoding="utf-8"?>
<p:tagLst xmlns:a="http://schemas.openxmlformats.org/drawingml/2006/main" xmlns:r="http://schemas.openxmlformats.org/officeDocument/2006/relationships" xmlns:p="http://schemas.openxmlformats.org/presentationml/2006/main">
  <p:tag name="TIMING" val="|1"/>
</p:tagLst>
</file>

<file path=ppt/tags/tag8.xml><?xml version="1.0" encoding="utf-8"?>
<p:tagLst xmlns:a="http://schemas.openxmlformats.org/drawingml/2006/main" xmlns:r="http://schemas.openxmlformats.org/officeDocument/2006/relationships" xmlns:p="http://schemas.openxmlformats.org/presentationml/2006/main">
  <p:tag name="TIMING" val="|0.3"/>
</p:tagLst>
</file>

<file path=ppt/tags/tag9.xml><?xml version="1.0" encoding="utf-8"?>
<p:tagLst xmlns:a="http://schemas.openxmlformats.org/drawingml/2006/main" xmlns:r="http://schemas.openxmlformats.org/officeDocument/2006/relationships" xmlns:p="http://schemas.openxmlformats.org/presentationml/2006/main">
  <p:tag name="TIMING" val="|0.3"/>
</p:tagLst>
</file>

<file path=ppt/theme/theme1.xml><?xml version="1.0" encoding="utf-8"?>
<a:theme xmlns:a="http://schemas.openxmlformats.org/drawingml/2006/main" name="第一PPT，www.1ppt.com">
  <a:themeElements>
    <a:clrScheme name="">
      <a:dk1>
        <a:srgbClr val="000000"/>
      </a:dk1>
      <a:lt1>
        <a:srgbClr val="FFFFFF"/>
      </a:lt1>
      <a:dk2>
        <a:srgbClr val="39302A"/>
      </a:dk2>
      <a:lt2>
        <a:srgbClr val="E5DEDB"/>
      </a:lt2>
      <a:accent1>
        <a:srgbClr val="FFCA08"/>
      </a:accent1>
      <a:accent2>
        <a:srgbClr val="F8931D"/>
      </a:accent2>
      <a:accent3>
        <a:srgbClr val="FFFFFF"/>
      </a:accent3>
      <a:accent4>
        <a:srgbClr val="000000"/>
      </a:accent4>
      <a:accent5>
        <a:srgbClr val="FFE1AA"/>
      </a:accent5>
      <a:accent6>
        <a:srgbClr val="E18519"/>
      </a:accent6>
      <a:hlink>
        <a:srgbClr val="2998E3"/>
      </a:hlink>
      <a:folHlink>
        <a:srgbClr val="7F723D"/>
      </a:folHlink>
    </a:clrScheme>
    <a:fontScheme name="Office Theme">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911</TotalTime>
  <Words>891</Words>
  <Application>Microsoft Office PowerPoint</Application>
  <PresentationFormat>自定义</PresentationFormat>
  <Paragraphs>146</Paragraphs>
  <Slides>25</Slides>
  <Notes>4</Notes>
  <HiddenSlides>0</HiddenSlides>
  <MMClips>0</MMClips>
  <ScaleCrop>false</ScaleCrop>
  <HeadingPairs>
    <vt:vector size="4" baseType="variant">
      <vt:variant>
        <vt:lpstr>主题</vt:lpstr>
      </vt:variant>
      <vt:variant>
        <vt:i4>1</vt:i4>
      </vt:variant>
      <vt:variant>
        <vt:lpstr>幻灯片标题</vt:lpstr>
      </vt:variant>
      <vt:variant>
        <vt:i4>25</vt:i4>
      </vt:variant>
    </vt:vector>
  </HeadingPairs>
  <TitlesOfParts>
    <vt:vector size="26" baseType="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矢量绿叶</dc:title>
  <dc:creator>第一PPT</dc:creator>
  <cp:keywords>www.1ppt.com</cp:keywords>
  <dc:description>www.1ppt.com</dc:description>
  <cp:lastModifiedBy>ASUS</cp:lastModifiedBy>
  <cp:revision>432</cp:revision>
  <dcterms:created xsi:type="dcterms:W3CDTF">2014-06-17T03:21:00Z</dcterms:created>
  <dcterms:modified xsi:type="dcterms:W3CDTF">2020-11-03T01:51:16Z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2052-10.1.0.6260</vt:lpwstr>
  </property>
</Properties>
</file>