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578" r:id="rId2"/>
    <p:sldId id="341" r:id="rId3"/>
    <p:sldId id="533" r:id="rId4"/>
    <p:sldId id="534" r:id="rId5"/>
    <p:sldId id="536" r:id="rId6"/>
    <p:sldId id="537" r:id="rId7"/>
    <p:sldId id="538" r:id="rId8"/>
    <p:sldId id="556" r:id="rId9"/>
    <p:sldId id="539" r:id="rId10"/>
    <p:sldId id="540" r:id="rId11"/>
    <p:sldId id="580" r:id="rId12"/>
    <p:sldId id="541" r:id="rId13"/>
    <p:sldId id="545" r:id="rId14"/>
    <p:sldId id="557" r:id="rId15"/>
    <p:sldId id="558" r:id="rId16"/>
    <p:sldId id="583" r:id="rId17"/>
    <p:sldId id="561" r:id="rId18"/>
    <p:sldId id="582" r:id="rId19"/>
    <p:sldId id="576" r:id="rId20"/>
    <p:sldId id="563" r:id="rId21"/>
    <p:sldId id="564" r:id="rId22"/>
    <p:sldId id="565" r:id="rId23"/>
    <p:sldId id="566" r:id="rId24"/>
    <p:sldId id="579" r:id="rId25"/>
    <p:sldId id="567" r:id="rId26"/>
    <p:sldId id="577" r:id="rId27"/>
    <p:sldId id="568" r:id="rId28"/>
    <p:sldId id="569" r:id="rId29"/>
    <p:sldId id="570" r:id="rId30"/>
    <p:sldId id="571" r:id="rId31"/>
    <p:sldId id="572" r:id="rId32"/>
    <p:sldId id="573" r:id="rId33"/>
    <p:sldId id="574" r:id="rId34"/>
    <p:sldId id="575" r:id="rId35"/>
    <p:sldId id="281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0">
          <p15:clr>
            <a:srgbClr val="A4A3A4"/>
          </p15:clr>
        </p15:guide>
        <p15:guide id="2" pos="38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E4E6"/>
    <a:srgbClr val="ED7D31"/>
    <a:srgbClr val="6A8093"/>
    <a:srgbClr val="D1DADD"/>
    <a:srgbClr val="B7C4C9"/>
    <a:srgbClr val="46575E"/>
    <a:srgbClr val="FFC000"/>
    <a:srgbClr val="3D4B51"/>
    <a:srgbClr val="425158"/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279" autoAdjust="0"/>
    <p:restoredTop sz="72333" autoAdjust="0"/>
  </p:normalViewPr>
  <p:slideViewPr>
    <p:cSldViewPr snapToGrid="0">
      <p:cViewPr varScale="1">
        <p:scale>
          <a:sx n="82" d="100"/>
          <a:sy n="82" d="100"/>
        </p:scale>
        <p:origin x="1296" y="96"/>
      </p:cViewPr>
      <p:guideLst>
        <p:guide orient="horz" pos="2220"/>
        <p:guide pos="3820"/>
      </p:guideLst>
    </p:cSldViewPr>
  </p:slideViewPr>
  <p:outlineViewPr>
    <p:cViewPr>
      <p:scale>
        <a:sx n="33" d="100"/>
        <a:sy n="33" d="100"/>
      </p:scale>
      <p:origin x="0" y="856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0EA655-8601-4E85-A827-FB4C6452CB05}" type="datetimeFigureOut">
              <a:rPr lang="zh-CN" altLang="en-US" smtClean="0"/>
              <a:t>2020/10/21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A3B8C6-F1BF-46BD-AFED-C4BE5E6120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512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3B8C6-F1BF-46BD-AFED-C4BE5E6120A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7633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3B8C6-F1BF-46BD-AFED-C4BE5E6120A2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3B8C6-F1BF-46BD-AFED-C4BE5E6120A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9490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3B8C6-F1BF-46BD-AFED-C4BE5E6120A2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3B8C6-F1BF-46BD-AFED-C4BE5E6120A2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3B8C6-F1BF-46BD-AFED-C4BE5E6120A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4934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3B8C6-F1BF-46BD-AFED-C4BE5E6120A2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3501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A3B8C6-F1BF-46BD-AFED-C4BE5E6120A2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915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3B8C6-F1BF-46BD-AFED-C4BE5E6120A2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3B8C6-F1BF-46BD-AFED-C4BE5E6120A2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3B8C6-F1BF-46BD-AFED-C4BE5E6120A2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3B8C6-F1BF-46BD-AFED-C4BE5E6120A2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3B8C6-F1BF-46BD-AFED-C4BE5E6120A2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3B8C6-F1BF-46BD-AFED-C4BE5E6120A2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3B8C6-F1BF-46BD-AFED-C4BE5E6120A2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3B8C6-F1BF-46BD-AFED-C4BE5E6120A2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39BC0-B523-4C9C-9C7F-1219C9FEAC3B}" type="datetimeFigureOut">
              <a:rPr lang="zh-CN" altLang="en-US" smtClean="0"/>
              <a:t>2020/10/21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5CB89-0C82-4F8D-8378-55A94E1102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39BC0-B523-4C9C-9C7F-1219C9FEAC3B}" type="datetimeFigureOut">
              <a:rPr lang="zh-CN" altLang="en-US" smtClean="0"/>
              <a:t>2020/10/21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5CB89-0C82-4F8D-8378-55A94E1102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39BC0-B523-4C9C-9C7F-1219C9FEAC3B}" type="datetimeFigureOut">
              <a:rPr lang="zh-CN" altLang="en-US" smtClean="0"/>
              <a:t>2020/10/21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5CB89-0C82-4F8D-8378-55A94E11028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0" name="矩形 69"/>
          <p:cNvSpPr/>
          <p:nvPr userDrawn="1"/>
        </p:nvSpPr>
        <p:spPr>
          <a:xfrm>
            <a:off x="18349" y="-23023"/>
            <a:ext cx="12169763" cy="1045000"/>
          </a:xfrm>
          <a:prstGeom prst="rect">
            <a:avLst/>
          </a:prstGeom>
          <a:solidFill>
            <a:srgbClr val="D9E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 userDrawn="1"/>
        </p:nvSpPr>
        <p:spPr>
          <a:xfrm>
            <a:off x="-3888" y="888717"/>
            <a:ext cx="12192000" cy="369928"/>
          </a:xfrm>
          <a:prstGeom prst="rect">
            <a:avLst/>
          </a:prstGeom>
          <a:solidFill>
            <a:srgbClr val="B7C4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39BC0-B523-4C9C-9C7F-1219C9FEAC3B}" type="datetimeFigureOut">
              <a:rPr lang="zh-CN" altLang="en-US" smtClean="0"/>
              <a:t>2020/10/21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5CB89-0C82-4F8D-8378-55A94E11028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-7777" y="-23023"/>
            <a:ext cx="12145091" cy="1045000"/>
          </a:xfrm>
          <a:prstGeom prst="rect">
            <a:avLst/>
          </a:prstGeom>
          <a:solidFill>
            <a:srgbClr val="D9E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3888" y="888717"/>
            <a:ext cx="12192000" cy="369928"/>
          </a:xfrm>
          <a:prstGeom prst="rect">
            <a:avLst/>
          </a:prstGeom>
          <a:solidFill>
            <a:srgbClr val="B7C4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/>
          <a:srcRect l="79938"/>
          <a:stretch>
            <a:fillRect/>
          </a:stretch>
        </p:blipFill>
        <p:spPr>
          <a:xfrm>
            <a:off x="9897034" y="-6790"/>
            <a:ext cx="2294965" cy="2047875"/>
          </a:xfrm>
          <a:prstGeom prst="rect">
            <a:avLst/>
          </a:prstGeom>
        </p:spPr>
      </p:pic>
      <p:sp>
        <p:nvSpPr>
          <p:cNvPr id="10" name="标题 1"/>
          <p:cNvSpPr txBox="1"/>
          <p:nvPr userDrawn="1"/>
        </p:nvSpPr>
        <p:spPr>
          <a:xfrm>
            <a:off x="321833" y="-16330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rgbClr val="3D4B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46575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rgbClr val="46575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solidFill>
                  <a:srgbClr val="46575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solidFill>
                  <a:srgbClr val="46575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solidFill>
                  <a:srgbClr val="46575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46575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rgbClr val="46575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solidFill>
                  <a:srgbClr val="46575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solidFill>
                  <a:srgbClr val="46575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solidFill>
                  <a:srgbClr val="46575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39BC0-B523-4C9C-9C7F-1219C9FEAC3B}" type="datetimeFigureOut">
              <a:rPr lang="zh-CN" altLang="en-US" smtClean="0"/>
              <a:t>2020/10/21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5CB89-0C82-4F8D-8378-55A94E11028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7777" y="-23023"/>
            <a:ext cx="12145091" cy="1045000"/>
          </a:xfrm>
          <a:prstGeom prst="rect">
            <a:avLst/>
          </a:prstGeom>
          <a:solidFill>
            <a:srgbClr val="D9E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-3888" y="888717"/>
            <a:ext cx="12192000" cy="369928"/>
          </a:xfrm>
          <a:prstGeom prst="rect">
            <a:avLst/>
          </a:prstGeom>
          <a:solidFill>
            <a:srgbClr val="B7C4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/>
          <a:srcRect l="79938"/>
          <a:stretch>
            <a:fillRect/>
          </a:stretch>
        </p:blipFill>
        <p:spPr>
          <a:xfrm>
            <a:off x="9897034" y="-6790"/>
            <a:ext cx="2294965" cy="2047875"/>
          </a:xfrm>
          <a:prstGeom prst="rect">
            <a:avLst/>
          </a:prstGeom>
        </p:spPr>
      </p:pic>
      <p:sp>
        <p:nvSpPr>
          <p:cNvPr id="11" name="标题 1"/>
          <p:cNvSpPr>
            <a:spLocks noGrp="1"/>
          </p:cNvSpPr>
          <p:nvPr>
            <p:ph type="title"/>
          </p:nvPr>
        </p:nvSpPr>
        <p:spPr>
          <a:xfrm>
            <a:off x="588811" y="185010"/>
            <a:ext cx="10515600" cy="673085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3600" kern="1200" dirty="0">
                <a:solidFill>
                  <a:srgbClr val="3D4B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39BC0-B523-4C9C-9C7F-1219C9FEAC3B}" type="datetimeFigureOut">
              <a:rPr lang="zh-CN" altLang="en-US" smtClean="0"/>
              <a:t>2020/10/21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5CB89-0C82-4F8D-8378-55A94E1102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39BC0-B523-4C9C-9C7F-1219C9FEAC3B}" type="datetimeFigureOut">
              <a:rPr lang="zh-CN" altLang="en-US" smtClean="0"/>
              <a:t>2020/10/21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5CB89-0C82-4F8D-8378-55A94E1102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39BC0-B523-4C9C-9C7F-1219C9FEAC3B}" type="datetimeFigureOut">
              <a:rPr lang="zh-CN" altLang="en-US" smtClean="0"/>
              <a:t>2020/10/21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5CB89-0C82-4F8D-8378-55A94E1102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39BC0-B523-4C9C-9C7F-1219C9FEAC3B}" type="datetimeFigureOut">
              <a:rPr lang="zh-CN" altLang="en-US" smtClean="0"/>
              <a:t>2020/10/21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5CB89-0C82-4F8D-8378-55A94E1102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39BC0-B523-4C9C-9C7F-1219C9FEAC3B}" type="datetimeFigureOut">
              <a:rPr lang="zh-CN" altLang="en-US" smtClean="0"/>
              <a:t>2020/10/21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5CB89-0C82-4F8D-8378-55A94E1102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739BC0-B523-4C9C-9C7F-1219C9FEAC3B}" type="datetimeFigureOut">
              <a:rPr lang="zh-CN" altLang="en-US" smtClean="0"/>
              <a:t>2020/10/21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5CB89-0C82-4F8D-8378-55A94E1102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:\学习中心管理—陶丽秀\1 学习中心管理\1809导学资料\ppt\logo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2" y="202461"/>
            <a:ext cx="38163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928366E-70C8-4BB2-A056-12C4FCAF47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79231"/>
            <a:ext cx="12192000" cy="5978769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42F604F-2067-4B9E-A183-BFC1D2BA7CF7}"/>
              </a:ext>
            </a:extLst>
          </p:cNvPr>
          <p:cNvSpPr txBox="1"/>
          <p:nvPr/>
        </p:nvSpPr>
        <p:spPr>
          <a:xfrm>
            <a:off x="2473569" y="5017477"/>
            <a:ext cx="70338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北语网院</a:t>
            </a:r>
            <a:r>
              <a:rPr lang="en-US" altLang="zh-CN" sz="3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202009</a:t>
            </a:r>
            <a:r>
              <a:rPr lang="zh-CN" altLang="en-US" sz="3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秋学生平台使用指导</a:t>
            </a:r>
          </a:p>
        </p:txBody>
      </p:sp>
    </p:spTree>
    <p:extLst>
      <p:ext uri="{BB962C8B-B14F-4D97-AF65-F5344CB8AC3E}">
        <p14:creationId xmlns:p14="http://schemas.microsoft.com/office/powerpoint/2010/main" val="734071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学习中心管理—陶丽秀\1 学习中心管理\1809导学资料\ppt\logo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2" y="202461"/>
            <a:ext cx="38163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597163" y="1341438"/>
            <a:ext cx="8914972" cy="511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b="1" dirty="0"/>
              <a:t> 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学习阶段</a:t>
            </a:r>
            <a:r>
              <a:rPr lang="en-US" altLang="zh-CN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我的课程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点击“我的课程”，可以查看学习中和已学过的不同课程状态课程信息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2" y="2462981"/>
            <a:ext cx="9011700" cy="4353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5845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学习中心管理—陶丽秀\1 学习中心管理\1809导学资料\ppt\logo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2" y="202461"/>
            <a:ext cx="38163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597162" y="1341438"/>
            <a:ext cx="10362937" cy="511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b="1" dirty="0"/>
              <a:t> 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学习阶段</a:t>
            </a:r>
            <a:r>
              <a:rPr lang="en-US" altLang="zh-CN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我的课程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在学习中心开课后，学生需自行选开选修课，点击“选开选修课”选择相应课程，选开成功后将无法关闭。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880" y="2895600"/>
            <a:ext cx="8050620" cy="3736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4317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学习中心管理—陶丽秀\1 学习中心管理\1809导学资料\ppt\logo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2" y="202461"/>
            <a:ext cx="38163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775288" y="1341438"/>
            <a:ext cx="8229600" cy="511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 课件浏览</a:t>
            </a:r>
          </a:p>
          <a:p>
            <a:pPr>
              <a:buFontTx/>
              <a:buNone/>
            </a:pPr>
            <a:r>
              <a:rPr lang="en-US" altLang="zh-CN" sz="21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在平台首页学习中的课程中点击想要学习的课程名称</a:t>
            </a:r>
          </a:p>
          <a:p>
            <a:pPr>
              <a:buFontTx/>
              <a:buNone/>
            </a:pPr>
            <a:r>
              <a:rPr lang="zh-CN" altLang="en-US" sz="2000" b="1" dirty="0">
                <a:latin typeface="华文楷体" pitchFamily="2" charset="-122"/>
              </a:rPr>
              <a:t>    </a:t>
            </a: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563" y="2655888"/>
            <a:ext cx="9119885" cy="3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42821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学习中心管理—陶丽秀\1 学习中心管理\1809导学资料\ppt\logo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2" y="202461"/>
            <a:ext cx="38163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  <p:sp>
        <p:nvSpPr>
          <p:cNvPr id="37" name="Rectangle 3"/>
          <p:cNvSpPr txBox="1">
            <a:spLocks noChangeArrowheads="1"/>
          </p:cNvSpPr>
          <p:nvPr/>
        </p:nvSpPr>
        <p:spPr>
          <a:xfrm>
            <a:off x="905913" y="1341438"/>
            <a:ext cx="8229600" cy="511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课件浏览</a:t>
            </a:r>
          </a:p>
          <a:p>
            <a:pPr>
              <a:buFontTx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点击“课程学习”即可浏览课件</a:t>
            </a:r>
          </a:p>
          <a:p>
            <a:pPr>
              <a:buFontTx/>
              <a:buNone/>
            </a:pPr>
            <a:r>
              <a:rPr lang="zh-CN" altLang="en-US" b="1" dirty="0"/>
              <a:t>    </a:t>
            </a:r>
          </a:p>
          <a:p>
            <a:pPr>
              <a:buFontTx/>
              <a:buNone/>
            </a:pPr>
            <a:endParaRPr lang="zh-CN" altLang="en-US" b="1" dirty="0"/>
          </a:p>
          <a:p>
            <a:pPr>
              <a:buFontTx/>
              <a:buNone/>
            </a:pPr>
            <a:r>
              <a:rPr lang="zh-CN" altLang="en-US" sz="2000" b="1" dirty="0">
                <a:latin typeface="华文楷体" pitchFamily="2" charset="-122"/>
              </a:rPr>
              <a:t>    </a:t>
            </a:r>
          </a:p>
        </p:txBody>
      </p:sp>
      <p:pic>
        <p:nvPicPr>
          <p:cNvPr id="2050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344" y="2609850"/>
            <a:ext cx="9162734" cy="337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73821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8301" y="1341438"/>
            <a:ext cx="10972800" cy="511175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  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平台作业</a:t>
            </a:r>
          </a:p>
          <a:p>
            <a:pPr>
              <a:buFontTx/>
              <a:buNone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）登录学生平台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选择课程后，显示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在线作业”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）点击作业名称右侧对应的“写作业”   </a:t>
            </a:r>
          </a:p>
        </p:txBody>
      </p:sp>
      <p:pic>
        <p:nvPicPr>
          <p:cNvPr id="5" name="Picture 2" descr="F:\学习中心管理—陶丽秀\1 学习中心管理\1809导学资料\ppt\logo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2" y="202461"/>
            <a:ext cx="38163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0B9A26E3-D467-41C8-8208-58DF5870E8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309" y="2481122"/>
            <a:ext cx="8873083" cy="4174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26737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6316" y="1244664"/>
            <a:ext cx="11300883" cy="43211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平台作业</a:t>
            </a:r>
          </a:p>
          <a:p>
            <a:pPr>
              <a:buFontTx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作业窗口页面如下图所示。纯客观题作业有三次提交机会，纯主观题作业仅有一次提交机会。答题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Tx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页面右方有“已答”和“未答”导航栏，同步显示答题记录，页面上方有“暂时保存”和“我要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Tx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交卷”按钮，答题完成后，如不需要再修改答案，可点击“我要交卷”，如还需修改，请点击“暂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Tx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时保存”，“暂时保存”无次数限制。</a:t>
            </a:r>
          </a:p>
          <a:p>
            <a:pPr>
              <a:buFontTx/>
              <a:buNone/>
            </a:pPr>
            <a:r>
              <a:rPr lang="zh-CN" altLang="en-US" sz="2800" b="1" dirty="0"/>
              <a:t>    </a:t>
            </a:r>
          </a:p>
          <a:p>
            <a:pPr>
              <a:buFontTx/>
              <a:buNone/>
            </a:pPr>
            <a:endParaRPr lang="zh-CN" altLang="en-US" sz="2800" b="1" dirty="0"/>
          </a:p>
          <a:p>
            <a:pPr>
              <a:buFontTx/>
              <a:buNone/>
            </a:pPr>
            <a:r>
              <a:rPr lang="zh-CN" altLang="en-US" sz="2000" b="1" dirty="0">
                <a:latin typeface="华文楷体" pitchFamily="2" charset="-122"/>
              </a:rPr>
              <a:t>    </a:t>
            </a:r>
          </a:p>
        </p:txBody>
      </p:sp>
      <p:pic>
        <p:nvPicPr>
          <p:cNvPr id="5" name="Picture 2" descr="F:\学习中心管理—陶丽秀\1 学习中心管理\1809导学资料\ppt\logo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2" y="202461"/>
            <a:ext cx="38163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3429000"/>
            <a:ext cx="10300094" cy="3018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5015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8301" y="1341438"/>
            <a:ext cx="10972800" cy="511175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  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学习记录和成绩</a:t>
            </a:r>
            <a:endParaRPr lang="en-US" altLang="zh-CN" sz="36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）登录学生平台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选择课程后，显示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学习记录”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）点击“学习记录”即可查看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每门课程详细的学习记录和成绩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F:\学习中心管理—陶丽秀\1 学习中心管理\1809导学资料\ppt\logo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2" y="202461"/>
            <a:ext cx="38163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0389" y="2475480"/>
            <a:ext cx="7180952" cy="14190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685" y="3798848"/>
            <a:ext cx="9250273" cy="3059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6362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33926" y="1210813"/>
            <a:ext cx="10972800" cy="511175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课程辅导、答疑</a:t>
            </a:r>
            <a:r>
              <a:rPr lang="en-US" altLang="zh-CN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论坛方式 </a:t>
            </a:r>
            <a:endParaRPr lang="en-US" altLang="zh-CN" sz="36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indent="0"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登录学生平台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选择课程后，点击“论坛”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Tx/>
              <a:buNone/>
            </a:pPr>
            <a:endParaRPr lang="zh-CN" altLang="en-US" sz="2000" b="1" dirty="0">
              <a:latin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000" b="1" dirty="0">
                <a:latin typeface="华文楷体" pitchFamily="2" charset="-122"/>
              </a:rPr>
              <a:t>    </a:t>
            </a:r>
          </a:p>
        </p:txBody>
      </p:sp>
      <p:pic>
        <p:nvPicPr>
          <p:cNvPr id="5" name="Picture 2" descr="F:\学习中心管理—陶丽秀\1 学习中心管理\1809导学资料\ppt\logo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2" y="202461"/>
            <a:ext cx="38163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926" y="3842233"/>
            <a:ext cx="8390476" cy="254285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710" y="2313039"/>
            <a:ext cx="6857143" cy="1529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1340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33926" y="1269805"/>
            <a:ext cx="10972800" cy="511175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直播课堂</a:t>
            </a:r>
            <a:endParaRPr lang="en-US" altLang="zh-CN" sz="36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学院部分专业的必修课程开设了直播课堂，进行在线视频教学。参加直播课堂的考勤情况将纳入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形成性考核。直播课堂需提前预约，进入课程学习页面，在“直播”栏目里按场次进行预约，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预约后，按规定时间直接进入课堂即可，                                                                                       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还可以下载直播视频。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2000" b="1" dirty="0">
              <a:latin typeface="华文楷体" pitchFamily="2" charset="-122"/>
            </a:endParaRPr>
          </a:p>
        </p:txBody>
      </p:sp>
      <p:pic>
        <p:nvPicPr>
          <p:cNvPr id="5" name="Picture 2" descr="F:\学习中心管理—陶丽秀\1 学习中心管理\1809导学资料\ppt\logo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2" y="202461"/>
            <a:ext cx="38163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4193" y="3023795"/>
            <a:ext cx="6666667" cy="126666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138081"/>
            <a:ext cx="6253316" cy="228571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3316" y="4442843"/>
            <a:ext cx="5757544" cy="19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066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3E9BCD8-E9AD-4130-A092-BCF6E01010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720" y="217468"/>
            <a:ext cx="3816427" cy="542591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ACA09794-C4FD-47FD-9A5D-A1F2F7E27E65}"/>
              </a:ext>
            </a:extLst>
          </p:cNvPr>
          <p:cNvSpPr/>
          <p:nvPr/>
        </p:nvSpPr>
        <p:spPr>
          <a:xfrm>
            <a:off x="598310" y="1256592"/>
            <a:ext cx="102728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结课作业</a:t>
            </a:r>
            <a:r>
              <a:rPr lang="en-US" altLang="zh-CN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点击“结课作业”，按规定时间提交完成，结课作业需按要求提前预约。不是所有课程都有结课作业，每门课程的具体考核方式参见学院下发的最新的考试通知表。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8101" y="6284343"/>
            <a:ext cx="2286198" cy="499915"/>
          </a:xfrm>
          <a:prstGeom prst="rect">
            <a:avLst/>
          </a:prstGeom>
        </p:spPr>
      </p:pic>
      <p:pic>
        <p:nvPicPr>
          <p:cNvPr id="2050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310" y="3009379"/>
            <a:ext cx="7943031" cy="3446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9440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学习中心管理—陶丽秀\1 学习中心管理\1809导学资料\ppt\logo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2" y="202461"/>
            <a:ext cx="38163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575" y="1270664"/>
            <a:ext cx="6156366" cy="498763"/>
          </a:xfrm>
        </p:spPr>
        <p:txBody>
          <a:bodyPr>
            <a:noAutofit/>
          </a:bodyPr>
          <a:lstStyle/>
          <a:p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登录平台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0700" y="1911933"/>
            <a:ext cx="10515600" cy="40037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北语网院网站：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www.eblcu.cn                                 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，输入用户名，密码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883" y="1828800"/>
            <a:ext cx="2331822" cy="45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直接箭头连接符 10"/>
          <p:cNvCxnSpPr/>
          <p:nvPr/>
        </p:nvCxnSpPr>
        <p:spPr>
          <a:xfrm>
            <a:off x="4393870" y="2119207"/>
            <a:ext cx="376795" cy="1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1">
            <a:extLst>
              <a:ext uri="{FF2B5EF4-FFF2-40B4-BE49-F238E27FC236}">
                <a16:creationId xmlns:a16="http://schemas.microsoft.com/office/drawing/2014/main" id="{595AF7E4-65E2-430D-B267-7F9B2CC5C9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3757" y="3203222"/>
            <a:ext cx="3610243" cy="2505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9998" y="2495439"/>
            <a:ext cx="6999163" cy="385967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7051" y="1341438"/>
            <a:ext cx="11137900" cy="511175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b="1" dirty="0"/>
              <a:t> 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学习阶段</a:t>
            </a:r>
            <a:r>
              <a:rPr lang="en-US" altLang="zh-CN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我的考试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考试日程表发布后，点击“我的考试” 进行考试预约、查看考场安排。</a:t>
            </a:r>
          </a:p>
        </p:txBody>
      </p:sp>
      <p:pic>
        <p:nvPicPr>
          <p:cNvPr id="5" name="Picture 2" descr="F:\学习中心管理—陶丽秀\1 学习中心管理\1809导学资料\ppt\logo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2" y="202461"/>
            <a:ext cx="38163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182" y="2657321"/>
            <a:ext cx="10353675" cy="3790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7905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7051" y="1341438"/>
            <a:ext cx="10972800" cy="511175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b="1" dirty="0"/>
              <a:t> 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学习阶段</a:t>
            </a:r>
            <a:r>
              <a:rPr lang="en-US" altLang="zh-CN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我的成绩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点击“我的成绩”，可以查询课程成绩，本科层次的学生，还可以查询统考成绩和学位考试成绩</a:t>
            </a:r>
          </a:p>
        </p:txBody>
      </p:sp>
      <p:pic>
        <p:nvPicPr>
          <p:cNvPr id="5" name="Picture 2" descr="F:\学习中心管理—陶丽秀\1 学习中心管理\1809导学资料\ppt\logo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2" y="202461"/>
            <a:ext cx="38163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678" y="2681344"/>
            <a:ext cx="9109714" cy="413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2276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7051" y="1341438"/>
            <a:ext cx="10972800" cy="511175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学习阶段</a:t>
            </a:r>
            <a:r>
              <a:rPr lang="en-US" altLang="zh-CN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论文写作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点击“论文写作”，根据学院要求，按时进行论文选题、写作、稿件提交等。</a:t>
            </a:r>
          </a:p>
        </p:txBody>
      </p:sp>
      <p:pic>
        <p:nvPicPr>
          <p:cNvPr id="5" name="Picture 2" descr="F:\学习中心管理—陶丽秀\1 学习中心管理\1809导学资料\ppt\logo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2" y="202461"/>
            <a:ext cx="38163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051" y="2477729"/>
            <a:ext cx="9246341" cy="433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9642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7051" y="1341438"/>
            <a:ext cx="10972800" cy="511175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学习阶段</a:t>
            </a:r>
            <a:r>
              <a:rPr lang="en-US" altLang="zh-CN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答辩管理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点击“答辩管理”，根据学院要求，依次完成答辩申请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答辩确认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答辩成绩查询</a:t>
            </a:r>
          </a:p>
        </p:txBody>
      </p:sp>
      <p:pic>
        <p:nvPicPr>
          <p:cNvPr id="5" name="Picture 2" descr="F:\学习中心管理—陶丽秀\1 学习中心管理\1809导学资料\ppt\logo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2" y="202461"/>
            <a:ext cx="38163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050" y="2430708"/>
            <a:ext cx="9246341" cy="4427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2983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4905" y="2743200"/>
            <a:ext cx="9348358" cy="4114800"/>
          </a:xfrm>
          <a:prstGeom prst="rect">
            <a:avLst/>
          </a:prstGeom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527051" y="1341438"/>
            <a:ext cx="10972800" cy="511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b="1" dirty="0"/>
              <a:t> 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毕业阶段</a:t>
            </a:r>
            <a:r>
              <a:rPr lang="en-US" altLang="zh-CN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—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开具证明申请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需要开具相关证明时，可以点击“开具证明申请”，右侧选择“证明类别”，按要求提交相关申请。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450" y="251275"/>
            <a:ext cx="3816427" cy="54259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22303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7051" y="1341438"/>
            <a:ext cx="10972800" cy="511175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b="1" dirty="0"/>
              <a:t> 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毕业阶段</a:t>
            </a:r>
            <a:r>
              <a:rPr lang="en-US" altLang="zh-CN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—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缓毕业申请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本科层次的学生，如已符合毕业条件，但未符合学位条件时，可根据需要申请缓毕业，点击“缓毕业申请”再点击“提交申请”。</a:t>
            </a:r>
          </a:p>
        </p:txBody>
      </p:sp>
      <p:pic>
        <p:nvPicPr>
          <p:cNvPr id="5" name="Picture 2" descr="F:\学习中心管理—陶丽秀\1 学习中心管理\1809导学资料\ppt\logo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2" y="202461"/>
            <a:ext cx="38163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051" y="2873249"/>
            <a:ext cx="9246341" cy="3984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5054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7051" y="1341438"/>
            <a:ext cx="10972800" cy="511175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b="1" dirty="0"/>
              <a:t> 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毕业阶段</a:t>
            </a:r>
            <a:r>
              <a:rPr lang="en-US" altLang="zh-CN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填写毕业生登记表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点击“填写毕业生登记表”，在学院规定的时间内完成，在此特别要注意浏览器的选择。</a:t>
            </a:r>
          </a:p>
        </p:txBody>
      </p:sp>
      <p:pic>
        <p:nvPicPr>
          <p:cNvPr id="5" name="Picture 2" descr="F:\学习中心管理—陶丽秀\1 学习中心管理\1809导学资料\ppt\logo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2" y="202461"/>
            <a:ext cx="38163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149" y="2610465"/>
            <a:ext cx="8630879" cy="4206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2987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7051" y="1341438"/>
            <a:ext cx="10972800" cy="511175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b="1" dirty="0"/>
              <a:t> 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毕业后</a:t>
            </a:r>
            <a:r>
              <a:rPr lang="en-US" altLang="zh-CN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校友会、职业发展</a:t>
            </a:r>
            <a:r>
              <a:rPr lang="en-US" altLang="zh-CN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&amp;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创新创业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毕业后，可申请加入校友会，也可继续参加学院提供的职业发展或创新创业方面的内容学习</a:t>
            </a:r>
          </a:p>
        </p:txBody>
      </p:sp>
      <p:pic>
        <p:nvPicPr>
          <p:cNvPr id="5" name="Picture 2" descr="F:\学习中心管理—陶丽秀\1 学习中心管理\1809导学资料\ppt\logo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2" y="202461"/>
            <a:ext cx="38163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2120DC5-501A-4F7B-BD73-DA0A87D31E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8222" y="2482067"/>
            <a:ext cx="7744178" cy="4375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0353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8926" y="1412688"/>
            <a:ext cx="10972800" cy="208756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  <a:defRPr/>
            </a:pPr>
            <a:r>
              <a:rPr lang="zh-CN" altLang="en-US" sz="3900" b="1" dirty="0">
                <a:latin typeface="隶书" panose="02010509060101010101" pitchFamily="49" charset="-122"/>
                <a:ea typeface="隶书" panose="02010509060101010101" pitchFamily="49" charset="-122"/>
              </a:rPr>
              <a:t>数字图书馆的使用</a:t>
            </a:r>
            <a:endParaRPr lang="en-US" altLang="zh-CN" sz="39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indent="0">
              <a:buFontTx/>
              <a:buNone/>
              <a:defRPr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学生平台首页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左侧下方，可点击进入数字图书馆查找资料。</a:t>
            </a:r>
          </a:p>
          <a:p>
            <a:pPr>
              <a:buFontTx/>
              <a:buNone/>
              <a:defRPr/>
            </a:pPr>
            <a:r>
              <a:rPr lang="zh-CN" altLang="en-US" sz="2800" b="1" dirty="0"/>
              <a:t>    </a:t>
            </a:r>
          </a:p>
          <a:p>
            <a:pPr>
              <a:buFontTx/>
              <a:buNone/>
              <a:defRPr/>
            </a:pPr>
            <a:endParaRPr lang="zh-CN" altLang="en-US" sz="2800" b="1" dirty="0"/>
          </a:p>
          <a:p>
            <a:pPr>
              <a:buFontTx/>
              <a:buNone/>
              <a:defRPr/>
            </a:pPr>
            <a:r>
              <a:rPr lang="zh-CN" altLang="en-US" sz="2000" b="1" dirty="0">
                <a:latin typeface="华文楷体" pitchFamily="2" charset="-122"/>
              </a:rPr>
              <a:t>    </a:t>
            </a:r>
          </a:p>
        </p:txBody>
      </p:sp>
      <p:pic>
        <p:nvPicPr>
          <p:cNvPr id="5" name="Picture 2" descr="F:\学习中心管理—陶丽秀\1 学习中心管理\1809导学资料\ppt\logo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2" y="202461"/>
            <a:ext cx="38163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926" y="2341243"/>
            <a:ext cx="8214237" cy="4475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5896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7051" y="1341438"/>
            <a:ext cx="10972800" cy="511175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b="1" dirty="0"/>
              <a:t> 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课程考试形式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闭卷笔试、开卷、结课作业考试等形式，学院有权根据课程的实际情况调整考试形式，具体以每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个考试批次的考试日程安排表中公布为准。点击学院网站首页“考试专区”的“考试信息”查看。</a:t>
            </a:r>
          </a:p>
          <a:p>
            <a:pPr>
              <a:buFontTx/>
              <a:buNone/>
            </a:pPr>
            <a:endParaRPr lang="zh-CN" altLang="en-US" sz="2800" b="1" dirty="0"/>
          </a:p>
          <a:p>
            <a:pPr>
              <a:buFontTx/>
              <a:buNone/>
            </a:pPr>
            <a:r>
              <a:rPr lang="zh-CN" altLang="en-US" sz="2000" b="1" dirty="0">
                <a:latin typeface="华文楷体" pitchFamily="2" charset="-122"/>
              </a:rPr>
              <a:t>    </a:t>
            </a:r>
          </a:p>
        </p:txBody>
      </p:sp>
      <p:sp>
        <p:nvSpPr>
          <p:cNvPr id="28678" name="AutoShape 8"/>
          <p:cNvSpPr>
            <a:spLocks noChangeArrowheads="1"/>
          </p:cNvSpPr>
          <p:nvPr/>
        </p:nvSpPr>
        <p:spPr bwMode="auto">
          <a:xfrm>
            <a:off x="4036551" y="4495800"/>
            <a:ext cx="713591" cy="2286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Franklin Gothic Book" pitchFamily="34" charset="0"/>
                <a:ea typeface="华文楷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Franklin Gothic Book" pitchFamily="34" charset="0"/>
                <a:ea typeface="华文楷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Franklin Gothic Book" pitchFamily="34" charset="0"/>
                <a:ea typeface="华文楷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Franklin Gothic Book" pitchFamily="34" charset="0"/>
                <a:ea typeface="华文楷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Franklin Gothic Book" pitchFamily="34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Franklin Gothic Book" pitchFamily="34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Franklin Gothic Book" pitchFamily="34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Franklin Gothic Book" pitchFamily="34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Franklin Gothic Book" pitchFamily="34" charset="0"/>
                <a:ea typeface="华文楷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9" name="Picture 2" descr="F:\学习中心管理—陶丽秀\1 学习中心管理\1809导学资料\ppt\logo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2" y="202461"/>
            <a:ext cx="38163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513" y="3321263"/>
            <a:ext cx="3038074" cy="24306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1304" y="3357925"/>
            <a:ext cx="6458547" cy="250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893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学习中心管理—陶丽秀\1 学习中心管理\1809导学资料\ppt\logo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2" y="202461"/>
            <a:ext cx="38163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  <p:sp>
        <p:nvSpPr>
          <p:cNvPr id="21" name="标题 1"/>
          <p:cNvSpPr>
            <a:spLocks noGrp="1"/>
          </p:cNvSpPr>
          <p:nvPr>
            <p:ph type="title"/>
          </p:nvPr>
        </p:nvSpPr>
        <p:spPr>
          <a:xfrm>
            <a:off x="885700" y="1330039"/>
            <a:ext cx="6156366" cy="498763"/>
          </a:xfrm>
        </p:spPr>
        <p:txBody>
          <a:bodyPr>
            <a:noAutofit/>
          </a:bodyPr>
          <a:lstStyle/>
          <a:p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平台界面</a:t>
            </a:r>
          </a:p>
        </p:txBody>
      </p:sp>
      <p:pic>
        <p:nvPicPr>
          <p:cNvPr id="3" name="图片 1">
            <a:extLst>
              <a:ext uri="{FF2B5EF4-FFF2-40B4-BE49-F238E27FC236}">
                <a16:creationId xmlns:a16="http://schemas.microsoft.com/office/drawing/2014/main" id="{CA6CC331-C286-44F4-820A-0197380EF1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859" y="1848438"/>
            <a:ext cx="8856432" cy="4693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55349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7051" y="1341438"/>
            <a:ext cx="10972800" cy="511175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/>
              <a:t> 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积极参与各种活动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学院和学习中心会定期组织各种活动（摄影比赛、征文比赛、毕业典礼等），积极参加活动还能获得学院一些奖励。点击学院网站首页“学生活动专区” 查看。</a:t>
            </a:r>
          </a:p>
          <a:p>
            <a:pPr marL="0" indent="0">
              <a:lnSpc>
                <a:spcPct val="150000"/>
              </a:lnSpc>
              <a:buNone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endParaRPr lang="zh-CN" altLang="en-US" sz="2800" b="1" dirty="0"/>
          </a:p>
          <a:p>
            <a:pPr>
              <a:buFontTx/>
              <a:buNone/>
            </a:pPr>
            <a:r>
              <a:rPr lang="zh-CN" altLang="en-US" sz="2000" b="1" dirty="0">
                <a:latin typeface="华文楷体" pitchFamily="2" charset="-122"/>
              </a:rPr>
              <a:t>    </a:t>
            </a:r>
          </a:p>
        </p:txBody>
      </p:sp>
      <p:pic>
        <p:nvPicPr>
          <p:cNvPr id="6" name="Picture 2" descr="F:\学习中心管理—陶丽秀\1 学习中心管理\1809导学资料\ppt\logo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2" y="202461"/>
            <a:ext cx="38163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1146" y="3003215"/>
            <a:ext cx="7743073" cy="279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9514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3301" y="1424563"/>
            <a:ext cx="10972800" cy="511175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请关注网院公告通知及学习平台首页新闻</a:t>
            </a:r>
            <a:r>
              <a:rPr lang="zh-CN" altLang="en-US" sz="2000" b="1" dirty="0">
                <a:latin typeface="华文楷体" pitchFamily="2" charset="-122"/>
              </a:rPr>
              <a:t>    </a:t>
            </a:r>
          </a:p>
        </p:txBody>
      </p:sp>
      <p:pic>
        <p:nvPicPr>
          <p:cNvPr id="8" name="Picture 2" descr="F:\学习中心管理—陶丽秀\1 学习中心管理\1809导学资料\ppt\logo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2" y="202461"/>
            <a:ext cx="38163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E1E4A6B-2A42-4E35-88F2-4811C0E7DB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570" y="1935233"/>
            <a:ext cx="8804635" cy="4881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7384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7051" y="1531438"/>
            <a:ext cx="10972800" cy="5111750"/>
          </a:xfrm>
        </p:spPr>
        <p:txBody>
          <a:bodyPr/>
          <a:lstStyle/>
          <a:p>
            <a:pPr marL="0" indent="0">
              <a:buNone/>
            </a:pP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北语网院网站主页－“下载专区”内可以下载到各种表格、“课件插件包”及常用软件。</a:t>
            </a:r>
          </a:p>
          <a:p>
            <a:pPr>
              <a:buFontTx/>
              <a:buNone/>
            </a:pPr>
            <a:r>
              <a:rPr lang="zh-CN" altLang="en-US" sz="2000" b="1" dirty="0">
                <a:latin typeface="华文楷体" pitchFamily="2" charset="-122"/>
              </a:rPr>
              <a:t>    </a:t>
            </a:r>
          </a:p>
        </p:txBody>
      </p:sp>
      <p:pic>
        <p:nvPicPr>
          <p:cNvPr id="6" name="Picture 2" descr="F:\学习中心管理—陶丽秀\1 学习中心管理\1809导学资料\ppt\logo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2" y="202461"/>
            <a:ext cx="38163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484" y="2712054"/>
            <a:ext cx="7924800" cy="339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3681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7051" y="1341438"/>
            <a:ext cx="10972800" cy="511175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  各部门咨询电话    </a:t>
            </a:r>
          </a:p>
          <a:p>
            <a:pPr>
              <a:buFontTx/>
              <a:buNone/>
            </a:pPr>
            <a:endParaRPr lang="zh-CN" altLang="en-US" sz="2800" b="1" dirty="0"/>
          </a:p>
          <a:p>
            <a:pPr>
              <a:buFontTx/>
              <a:buNone/>
            </a:pPr>
            <a:r>
              <a:rPr lang="zh-CN" altLang="en-US" sz="2000" b="1" dirty="0">
                <a:latin typeface="华文楷体" pitchFamily="2" charset="-122"/>
              </a:rPr>
              <a:t>    </a:t>
            </a:r>
          </a:p>
        </p:txBody>
      </p:sp>
      <p:pic>
        <p:nvPicPr>
          <p:cNvPr id="7" name="Picture 2" descr="F:\学习中心管理—陶丽秀\1 学习中心管理\1809导学资料\ppt\logo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2" y="202461"/>
            <a:ext cx="38163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384" y="2018977"/>
            <a:ext cx="8112616" cy="4616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9918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8926" y="1524500"/>
            <a:ext cx="10972800" cy="4738688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官方微博：</a:t>
            </a:r>
            <a:endParaRPr lang="en-US" altLang="zh-CN" sz="36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Tx/>
              <a:buNone/>
            </a:pPr>
            <a:r>
              <a:rPr lang="zh-CN" altLang="en-US" sz="2800" dirty="0">
                <a:ea typeface="黑体" pitchFamily="49" charset="-122"/>
              </a:rPr>
              <a:t>       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北京语言大学网络教育学院官方微博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Tx/>
              <a:buNone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登录网站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-http://weibo.com/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eblcu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Tx/>
              <a:buNone/>
            </a:pPr>
            <a:endParaRPr lang="en-US" altLang="zh-CN" sz="2800" b="1" dirty="0"/>
          </a:p>
          <a:p>
            <a:pPr marL="0" indent="0">
              <a:buNone/>
            </a:pP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官方微信：</a:t>
            </a:r>
            <a:endParaRPr lang="en-US" altLang="zh-CN" sz="36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Tx/>
              <a:buNone/>
            </a:pPr>
            <a:r>
              <a:rPr lang="en-US" altLang="zh-CN" sz="2800" b="1" dirty="0"/>
              <a:t>       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公众号：北语网院</a:t>
            </a:r>
          </a:p>
          <a:p>
            <a:pPr>
              <a:buFontTx/>
              <a:buNone/>
            </a:pPr>
            <a:endParaRPr lang="zh-CN" altLang="en-US" sz="2800" b="1" dirty="0"/>
          </a:p>
          <a:p>
            <a:pPr>
              <a:buFontTx/>
              <a:buNone/>
            </a:pPr>
            <a:r>
              <a:rPr lang="zh-CN" altLang="en-US" sz="2000" b="1" dirty="0">
                <a:latin typeface="华文楷体" pitchFamily="2" charset="-122"/>
              </a:rPr>
              <a:t>    </a:t>
            </a:r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678" y="4037611"/>
            <a:ext cx="2471672" cy="192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F:\学习中心管理—陶丽秀\1 学习中心管理\1809导学资料\ppt\logo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2" y="202461"/>
            <a:ext cx="38163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91259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772A57E-7A1E-4121-A6B3-6BED460A8F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42F98ED-979F-4C1E-A6F4-A6B05AA15F16}"/>
              </a:ext>
            </a:extLst>
          </p:cNvPr>
          <p:cNvSpPr txBox="1"/>
          <p:nvPr/>
        </p:nvSpPr>
        <p:spPr>
          <a:xfrm>
            <a:off x="7596555" y="4689231"/>
            <a:ext cx="11371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</a:rPr>
              <a:t>谢谢！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学习中心管理—陶丽秀\1 学习中心管理\1809导学资料\ppt\logo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2" y="202461"/>
            <a:ext cx="38163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997527" y="1234563"/>
            <a:ext cx="10580915" cy="511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个人信息</a:t>
            </a:r>
            <a:endParaRPr lang="en-US" altLang="zh-CN" sz="36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indent="0">
              <a:buFontTx/>
              <a:buNone/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学生可在个人信息中查询个人基本信息，发现错误，及时和学习中心联系。通讯信息可自行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FontTx/>
              <a:buNone/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修改。还可修改平台登录密码。 </a:t>
            </a:r>
          </a:p>
          <a:p>
            <a:pPr>
              <a:buFontTx/>
              <a:buNone/>
              <a:defRPr/>
            </a:pPr>
            <a:endParaRPr lang="zh-CN" altLang="en-US" b="1" dirty="0"/>
          </a:p>
          <a:p>
            <a:pPr>
              <a:buFontTx/>
              <a:buNone/>
              <a:defRPr/>
            </a:pPr>
            <a:r>
              <a:rPr lang="zh-CN" altLang="en-US" sz="2000" b="1" dirty="0">
                <a:latin typeface="华文楷体" pitchFamily="2" charset="-122"/>
              </a:rPr>
              <a:t>   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527" y="2654710"/>
            <a:ext cx="8559428" cy="4203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009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学习中心管理—陶丽秀\1 学习中心管理\1809导学资料\ppt\logo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2" y="202461"/>
            <a:ext cx="38163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595199" y="1341438"/>
            <a:ext cx="10816994" cy="511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 强制更新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学校每学期初都将开通平台强制更新功能，进入平台后，必须更新个人联系方式并保存后，才能进入首页。如信息无更改，请直接点击保存。</a:t>
            </a:r>
          </a:p>
          <a:p>
            <a:pPr>
              <a:buFontTx/>
              <a:buNone/>
            </a:pPr>
            <a:endParaRPr lang="zh-CN" altLang="en-US" b="1" dirty="0"/>
          </a:p>
          <a:p>
            <a:pPr>
              <a:buFontTx/>
              <a:buNone/>
            </a:pPr>
            <a:r>
              <a:rPr lang="zh-CN" altLang="en-US" b="1" dirty="0"/>
              <a:t>    </a:t>
            </a:r>
          </a:p>
          <a:p>
            <a:pPr>
              <a:buFontTx/>
              <a:buNone/>
            </a:pPr>
            <a:endParaRPr lang="zh-CN" altLang="en-US" b="1" dirty="0"/>
          </a:p>
          <a:p>
            <a:pPr>
              <a:buFontTx/>
              <a:buNone/>
            </a:pPr>
            <a:r>
              <a:rPr lang="zh-CN" altLang="en-US" sz="2000" b="1" dirty="0">
                <a:latin typeface="华文楷体" pitchFamily="2" charset="-122"/>
              </a:rPr>
              <a:t>    </a:t>
            </a:r>
          </a:p>
        </p:txBody>
      </p:sp>
      <p:pic>
        <p:nvPicPr>
          <p:cNvPr id="10" name="Picture 4" descr="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49" y="2996781"/>
            <a:ext cx="6895359" cy="3666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706" y="3644890"/>
            <a:ext cx="4415263" cy="1321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7828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学习中心管理—陶丽秀\1 学习中心管理\1809导学资料\ppt\logo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2" y="202461"/>
            <a:ext cx="38163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01832" y="1401159"/>
            <a:ext cx="11171285" cy="1201842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  <a:defRPr/>
            </a:pPr>
            <a:r>
              <a:rPr lang="zh-CN" altLang="en-US" sz="14400" b="1" dirty="0">
                <a:latin typeface="隶书" panose="02010509060101010101" pitchFamily="49" charset="-122"/>
                <a:ea typeface="隶书" panose="02010509060101010101" pitchFamily="49" charset="-122"/>
              </a:rPr>
              <a:t>财务信息 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8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学生可在财务信息页面查询交费金额和学费使用情况。也可以通过网银或校园支付直接缴纳学费。 </a:t>
            </a:r>
          </a:p>
          <a:p>
            <a:pPr>
              <a:buFontTx/>
              <a:buNone/>
            </a:pPr>
            <a:endParaRPr lang="zh-CN" altLang="en-US" b="1" dirty="0"/>
          </a:p>
          <a:p>
            <a:pPr>
              <a:buFontTx/>
              <a:buNone/>
            </a:pPr>
            <a:r>
              <a:rPr lang="zh-CN" altLang="en-US" sz="2000" b="1" dirty="0">
                <a:latin typeface="华文楷体" pitchFamily="2" charset="-122"/>
              </a:rPr>
              <a:t>   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793999"/>
            <a:ext cx="6469021" cy="36536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4510" y="2793999"/>
            <a:ext cx="6728668" cy="35433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0939" y="2753656"/>
            <a:ext cx="5531061" cy="35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638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学习中心管理—陶丽秀\1 学习中心管理\1809导学资料\ppt\logo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2" y="202461"/>
            <a:ext cx="38163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395287" y="1258313"/>
            <a:ext cx="10767518" cy="511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b="1" dirty="0"/>
              <a:t>  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入学阶段</a:t>
            </a:r>
            <a:r>
              <a:rPr lang="en-US" altLang="zh-CN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入学指南    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000" b="1" dirty="0">
                <a:latin typeface="华文楷体" pitchFamily="2" charset="-122"/>
              </a:rPr>
              <a:t>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点击“入学指南”，可以查看“平台使用指导”“就读指导”和“学生手册”，以及观看“入学指南”讲解。</a:t>
            </a:r>
          </a:p>
          <a:p>
            <a:pPr>
              <a:buFontTx/>
              <a:buNone/>
            </a:pPr>
            <a:r>
              <a:rPr lang="zh-CN" altLang="en-US" sz="2000" b="1" dirty="0">
                <a:latin typeface="华文楷体" pitchFamily="2" charset="-122"/>
              </a:rPr>
              <a:t>    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26BC232C-8583-4E62-9B84-A3380CC104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40" y="2517533"/>
            <a:ext cx="9108752" cy="41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89732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学习中心管理—陶丽秀\1 学习中心管理\1809导学资料\ppt\logo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2" y="202461"/>
            <a:ext cx="38163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395287" y="1258313"/>
            <a:ext cx="10767518" cy="511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b="1" dirty="0"/>
              <a:t>  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 入学阶段</a:t>
            </a:r>
            <a:r>
              <a:rPr lang="en-US" altLang="zh-CN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学籍信息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000" b="1" dirty="0">
                <a:latin typeface="华文楷体" pitchFamily="2" charset="-122"/>
              </a:rPr>
              <a:t> 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点击“学籍信息”，可以查看专业、批次、学习中心等学籍信息。    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766" y="2428465"/>
            <a:ext cx="9063626" cy="4388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6464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学习中心管理—陶丽秀\1 学习中心管理\1809导学资料\ppt\logo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2" y="202461"/>
            <a:ext cx="38163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773392" y="6447617"/>
            <a:ext cx="223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http://www.eblcu.cn</a:t>
            </a:r>
            <a:endParaRPr lang="zh-CN" altLang="en-US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549663" y="1341438"/>
            <a:ext cx="9627486" cy="511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 入学阶段</a:t>
            </a:r>
            <a:r>
              <a:rPr lang="en-US" altLang="zh-CN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教学计划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点击“教学计划”，可以查看当批次教学计划，了解所学课程及学分等。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444" y="2507226"/>
            <a:ext cx="9170976" cy="4309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0328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50000"/>
          </a:schemeClr>
        </a:solidFill>
      </a:spPr>
      <a:bodyPr wrap="square">
        <a:spAutoFit/>
      </a:bodyPr>
      <a:lstStyle>
        <a:defPPr>
          <a:lnSpc>
            <a:spcPct val="200000"/>
          </a:lnSpc>
          <a:defRPr dirty="0" smtClean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2624</TotalTime>
  <Words>1256</Words>
  <Application>Microsoft Office PowerPoint</Application>
  <PresentationFormat>宽屏</PresentationFormat>
  <Paragraphs>156</Paragraphs>
  <Slides>35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华文楷体</vt:lpstr>
      <vt:lpstr>楷体_GB2312</vt:lpstr>
      <vt:lpstr>隶书</vt:lpstr>
      <vt:lpstr>微软雅黑</vt:lpstr>
      <vt:lpstr>Arial</vt:lpstr>
      <vt:lpstr>Calibri</vt:lpstr>
      <vt:lpstr>Calibri Light</vt:lpstr>
      <vt:lpstr>Wingdings</vt:lpstr>
      <vt:lpstr>Office 主题</vt:lpstr>
      <vt:lpstr>PowerPoint 演示文稿</vt:lpstr>
      <vt:lpstr>登录平台</vt:lpstr>
      <vt:lpstr>平台界面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唐糖</dc:creator>
  <cp:lastModifiedBy>510201193@qq.com</cp:lastModifiedBy>
  <cp:revision>448</cp:revision>
  <dcterms:created xsi:type="dcterms:W3CDTF">2015-10-28T01:28:00Z</dcterms:created>
  <dcterms:modified xsi:type="dcterms:W3CDTF">2020-10-21T02:41:23Z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2052-10.1.0.6877</vt:lpwstr>
  </property>
</Properties>
</file>