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15" r:id="rId1"/>
  </p:sldMasterIdLst>
  <p:notesMasterIdLst>
    <p:notesMasterId r:id="rId8"/>
  </p:notesMasterIdLst>
  <p:handoutMasterIdLst>
    <p:handoutMasterId r:id="rId9"/>
  </p:handoutMasterIdLst>
  <p:sldIdLst>
    <p:sldId id="398" r:id="rId2"/>
    <p:sldId id="400" r:id="rId3"/>
    <p:sldId id="399" r:id="rId4"/>
    <p:sldId id="401" r:id="rId5"/>
    <p:sldId id="374" r:id="rId6"/>
    <p:sldId id="397" r:id="rId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8BDD"/>
    <a:srgbClr val="DD2358"/>
    <a:srgbClr val="00CCFF"/>
    <a:srgbClr val="00CC99"/>
    <a:srgbClr val="F4F17B"/>
    <a:srgbClr val="E6E61A"/>
    <a:srgbClr val="4C98EC"/>
    <a:srgbClr val="0E22E2"/>
    <a:srgbClr val="EE6A60"/>
    <a:srgbClr val="B51B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36" autoAdjust="0"/>
    <p:restoredTop sz="79882" autoAdjust="0"/>
  </p:normalViewPr>
  <p:slideViewPr>
    <p:cSldViewPr>
      <p:cViewPr varScale="1">
        <p:scale>
          <a:sx n="120" d="100"/>
          <a:sy n="120" d="100"/>
        </p:scale>
        <p:origin x="-1458" y="-90"/>
      </p:cViewPr>
      <p:guideLst>
        <p:guide orient="horz" pos="173"/>
        <p:guide orient="horz" pos="128"/>
        <p:guide orient="horz" pos="3083"/>
        <p:guide orient="horz" pos="532"/>
        <p:guide pos="295"/>
        <p:guide pos="5465"/>
      </p:guideLst>
    </p:cSldViewPr>
  </p:slideViewPr>
  <p:outlineViewPr>
    <p:cViewPr>
      <p:scale>
        <a:sx n="33" d="100"/>
        <a:sy n="33" d="100"/>
      </p:scale>
      <p:origin x="0" y="1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8" d="100"/>
        <a:sy n="88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193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FC8F37BB-1882-4982-B205-3E6D0D63B7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69217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9C6E1B36-893F-480F-A914-43D0A585A070}" type="datetimeFigureOut">
              <a:rPr lang="zh-CN" altLang="en-US"/>
              <a:pPr>
                <a:defRPr/>
              </a:pPr>
              <a:t>2024/2/26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2DCA8F57-2D8A-45EB-85C7-CF965B4DE1A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3497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CA8F57-2D8A-45EB-85C7-CF965B4DE1AE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343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CA8F57-2D8A-45EB-85C7-CF965B4DE1A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875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5400"/>
            <a:ext cx="9144000" cy="25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0" y="0"/>
            <a:ext cx="9145588" cy="2571750"/>
          </a:xfrm>
          <a:prstGeom prst="rect">
            <a:avLst/>
          </a:prstGeom>
          <a:solidFill>
            <a:srgbClr val="F3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" name="TextBox 14"/>
          <p:cNvSpPr txBox="1">
            <a:spLocks noChangeArrowheads="1"/>
          </p:cNvSpPr>
          <p:nvPr/>
        </p:nvSpPr>
        <p:spPr bwMode="auto">
          <a:xfrm>
            <a:off x="0" y="1123950"/>
            <a:ext cx="9144000" cy="981935"/>
          </a:xfrm>
          <a:prstGeom prst="rect">
            <a:avLst/>
          </a:prstGeom>
          <a:noFill/>
          <a:ln>
            <a:noFill/>
          </a:ln>
          <a:extLst/>
        </p:spPr>
        <p:txBody>
          <a:bodyPr lIns="68580" tIns="34290" rIns="68580" bIns="34290">
            <a:spAutoFit/>
          </a:bodyPr>
          <a:lstStyle>
            <a:lvl1pPr>
              <a:defRPr sz="1400"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Calibri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defRPr/>
            </a:pPr>
            <a:r>
              <a:rPr lang="zh-CN" altLang="en-US" sz="5400" b="1" dirty="0" smtClean="0">
                <a:solidFill>
                  <a:srgbClr val="1D8DE5"/>
                </a:solidFill>
                <a:latin typeface="微软雅黑" pitchFamily="34" charset="-122"/>
              </a:rPr>
              <a:t>选开课功能介绍</a:t>
            </a:r>
            <a:endParaRPr lang="zh-CN" altLang="en-US" sz="5400" b="1" dirty="0">
              <a:solidFill>
                <a:srgbClr val="1D8DE5"/>
              </a:solidFill>
              <a:latin typeface="微软雅黑" pitchFamily="34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2963863" y="4146550"/>
            <a:ext cx="3216275" cy="360363"/>
          </a:xfrm>
          <a:prstGeom prst="roundRect">
            <a:avLst>
              <a:gd name="adj" fmla="val 7292"/>
            </a:avLst>
          </a:prstGeom>
          <a:solidFill>
            <a:srgbClr val="FFFFFF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rPr>
              <a:t>学生部</a:t>
            </a:r>
          </a:p>
        </p:txBody>
      </p:sp>
    </p:spTree>
    <p:extLst>
      <p:ext uri="{BB962C8B-B14F-4D97-AF65-F5344CB8AC3E}">
        <p14:creationId xmlns:p14="http://schemas.microsoft.com/office/powerpoint/2010/main" val="4286463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70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4098925" y="4911725"/>
            <a:ext cx="982663" cy="16033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EFEF0-4803-40BE-9820-9A5840B839A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095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421481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06080"/>
            <a:ext cx="8229600" cy="35885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FF0000">
                <a:tint val="45000"/>
                <a:satMod val="400000"/>
              </a:srgbClr>
            </a:duotone>
            <a:extLst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027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图片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995566">
            <a:off x="533400" y="392113"/>
            <a:ext cx="561975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9358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6" r:id="rId1"/>
    <p:sldLayoutId id="2147484017" r:id="rId2"/>
    <p:sldLayoutId id="2147484018" r:id="rId3"/>
    <p:sldLayoutId id="2147484019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rowallia New" pitchFamily="34" charset="-34"/>
          <a:ea typeface="微软雅黑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rowallia New" pitchFamily="34" charset="-34"/>
          <a:ea typeface="微软雅黑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rowallia New" pitchFamily="34" charset="-34"/>
          <a:ea typeface="微软雅黑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rowallia New" pitchFamily="34" charset="-34"/>
          <a:ea typeface="微软雅黑" pitchFamily="34" charset="-122"/>
        </a:defRPr>
      </a:lvl5pPr>
      <a:lvl6pPr marL="4572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rowallia New" pitchFamily="34" charset="-34"/>
          <a:ea typeface="微软雅黑" pitchFamily="34" charset="-122"/>
        </a:defRPr>
      </a:lvl6pPr>
      <a:lvl7pPr marL="9144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rowallia New" pitchFamily="34" charset="-34"/>
          <a:ea typeface="微软雅黑" pitchFamily="34" charset="-122"/>
        </a:defRPr>
      </a:lvl7pPr>
      <a:lvl8pPr marL="13716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rowallia New" pitchFamily="34" charset="-34"/>
          <a:ea typeface="微软雅黑" pitchFamily="34" charset="-122"/>
        </a:defRPr>
      </a:lvl8pPr>
      <a:lvl9pPr marL="1828800" algn="l" defTabSz="685800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Browallia New" pitchFamily="34" charset="-34"/>
          <a:ea typeface="微软雅黑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94" y="2571750"/>
            <a:ext cx="91440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-794" y="0"/>
            <a:ext cx="9145588" cy="2571750"/>
          </a:xfrm>
          <a:prstGeom prst="rect">
            <a:avLst/>
          </a:prstGeom>
          <a:solidFill>
            <a:srgbClr val="F3F2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TextBox 14"/>
          <p:cNvSpPr txBox="1">
            <a:spLocks noChangeArrowheads="1"/>
          </p:cNvSpPr>
          <p:nvPr/>
        </p:nvSpPr>
        <p:spPr bwMode="auto">
          <a:xfrm>
            <a:off x="-794" y="843558"/>
            <a:ext cx="9144000" cy="108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6000" b="1" dirty="0" smtClean="0">
                <a:solidFill>
                  <a:srgbClr val="1D8DE5"/>
                </a:solidFill>
                <a:latin typeface="微软雅黑" pitchFamily="34" charset="-122"/>
                <a:ea typeface="微软雅黑" pitchFamily="34" charset="-122"/>
              </a:rPr>
              <a:t>学生选修课开课</a:t>
            </a:r>
            <a:endParaRPr lang="en-US" altLang="zh-CN" sz="6000" b="1" dirty="0" smtClean="0">
              <a:solidFill>
                <a:srgbClr val="1D8DE5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963069" y="4146550"/>
            <a:ext cx="3216275" cy="360363"/>
          </a:xfrm>
          <a:prstGeom prst="roundRect">
            <a:avLst>
              <a:gd name="adj" fmla="val 7292"/>
            </a:avLst>
          </a:prstGeom>
          <a:solidFill>
            <a:srgbClr val="FFFFFF">
              <a:alpha val="3215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</a:rPr>
              <a:t>学生部</a:t>
            </a:r>
          </a:p>
        </p:txBody>
      </p:sp>
    </p:spTree>
    <p:extLst>
      <p:ext uri="{BB962C8B-B14F-4D97-AF65-F5344CB8AC3E}">
        <p14:creationId xmlns:p14="http://schemas.microsoft.com/office/powerpoint/2010/main" val="40643697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27584" y="1048256"/>
            <a:ext cx="712879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特别说明：</a:t>
            </a:r>
            <a:endParaRPr lang="en-US" altLang="zh-CN" sz="3200" b="1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600" dirty="0"/>
              <a:t>      </a:t>
            </a:r>
          </a:p>
          <a:p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从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201903入学批次开始，高起专和专升本层次的学生最多有5个学分自主选课的权利，高起本层次的学生最多有8个学分自主选课的权利。</a:t>
            </a:r>
          </a:p>
          <a:p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 smtClean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完成交费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系统集体开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课后，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学生需要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在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自己的学习平台中“我的课程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自主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选修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课程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进入选开课页面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zh-CN" dirty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根据自己学习爱好选择喜欢的课程进行开课</a:t>
            </a:r>
            <a:r>
              <a:rPr lang="zh-CN" altLang="zh-CN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学习</a:t>
            </a:r>
            <a:r>
              <a:rPr lang="zh-CN" altLang="en-US" dirty="0" smtClean="0">
                <a:solidFill>
                  <a:srgbClr val="FF0000"/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en-US" altLang="zh-CN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en-US" altLang="zh-CN" dirty="0">
              <a:solidFill>
                <a:srgbClr val="FF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076698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26"/>
          <p:cNvSpPr txBox="1">
            <a:spLocks noChangeArrowheads="1"/>
          </p:cNvSpPr>
          <p:nvPr/>
        </p:nvSpPr>
        <p:spPr bwMode="auto">
          <a:xfrm>
            <a:off x="1043608" y="794173"/>
            <a:ext cx="777686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学生登陆学习平台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之后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，点击“我的课程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自主选修课程”，进入选课页面。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75606"/>
            <a:ext cx="6696744" cy="37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60333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9702"/>
            <a:ext cx="8014117" cy="2249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6"/>
          <p:cNvSpPr txBox="1">
            <a:spLocks noChangeArrowheads="1"/>
          </p:cNvSpPr>
          <p:nvPr/>
        </p:nvSpPr>
        <p:spPr bwMode="auto">
          <a:xfrm>
            <a:off x="874202" y="1059582"/>
            <a:ext cx="777686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进入选课页面后，提示</a:t>
            </a:r>
            <a:r>
              <a:rPr lang="zh-CN" altLang="en-US" sz="1600" dirty="0">
                <a:latin typeface="微软雅黑" pitchFamily="34" charset="-122"/>
                <a:ea typeface="微软雅黑" pitchFamily="34" charset="-122"/>
              </a:rPr>
              <a:t>学生</a:t>
            </a:r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剩余几学分学费，可以选几学分课程。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  <a:p>
            <a:endParaRPr lang="en-US" altLang="zh-CN" sz="1600" dirty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600" dirty="0" smtClean="0">
                <a:latin typeface="微软雅黑" pitchFamily="34" charset="-122"/>
                <a:ea typeface="微软雅黑" pitchFamily="34" charset="-122"/>
              </a:rPr>
              <a:t>学生根据提示，注意课程学分进行选课，同时要注意一下当前开课批次的开课截止时间，在截止前完成选课</a:t>
            </a:r>
            <a:endParaRPr lang="en-US" altLang="zh-CN" sz="1600" dirty="0" smtClean="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021648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43608" y="555526"/>
            <a:ext cx="7643192" cy="720080"/>
          </a:xfrm>
        </p:spPr>
        <p:txBody>
          <a:bodyPr/>
          <a:lstStyle/>
          <a:p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</a:rPr>
              <a:t>注意：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267971" y="1337157"/>
            <a:ext cx="8277937" cy="472198"/>
            <a:chOff x="1678792" y="1830642"/>
            <a:chExt cx="5341480" cy="628859"/>
          </a:xfrm>
        </p:grpSpPr>
        <p:sp>
          <p:nvSpPr>
            <p:cNvPr id="7" name="矩形 6"/>
            <p:cNvSpPr/>
            <p:nvPr/>
          </p:nvSpPr>
          <p:spPr>
            <a:xfrm>
              <a:off x="1678792" y="1830642"/>
              <a:ext cx="792331" cy="475692"/>
            </a:xfrm>
            <a:prstGeom prst="rect">
              <a:avLst/>
            </a:prstGeom>
            <a:solidFill>
              <a:srgbClr val="F4D000"/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2506055" y="1830642"/>
              <a:ext cx="4514217" cy="475692"/>
            </a:xfrm>
            <a:prstGeom prst="rect">
              <a:avLst/>
            </a:prstGeom>
            <a:solidFill>
              <a:srgbClr val="F4D000">
                <a:alpha val="0"/>
              </a:srgbClr>
            </a:solidFill>
            <a:ln>
              <a:solidFill>
                <a:srgbClr val="F4D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29" name="TextBox 14"/>
            <p:cNvSpPr txBox="1">
              <a:spLocks noChangeArrowheads="1"/>
            </p:cNvSpPr>
            <p:nvPr/>
          </p:nvSpPr>
          <p:spPr bwMode="auto">
            <a:xfrm>
              <a:off x="1678792" y="1844670"/>
              <a:ext cx="792088" cy="614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  1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30" name="TextBox 24"/>
            <p:cNvSpPr txBox="1">
              <a:spLocks noChangeArrowheads="1"/>
            </p:cNvSpPr>
            <p:nvPr/>
          </p:nvSpPr>
          <p:spPr bwMode="auto">
            <a:xfrm>
              <a:off x="2505752" y="1844670"/>
              <a:ext cx="4370504" cy="491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可选学分数需要关注查看选开课页面注意内容；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261374" y="2255127"/>
            <a:ext cx="8356123" cy="461665"/>
            <a:chOff x="1678792" y="3053993"/>
            <a:chExt cx="5378072" cy="616890"/>
          </a:xfrm>
        </p:grpSpPr>
        <p:sp>
          <p:nvSpPr>
            <p:cNvPr id="18" name="矩形 17"/>
            <p:cNvSpPr/>
            <p:nvPr/>
          </p:nvSpPr>
          <p:spPr>
            <a:xfrm>
              <a:off x="2506066" y="3053993"/>
              <a:ext cx="4514277" cy="475693"/>
            </a:xfrm>
            <a:prstGeom prst="rect">
              <a:avLst/>
            </a:prstGeom>
            <a:solidFill>
              <a:srgbClr val="F4D000">
                <a:alpha val="0"/>
              </a:srgbClr>
            </a:solidFill>
            <a:ln>
              <a:solidFill>
                <a:srgbClr val="E5A9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678792" y="3053993"/>
              <a:ext cx="792341" cy="475693"/>
            </a:xfrm>
            <a:prstGeom prst="rect">
              <a:avLst/>
            </a:prstGeom>
            <a:solidFill>
              <a:srgbClr val="E5A951"/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34" name="TextBox 20"/>
            <p:cNvSpPr txBox="1">
              <a:spLocks noChangeArrowheads="1"/>
            </p:cNvSpPr>
            <p:nvPr/>
          </p:nvSpPr>
          <p:spPr bwMode="auto">
            <a:xfrm>
              <a:off x="1678792" y="3053994"/>
              <a:ext cx="792088" cy="616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1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Calibri" pitchFamily="34" charset="0"/>
                  <a:ea typeface="宋体" pitchFamily="2" charset="-122"/>
                  <a:cs typeface="宋体" pitchFamily="2" charset="-122"/>
                </a:rPr>
                <a:t>   2</a:t>
              </a:r>
              <a:endParaRPr kumimoji="0" lang="zh-CN" altLang="zh-CN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35" name="TextBox 26"/>
            <p:cNvSpPr txBox="1">
              <a:spLocks noChangeArrowheads="1"/>
            </p:cNvSpPr>
            <p:nvPr/>
          </p:nvSpPr>
          <p:spPr bwMode="auto">
            <a:xfrm>
              <a:off x="2524048" y="3053996"/>
              <a:ext cx="4532816" cy="493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系统集体开课后，学生才能开选修课程；</a:t>
              </a:r>
              <a:endParaRPr lang="en-US" altLang="zh-CN" dirty="0" smtClean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278108" y="3168335"/>
            <a:ext cx="8312012" cy="461665"/>
            <a:chOff x="1696228" y="4271273"/>
            <a:chExt cx="5370548" cy="616890"/>
          </a:xfrm>
        </p:grpSpPr>
        <p:sp>
          <p:nvSpPr>
            <p:cNvPr id="13" name="矩形 12"/>
            <p:cNvSpPr/>
            <p:nvPr/>
          </p:nvSpPr>
          <p:spPr>
            <a:xfrm>
              <a:off x="1696228" y="4271273"/>
              <a:ext cx="791934" cy="475693"/>
            </a:xfrm>
            <a:prstGeom prst="rect">
              <a:avLst/>
            </a:prstGeom>
            <a:solidFill>
              <a:srgbClr val="54ADB6"/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2524664" y="4271273"/>
              <a:ext cx="4513546" cy="475693"/>
            </a:xfrm>
            <a:prstGeom prst="rect">
              <a:avLst/>
            </a:prstGeom>
            <a:solidFill>
              <a:srgbClr val="F4D000">
                <a:alpha val="0"/>
              </a:srgbClr>
            </a:solidFill>
            <a:ln>
              <a:solidFill>
                <a:srgbClr val="54ADB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39" name="TextBox 21"/>
            <p:cNvSpPr txBox="1">
              <a:spLocks noChangeArrowheads="1"/>
            </p:cNvSpPr>
            <p:nvPr/>
          </p:nvSpPr>
          <p:spPr bwMode="auto">
            <a:xfrm>
              <a:off x="1713664" y="4271274"/>
              <a:ext cx="792088" cy="6168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  3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40" name="TextBox 27"/>
            <p:cNvSpPr txBox="1">
              <a:spLocks noChangeArrowheads="1"/>
            </p:cNvSpPr>
            <p:nvPr/>
          </p:nvSpPr>
          <p:spPr bwMode="auto">
            <a:xfrm>
              <a:off x="2533960" y="4271277"/>
              <a:ext cx="4532816" cy="493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选修课程开课后无法关闭重选</a:t>
              </a: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；</a:t>
              </a:r>
              <a:endParaRPr lang="en-US" altLang="zh-CN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298729" y="4058928"/>
            <a:ext cx="8363399" cy="461665"/>
            <a:chOff x="1713664" y="5459406"/>
            <a:chExt cx="5353112" cy="614831"/>
          </a:xfrm>
        </p:grpSpPr>
        <p:sp>
          <p:nvSpPr>
            <p:cNvPr id="14" name="矩形 13"/>
            <p:cNvSpPr/>
            <p:nvPr/>
          </p:nvSpPr>
          <p:spPr>
            <a:xfrm>
              <a:off x="1713664" y="5459406"/>
              <a:ext cx="791936" cy="475692"/>
            </a:xfrm>
            <a:prstGeom prst="rect">
              <a:avLst/>
            </a:prstGeom>
            <a:solidFill>
              <a:srgbClr val="A0B43C"/>
            </a:solidFill>
            <a:ln>
              <a:solidFill>
                <a:schemeClr val="accent1">
                  <a:shade val="50000"/>
                  <a:alpha val="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524645" y="5459406"/>
              <a:ext cx="4513564" cy="475692"/>
            </a:xfrm>
            <a:prstGeom prst="rect">
              <a:avLst/>
            </a:prstGeom>
            <a:solidFill>
              <a:srgbClr val="F4D000">
                <a:alpha val="0"/>
              </a:srgbClr>
            </a:solidFill>
            <a:ln>
              <a:solidFill>
                <a:srgbClr val="A0B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44" name="TextBox 22"/>
            <p:cNvSpPr txBox="1">
              <a:spLocks noChangeArrowheads="1"/>
            </p:cNvSpPr>
            <p:nvPr/>
          </p:nvSpPr>
          <p:spPr bwMode="auto">
            <a:xfrm>
              <a:off x="1713664" y="5459406"/>
              <a:ext cx="810384" cy="6148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CN" sz="2400" b="1" i="0" u="none" strike="noStrike" cap="none" normalizeH="0" baseline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微软雅黑" pitchFamily="34" charset="-122"/>
                  <a:ea typeface="微软雅黑" pitchFamily="34" charset="-122"/>
                  <a:cs typeface="宋体" pitchFamily="2" charset="-122"/>
                </a:rPr>
                <a:t>  4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1045" name="TextBox 28"/>
            <p:cNvSpPr txBox="1">
              <a:spLocks noChangeArrowheads="1"/>
            </p:cNvSpPr>
            <p:nvPr/>
          </p:nvSpPr>
          <p:spPr bwMode="auto">
            <a:xfrm>
              <a:off x="2533960" y="5473431"/>
              <a:ext cx="4532816" cy="491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AutoFit/>
            </a:bodyPr>
            <a:lstStyle/>
            <a:p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交费开课超过</a:t>
              </a:r>
              <a:r>
                <a:rPr lang="en-US" altLang="zh-CN" dirty="0">
                  <a:latin typeface="微软雅黑" pitchFamily="34" charset="-122"/>
                  <a:ea typeface="微软雅黑" pitchFamily="34" charset="-122"/>
                </a:rPr>
                <a:t>30</a:t>
              </a:r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天，不予退</a:t>
              </a:r>
              <a:r>
                <a:rPr lang="zh-CN" altLang="en-US" dirty="0" smtClean="0">
                  <a:latin typeface="微软雅黑" pitchFamily="34" charset="-122"/>
                  <a:ea typeface="微软雅黑" pitchFamily="34" charset="-122"/>
                </a:rPr>
                <a:t>费；</a:t>
              </a:r>
              <a:endParaRPr lang="en-US" altLang="zh-CN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907704" y="1164457"/>
            <a:ext cx="6201448" cy="3618000"/>
            <a:chOff x="1295400" y="971550"/>
            <a:chExt cx="6201448" cy="3618000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5400" y="971550"/>
              <a:ext cx="6201448" cy="361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12"/>
            <p:cNvSpPr txBox="1">
              <a:spLocks noChangeArrowheads="1"/>
            </p:cNvSpPr>
            <p:nvPr/>
          </p:nvSpPr>
          <p:spPr bwMode="gray">
            <a:xfrm>
              <a:off x="4572000" y="1401584"/>
              <a:ext cx="1676400" cy="706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eaLnBrk="1" hangingPunct="1"/>
              <a:r>
                <a:rPr lang="zh-CN" altLang="en-US" sz="40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谢谢！</a:t>
              </a:r>
              <a:endParaRPr lang="zh-CN" altLang="zh-CN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611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主题2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Browallia New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8863</TotalTime>
  <Words>213</Words>
  <Application>Microsoft Office PowerPoint</Application>
  <PresentationFormat>全屏显示(16:9)</PresentationFormat>
  <Paragraphs>24</Paragraphs>
  <Slides>6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主题2</vt:lpstr>
      <vt:lpstr>PowerPoint 演示文稿</vt:lpstr>
      <vt:lpstr>PowerPoint 演示文稿</vt:lpstr>
      <vt:lpstr>PowerPoint 演示文稿</vt:lpstr>
      <vt:lpstr>PowerPoint 演示文稿</vt:lpstr>
      <vt:lpstr>注意：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NordriDesign</dc:creator>
  <cp:keywords>ppt幻灯设计/ppt模板设计</cp:keywords>
  <dc:description>nordridesign.com</dc:description>
  <cp:lastModifiedBy>zhangyong</cp:lastModifiedBy>
  <cp:revision>798</cp:revision>
  <dcterms:created xsi:type="dcterms:W3CDTF">2007-10-21T01:27:31Z</dcterms:created>
  <dcterms:modified xsi:type="dcterms:W3CDTF">2024-02-26T01:21:32Z</dcterms:modified>
</cp:coreProperties>
</file>